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54"/>
  </p:notesMasterIdLst>
  <p:sldIdLst>
    <p:sldId id="557" r:id="rId2"/>
    <p:sldId id="628" r:id="rId3"/>
    <p:sldId id="317" r:id="rId4"/>
    <p:sldId id="554" r:id="rId5"/>
    <p:sldId id="440" r:id="rId6"/>
    <p:sldId id="442" r:id="rId7"/>
    <p:sldId id="443" r:id="rId8"/>
    <p:sldId id="558" r:id="rId9"/>
    <p:sldId id="444" r:id="rId10"/>
    <p:sldId id="559" r:id="rId11"/>
    <p:sldId id="560" r:id="rId12"/>
    <p:sldId id="447" r:id="rId13"/>
    <p:sldId id="561" r:id="rId14"/>
    <p:sldId id="445" r:id="rId15"/>
    <p:sldId id="446" r:id="rId16"/>
    <p:sldId id="562" r:id="rId17"/>
    <p:sldId id="448" r:id="rId18"/>
    <p:sldId id="563" r:id="rId19"/>
    <p:sldId id="449" r:id="rId20"/>
    <p:sldId id="564" r:id="rId21"/>
    <p:sldId id="441" r:id="rId22"/>
    <p:sldId id="450" r:id="rId23"/>
    <p:sldId id="455" r:id="rId24"/>
    <p:sldId id="451" r:id="rId25"/>
    <p:sldId id="565" r:id="rId26"/>
    <p:sldId id="456" r:id="rId27"/>
    <p:sldId id="452" r:id="rId28"/>
    <p:sldId id="566" r:id="rId29"/>
    <p:sldId id="457" r:id="rId30"/>
    <p:sldId id="453" r:id="rId31"/>
    <p:sldId id="567" r:id="rId32"/>
    <p:sldId id="454" r:id="rId33"/>
    <p:sldId id="553" r:id="rId34"/>
    <p:sldId id="350" r:id="rId35"/>
    <p:sldId id="458" r:id="rId36"/>
    <p:sldId id="493" r:id="rId37"/>
    <p:sldId id="494" r:id="rId38"/>
    <p:sldId id="568" r:id="rId39"/>
    <p:sldId id="461" r:id="rId40"/>
    <p:sldId id="569" r:id="rId41"/>
    <p:sldId id="462" r:id="rId42"/>
    <p:sldId id="495" r:id="rId43"/>
    <p:sldId id="463" r:id="rId44"/>
    <p:sldId id="459" r:id="rId45"/>
    <p:sldId id="465" r:id="rId46"/>
    <p:sldId id="496" r:id="rId47"/>
    <p:sldId id="570" r:id="rId48"/>
    <p:sldId id="466" r:id="rId49"/>
    <p:sldId id="497" r:id="rId50"/>
    <p:sldId id="571" r:id="rId51"/>
    <p:sldId id="467" r:id="rId52"/>
    <p:sldId id="468" r:id="rId53"/>
    <p:sldId id="572" r:id="rId54"/>
    <p:sldId id="624" r:id="rId55"/>
    <p:sldId id="469" r:id="rId56"/>
    <p:sldId id="498" r:id="rId57"/>
    <p:sldId id="573" r:id="rId58"/>
    <p:sldId id="499" r:id="rId59"/>
    <p:sldId id="574" r:id="rId60"/>
    <p:sldId id="470" r:id="rId61"/>
    <p:sldId id="471" r:id="rId62"/>
    <p:sldId id="500" r:id="rId63"/>
    <p:sldId id="575" r:id="rId64"/>
    <p:sldId id="501" r:id="rId65"/>
    <p:sldId id="502" r:id="rId66"/>
    <p:sldId id="472" r:id="rId67"/>
    <p:sldId id="473" r:id="rId68"/>
    <p:sldId id="474" r:id="rId69"/>
    <p:sldId id="460" r:id="rId70"/>
    <p:sldId id="625" r:id="rId71"/>
    <p:sldId id="351" r:id="rId72"/>
    <p:sldId id="475" r:id="rId73"/>
    <p:sldId id="476" r:id="rId74"/>
    <p:sldId id="477" r:id="rId75"/>
    <p:sldId id="478" r:id="rId76"/>
    <p:sldId id="480" r:id="rId77"/>
    <p:sldId id="503" r:id="rId78"/>
    <p:sldId id="504" r:id="rId79"/>
    <p:sldId id="505" r:id="rId80"/>
    <p:sldId id="576" r:id="rId81"/>
    <p:sldId id="481" r:id="rId82"/>
    <p:sldId id="577" r:id="rId83"/>
    <p:sldId id="506" r:id="rId84"/>
    <p:sldId id="508" r:id="rId85"/>
    <p:sldId id="509" r:id="rId86"/>
    <p:sldId id="510" r:id="rId87"/>
    <p:sldId id="511" r:id="rId88"/>
    <p:sldId id="512" r:id="rId89"/>
    <p:sldId id="578" r:id="rId90"/>
    <p:sldId id="513" r:id="rId91"/>
    <p:sldId id="579" r:id="rId92"/>
    <p:sldId id="507" r:id="rId93"/>
    <p:sldId id="580" r:id="rId94"/>
    <p:sldId id="482" r:id="rId95"/>
    <p:sldId id="483" r:id="rId96"/>
    <p:sldId id="514" r:id="rId97"/>
    <p:sldId id="515" r:id="rId98"/>
    <p:sldId id="581" r:id="rId99"/>
    <p:sldId id="516" r:id="rId100"/>
    <p:sldId id="582" r:id="rId101"/>
    <p:sldId id="615" r:id="rId102"/>
    <p:sldId id="484" r:id="rId103"/>
    <p:sldId id="517" r:id="rId104"/>
    <p:sldId id="518" r:id="rId105"/>
    <p:sldId id="519" r:id="rId106"/>
    <p:sldId id="583" r:id="rId107"/>
    <p:sldId id="520" r:id="rId108"/>
    <p:sldId id="485" r:id="rId109"/>
    <p:sldId id="486" r:id="rId110"/>
    <p:sldId id="521" r:id="rId111"/>
    <p:sldId id="525" r:id="rId112"/>
    <p:sldId id="522" r:id="rId113"/>
    <p:sldId id="526" r:id="rId114"/>
    <p:sldId id="527" r:id="rId115"/>
    <p:sldId id="528" r:id="rId116"/>
    <p:sldId id="529" r:id="rId117"/>
    <p:sldId id="523" r:id="rId118"/>
    <p:sldId id="524" r:id="rId119"/>
    <p:sldId id="530" r:id="rId120"/>
    <p:sldId id="531" r:id="rId121"/>
    <p:sldId id="532" r:id="rId122"/>
    <p:sldId id="533" r:id="rId123"/>
    <p:sldId id="487" r:id="rId124"/>
    <p:sldId id="626" r:id="rId125"/>
    <p:sldId id="352" r:id="rId126"/>
    <p:sldId id="534" r:id="rId127"/>
    <p:sldId id="535" r:id="rId128"/>
    <p:sldId id="536" r:id="rId129"/>
    <p:sldId id="537" r:id="rId130"/>
    <p:sldId id="538" r:id="rId131"/>
    <p:sldId id="539" r:id="rId132"/>
    <p:sldId id="540" r:id="rId133"/>
    <p:sldId id="541" r:id="rId134"/>
    <p:sldId id="542" r:id="rId135"/>
    <p:sldId id="543" r:id="rId136"/>
    <p:sldId id="627" r:id="rId137"/>
    <p:sldId id="353" r:id="rId138"/>
    <p:sldId id="488" r:id="rId139"/>
    <p:sldId id="489" r:id="rId140"/>
    <p:sldId id="544" r:id="rId141"/>
    <p:sldId id="545" r:id="rId142"/>
    <p:sldId id="546" r:id="rId143"/>
    <p:sldId id="490" r:id="rId144"/>
    <p:sldId id="547" r:id="rId145"/>
    <p:sldId id="548" r:id="rId146"/>
    <p:sldId id="549" r:id="rId147"/>
    <p:sldId id="550" r:id="rId148"/>
    <p:sldId id="551" r:id="rId149"/>
    <p:sldId id="491" r:id="rId150"/>
    <p:sldId id="492" r:id="rId151"/>
    <p:sldId id="555" r:id="rId152"/>
    <p:sldId id="629" r:id="rId15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41" autoAdjust="0"/>
    <p:restoredTop sz="94434" autoAdjust="0"/>
  </p:normalViewPr>
  <p:slideViewPr>
    <p:cSldViewPr snapToGrid="0">
      <p:cViewPr varScale="1">
        <p:scale>
          <a:sx n="74" d="100"/>
          <a:sy n="74" d="100"/>
        </p:scale>
        <p:origin x="540"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860B2-EEA4-4565-81CA-0ECE5DFFA72B}" type="datetimeFigureOut">
              <a:rPr lang="tr-TR" smtClean="0"/>
              <a:t>7.3.2021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7001A-A81E-430D-BD79-CFE5DD1D617E}" type="slidenum">
              <a:rPr lang="tr-TR" smtClean="0"/>
              <a:t>‹#›</a:t>
            </a:fld>
            <a:endParaRPr lang="tr-TR"/>
          </a:p>
        </p:txBody>
      </p:sp>
    </p:spTree>
    <p:extLst>
      <p:ext uri="{BB962C8B-B14F-4D97-AF65-F5344CB8AC3E}">
        <p14:creationId xmlns:p14="http://schemas.microsoft.com/office/powerpoint/2010/main" val="32011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a:p>
        </p:txBody>
      </p:sp>
    </p:spTree>
    <p:extLst>
      <p:ext uri="{BB962C8B-B14F-4D97-AF65-F5344CB8AC3E}">
        <p14:creationId xmlns:p14="http://schemas.microsoft.com/office/powerpoint/2010/main" val="215130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FE6F585E-EB85-4E04-98CA-02642606A62B}" type="datetime1">
              <a:rPr lang="tr-TR" smtClean="0"/>
              <a:t>7.3.2021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73B6E21-7CC9-44B2-9B44-FB4670CB18F1}"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9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8C3BD1D-55E7-4F58-AF2A-8E09E62FE874}" type="datetime1">
              <a:rPr lang="tr-TR" smtClean="0"/>
              <a:t>7.3.2021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58236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B2A077F-4EC2-4454-8849-23EB5EB77A6F}" type="datetime1">
              <a:rPr lang="tr-TR" smtClean="0"/>
              <a:t>7.3.2021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328609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968CAAB-7011-41EB-BBE9-7E3FE5B8C9D1}" type="datetime1">
              <a:rPr lang="tr-TR" smtClean="0"/>
              <a:t>7.3.2021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104317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A4A9894-202B-4416-9F51-423AB975C6A4}" type="datetime1">
              <a:rPr lang="tr-TR" smtClean="0"/>
              <a:t>7.3.2021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73B6E21-7CC9-44B2-9B44-FB4670CB18F1}"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99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DBDBC64-0F98-41BC-8FCC-6070A1F3A8A2}" type="datetime1">
              <a:rPr lang="tr-TR" smtClean="0"/>
              <a:t>7.3.2021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378538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E0D6A8B-8DD8-4106-A876-9783842FCF0E}" type="datetime1">
              <a:rPr lang="tr-TR" smtClean="0"/>
              <a:t>7.3.2021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972960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11D5828-F608-426C-B586-7663C4BC5327}" type="datetime1">
              <a:rPr lang="tr-TR" smtClean="0"/>
              <a:t>7.3.2021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54184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8F7B83-F831-47A4-A9DF-2B4038501F37}" type="datetime1">
              <a:rPr lang="tr-TR" smtClean="0"/>
              <a:t>7.3.2021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106221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161D72-CEB8-4421-9970-ECFF93CE4B95}" type="datetime1">
              <a:rPr lang="tr-TR" smtClean="0"/>
              <a:t>7.3.2021</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73B6E21-7CC9-44B2-9B44-FB4670CB18F1}" type="slidenum">
              <a:rPr lang="tr-TR" smtClean="0"/>
              <a:pPr/>
              <a:t>‹#›</a:t>
            </a:fld>
            <a:endParaRPr lang="tr-TR"/>
          </a:p>
        </p:txBody>
      </p:sp>
    </p:spTree>
    <p:extLst>
      <p:ext uri="{BB962C8B-B14F-4D97-AF65-F5344CB8AC3E}">
        <p14:creationId xmlns:p14="http://schemas.microsoft.com/office/powerpoint/2010/main" val="95781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2C66B56-B3BB-4CD4-8599-7E429C10D9CE}" type="datetime1">
              <a:rPr lang="tr-TR" smtClean="0"/>
              <a:t>7.3.2021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73B6E21-7CC9-44B2-9B44-FB4670CB18F1}" type="slidenum">
              <a:rPr lang="tr-TR" smtClean="0"/>
              <a:pPr/>
              <a:t>‹#›</a:t>
            </a:fld>
            <a:endParaRPr lang="tr-TR"/>
          </a:p>
        </p:txBody>
      </p:sp>
    </p:spTree>
    <p:extLst>
      <p:ext uri="{BB962C8B-B14F-4D97-AF65-F5344CB8AC3E}">
        <p14:creationId xmlns:p14="http://schemas.microsoft.com/office/powerpoint/2010/main" val="855369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0C18F3A-FA40-49C6-8CB3-04F85B97B7A9}" type="datetime1">
              <a:rPr lang="tr-TR" smtClean="0"/>
              <a:t>7.3.2021</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73B6E21-7CC9-44B2-9B44-FB4670CB18F1}"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2489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66776" y="274320"/>
            <a:ext cx="10458450" cy="6370320"/>
          </a:xfrm>
          <a:ln w="25400">
            <a:solidFill>
              <a:schemeClr val="accent1">
                <a:lumMod val="75000"/>
              </a:schemeClr>
            </a:solidFill>
          </a:ln>
        </p:spPr>
        <p:txBody>
          <a:bodyPr rtlCol="0">
            <a:normAutofit/>
          </a:bodyPr>
          <a:lstStyle/>
          <a:p>
            <a:pPr>
              <a:defRPr/>
            </a:pPr>
            <a:r>
              <a:rPr lang="tr-TR" dirty="0"/>
              <a:t/>
            </a:r>
            <a:br>
              <a:rPr lang="tr-TR" dirty="0"/>
            </a:br>
            <a:r>
              <a:rPr lang="tr-TR" dirty="0"/>
              <a:t/>
            </a:r>
            <a:br>
              <a:rPr lang="tr-TR" dirty="0"/>
            </a:br>
            <a:r>
              <a:rPr lang="tr-TR" dirty="0"/>
              <a:t/>
            </a:r>
            <a:br>
              <a:rPr lang="tr-TR" dirty="0"/>
            </a:br>
            <a:endParaRPr lang="tr-TR" dirty="0"/>
          </a:p>
        </p:txBody>
      </p:sp>
      <p:sp>
        <p:nvSpPr>
          <p:cNvPr id="3" name="2 İçerik Yer Tutucusu"/>
          <p:cNvSpPr>
            <a:spLocks noGrp="1"/>
          </p:cNvSpPr>
          <p:nvPr>
            <p:ph idx="1"/>
          </p:nvPr>
        </p:nvSpPr>
        <p:spPr>
          <a:xfrm>
            <a:off x="1171576" y="476250"/>
            <a:ext cx="9875520" cy="5930266"/>
          </a:xfrm>
          <a:ln w="19050">
            <a:solidFill>
              <a:schemeClr val="accent1">
                <a:lumMod val="75000"/>
              </a:schemeClr>
            </a:solidFill>
          </a:ln>
        </p:spPr>
        <p:txBody>
          <a:bodyPr>
            <a:normAutofit/>
          </a:bodyPr>
          <a:lstStyle/>
          <a:p>
            <a:pPr eaLnBrk="1" hangingPunct="1">
              <a:buFont typeface="Arial" charset="0"/>
              <a:buNone/>
              <a:defRPr/>
            </a:pPr>
            <a:endParaRPr lang="tr-TR" b="1" dirty="0"/>
          </a:p>
          <a:p>
            <a:pPr eaLnBrk="1" hangingPunct="1">
              <a:buFont typeface="Arial" charset="0"/>
              <a:buNone/>
              <a:defRPr/>
            </a:pPr>
            <a:endParaRPr lang="tr-TR" b="1" dirty="0"/>
          </a:p>
        </p:txBody>
      </p:sp>
      <p:sp>
        <p:nvSpPr>
          <p:cNvPr id="2052" name="Text Box 7"/>
          <p:cNvSpPr txBox="1">
            <a:spLocks noChangeArrowheads="1"/>
          </p:cNvSpPr>
          <p:nvPr/>
        </p:nvSpPr>
        <p:spPr bwMode="auto">
          <a:xfrm>
            <a:off x="1181409" y="2649497"/>
            <a:ext cx="984885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sz="3600" b="1" dirty="0">
                <a:solidFill>
                  <a:srgbClr val="002060"/>
                </a:solidFill>
                <a:latin typeface="Tahoma" panose="020B0604030504040204" pitchFamily="34" charset="0"/>
                <a:cs typeface="Tahoma" panose="020B0604030504040204" pitchFamily="34" charset="0"/>
              </a:rPr>
              <a:t>ABD Ankara Büyükelçiliği Destekli</a:t>
            </a:r>
          </a:p>
          <a:p>
            <a:pPr algn="ctr"/>
            <a:r>
              <a:rPr lang="tr-TR" sz="4320" b="1" dirty="0">
                <a:solidFill>
                  <a:srgbClr val="002060"/>
                </a:solidFill>
                <a:latin typeface="Tahoma" panose="020B0604030504040204" pitchFamily="34" charset="0"/>
                <a:cs typeface="Tahoma" panose="020B0604030504040204" pitchFamily="34" charset="0"/>
              </a:rPr>
              <a:t>TEMEL GİRİŞİMCİLİK EĞİTİMİ </a:t>
            </a:r>
            <a:endParaRPr lang="tr-TR" altLang="tr-TR" sz="4320" b="1" dirty="0">
              <a:solidFill>
                <a:srgbClr val="002060"/>
              </a:solidFill>
              <a:latin typeface="Tahoma" panose="020B0604030504040204" pitchFamily="34" charset="0"/>
            </a:endParaRPr>
          </a:p>
        </p:txBody>
      </p:sp>
      <p:sp>
        <p:nvSpPr>
          <p:cNvPr id="2053" name="Text Box 8"/>
          <p:cNvSpPr txBox="1">
            <a:spLocks noChangeArrowheads="1"/>
          </p:cNvSpPr>
          <p:nvPr/>
        </p:nvSpPr>
        <p:spPr bwMode="auto">
          <a:xfrm>
            <a:off x="6330316" y="53206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2160" dirty="0"/>
          </a:p>
        </p:txBody>
      </p:sp>
      <p:sp>
        <p:nvSpPr>
          <p:cNvPr id="2054" name="Rectangle 9"/>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2160" dirty="0"/>
          </a:p>
        </p:txBody>
      </p:sp>
      <p:sp>
        <p:nvSpPr>
          <p:cNvPr id="4" name="Dikdörtgen 3"/>
          <p:cNvSpPr/>
          <p:nvPr/>
        </p:nvSpPr>
        <p:spPr>
          <a:xfrm>
            <a:off x="2051686" y="6196966"/>
            <a:ext cx="8105774" cy="601980"/>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54"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6124" y="589397"/>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2" descr="C:\Users\User\Downloads\usm-turkey-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3923" y="590687"/>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3" descr="C:\Users\User\Desktop\Purdue-Sig-Black-rg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038" y="733672"/>
            <a:ext cx="3112770" cy="92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Resim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92416" y="5146208"/>
            <a:ext cx="4640014" cy="84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ayt Numarası Yer Tutucusu 4"/>
          <p:cNvSpPr>
            <a:spLocks noGrp="1"/>
          </p:cNvSpPr>
          <p:nvPr>
            <p:ph type="sldNum" sz="quarter" idx="12"/>
          </p:nvPr>
        </p:nvSpPr>
        <p:spPr/>
        <p:txBody>
          <a:bodyPr/>
          <a:lstStyle/>
          <a:p>
            <a:fld id="{673B6E21-7CC9-44B2-9B44-FB4670CB18F1}" type="slidenum">
              <a:rPr lang="tr-TR" smtClean="0"/>
              <a:pPr/>
              <a:t>1</a:t>
            </a:fld>
            <a:endParaRPr lang="tr-TR"/>
          </a:p>
        </p:txBody>
      </p:sp>
    </p:spTree>
    <p:extLst>
      <p:ext uri="{BB962C8B-B14F-4D97-AF65-F5344CB8AC3E}">
        <p14:creationId xmlns:p14="http://schemas.microsoft.com/office/powerpoint/2010/main" val="3675837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3970318"/>
          </a:xfrm>
          <a:prstGeom prst="rect">
            <a:avLst/>
          </a:prstGeom>
          <a:noFill/>
        </p:spPr>
        <p:txBody>
          <a:bodyPr wrap="square" rtlCol="0">
            <a:spAutoFit/>
          </a:bodyPr>
          <a:lstStyle/>
          <a:p>
            <a:pPr algn="just"/>
            <a:r>
              <a:rPr lang="tr-TR" sz="4000" dirty="0">
                <a:solidFill>
                  <a:srgbClr val="002060"/>
                </a:solidFill>
                <a:latin typeface="Times New Roman" panose="02020603050405020304" pitchFamily="18" charset="0"/>
                <a:cs typeface="Times New Roman" panose="02020603050405020304" pitchFamily="18" charset="0"/>
              </a:rPr>
              <a:t>Türkiye’de ise Simit Sarayı kurucusu Haluk Okutur, ülkemizde sıklıkla ve iştahla tüketilen bir lezzet olan simidi, sokaklardan çıkarıp keyifli bir ortamda tüketilen bir ürün haline getirmiş ve bu vizyonunu sadece ülke içinde değil dünyanın 23 ülkesine de yayarak bine yakın bir zincir mağaza sayısına ulaşmıştır.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BDCEDF46-3C15-4D3E-BBEA-8E48FB7ABBB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81D59CAA-AC50-4707-9F1F-26057A55637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065B4F7F-0651-4ECA-BC60-0920F4DF4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10</a:t>
            </a:fld>
            <a:endParaRPr lang="tr-TR"/>
          </a:p>
        </p:txBody>
      </p:sp>
    </p:spTree>
    <p:extLst>
      <p:ext uri="{BB962C8B-B14F-4D97-AF65-F5344CB8AC3E}">
        <p14:creationId xmlns:p14="http://schemas.microsoft.com/office/powerpoint/2010/main" val="2129283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2639697"/>
          </a:xfrm>
          <a:prstGeom prst="rect">
            <a:avLst/>
          </a:prstGeom>
          <a:noFill/>
        </p:spPr>
        <p:txBody>
          <a:bodyPr wrap="square" rtlCol="0">
            <a:spAutoFit/>
          </a:bodyPr>
          <a:lstStyle/>
          <a:p>
            <a:pPr algn="just"/>
            <a:r>
              <a:rPr lang="tr-TR" sz="1800" b="1" dirty="0">
                <a:solidFill>
                  <a:srgbClr val="C00000"/>
                </a:solidFill>
                <a:latin typeface="Times New Roman" panose="02020603050405020304" pitchFamily="18" charset="0"/>
                <a:cs typeface="Times New Roman" panose="02020603050405020304" pitchFamily="18" charset="0"/>
              </a:rPr>
              <a:t>6. Pazar Bölümleme</a:t>
            </a:r>
          </a:p>
          <a:p>
            <a:pPr algn="just"/>
            <a:r>
              <a:rPr lang="tr-TR" b="1" dirty="0">
                <a:solidFill>
                  <a:srgbClr val="002060"/>
                </a:solidFill>
                <a:latin typeface="Times New Roman" panose="02020603050405020304" pitchFamily="18" charset="0"/>
                <a:cs typeface="Times New Roman" panose="02020603050405020304" pitchFamily="18" charset="0"/>
              </a:rPr>
              <a:t>Büyüklük: </a:t>
            </a:r>
            <a:r>
              <a:rPr lang="tr-TR" dirty="0">
                <a:solidFill>
                  <a:srgbClr val="002060"/>
                </a:solidFill>
                <a:latin typeface="Times New Roman" panose="02020603050405020304" pitchFamily="18" charset="0"/>
                <a:cs typeface="Times New Roman" panose="02020603050405020304" pitchFamily="18" charset="0"/>
              </a:rPr>
              <a:t>Pazar bölümünün işletmenin kârlı bir şekilde faaliyet göstermesine yetecek büyüklükte olması gerekir. Gereğinden fazla küçük tanımlanan pazarlar, işletme için kârlı olmayacaktır. Gereğinden büyük olduğu taktirde de pazarın </a:t>
            </a:r>
            <a:r>
              <a:rPr lang="tr-TR" dirty="0" err="1">
                <a:solidFill>
                  <a:srgbClr val="002060"/>
                </a:solidFill>
                <a:latin typeface="Times New Roman" panose="02020603050405020304" pitchFamily="18" charset="0"/>
                <a:cs typeface="Times New Roman" panose="02020603050405020304" pitchFamily="18" charset="0"/>
              </a:rPr>
              <a:t>heterojenleşmesine</a:t>
            </a:r>
            <a:r>
              <a:rPr lang="tr-TR" dirty="0">
                <a:solidFill>
                  <a:srgbClr val="002060"/>
                </a:solidFill>
                <a:latin typeface="Times New Roman" panose="02020603050405020304" pitchFamily="18" charset="0"/>
                <a:cs typeface="Times New Roman" panose="02020603050405020304" pitchFamily="18" charset="0"/>
              </a:rPr>
              <a:t>, diğer bir ifadeyle farklı istekleri olan tüketicilerin aynı bölüme alınmasına neden olunacaktır. O nedenle pazar büyüklüğünün optimal seviyede tanımlanması gereklidir. </a:t>
            </a:r>
          </a:p>
          <a:p>
            <a:pPr algn="just"/>
            <a:r>
              <a:rPr lang="tr-TR" b="1" dirty="0" err="1">
                <a:solidFill>
                  <a:srgbClr val="002060"/>
                </a:solidFill>
                <a:latin typeface="Times New Roman" panose="02020603050405020304" pitchFamily="18" charset="0"/>
                <a:cs typeface="Times New Roman" panose="02020603050405020304" pitchFamily="18" charset="0"/>
              </a:rPr>
              <a:t>Farklılaştırılabilirlik</a:t>
            </a:r>
            <a:r>
              <a:rPr lang="tr-TR" b="1" dirty="0">
                <a:solidFill>
                  <a:srgbClr val="002060"/>
                </a:solidFill>
                <a:latin typeface="Times New Roman" panose="02020603050405020304" pitchFamily="18" charset="0"/>
                <a:cs typeface="Times New Roman" panose="02020603050405020304" pitchFamily="18" charset="0"/>
              </a:rPr>
              <a:t>: </a:t>
            </a:r>
            <a:r>
              <a:rPr lang="tr-TR" dirty="0">
                <a:solidFill>
                  <a:srgbClr val="002060"/>
                </a:solidFill>
                <a:latin typeface="Times New Roman" panose="02020603050405020304" pitchFamily="18" charset="0"/>
                <a:cs typeface="Times New Roman" panose="02020603050405020304" pitchFamily="18" charset="0"/>
              </a:rPr>
              <a:t>Oluşturulan pazar bölümlerindeki tüketicilerin ürüne ilişkin tepkilerinin birbirinden farklı olması gerekir. Örneğin, kadın ve erkeklerin gazlı içeceğe verdiği tepki değişmiyor ise cinsiyete göre bir pazar bölümleme yapmak anlamlı olmayacaktır.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73ACAD5-930F-4FC6-9A4B-EB274724BF8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D63F3912-0098-497D-84F5-9B151EB32C2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E61C644E-7AD9-4EB0-870A-797386F0D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100</a:t>
            </a:fld>
            <a:endParaRPr lang="tr-TR"/>
          </a:p>
        </p:txBody>
      </p:sp>
    </p:spTree>
    <p:extLst>
      <p:ext uri="{BB962C8B-B14F-4D97-AF65-F5344CB8AC3E}">
        <p14:creationId xmlns:p14="http://schemas.microsoft.com/office/powerpoint/2010/main" val="4861757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fe break ile ilgili görsel sonucu">
            <a:extLst>
              <a:ext uri="{FF2B5EF4-FFF2-40B4-BE49-F238E27FC236}">
                <a16:creationId xmlns="" xmlns:a16="http://schemas.microsoft.com/office/drawing/2014/main" id="{D13C2B82-4652-4609-AAA0-3FED7574E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092" y="37786"/>
            <a:ext cx="9009484" cy="5878692"/>
          </a:xfrm>
          <a:prstGeom prst="rect">
            <a:avLst/>
          </a:prstGeom>
          <a:noFill/>
          <a:extLst>
            <a:ext uri="{909E8E84-426E-40DD-AFC4-6F175D3DCCD1}">
              <a14:hiddenFill xmlns:a14="http://schemas.microsoft.com/office/drawing/2010/main">
                <a:solidFill>
                  <a:srgbClr val="FFFFFF"/>
                </a:solidFill>
              </a14:hiddenFill>
            </a:ext>
          </a:extLst>
        </p:spPr>
      </p:pic>
      <p:sp>
        <p:nvSpPr>
          <p:cNvPr id="4" name="Unvan 3"/>
          <p:cNvSpPr txBox="1">
            <a:spLocks noGrp="1"/>
          </p:cNvSpPr>
          <p:nvPr>
            <p:ph type="title"/>
          </p:nvPr>
        </p:nvSpPr>
        <p:spPr>
          <a:xfrm>
            <a:off x="996039" y="660"/>
            <a:ext cx="10058400" cy="955646"/>
          </a:xfrm>
          <a:prstGeom prst="rect">
            <a:avLst/>
          </a:prstGeom>
          <a:noFill/>
        </p:spPr>
        <p:txBody>
          <a:bodyPr wrap="square" rtlCol="0">
            <a:spAutoFit/>
          </a:bodyPr>
          <a:lstStyle/>
          <a:p>
            <a:pPr algn="ctr"/>
            <a:r>
              <a:rPr lang="tr-TR" sz="6600" b="1" dirty="0" smtClean="0">
                <a:solidFill>
                  <a:srgbClr val="002060"/>
                </a:solidFill>
                <a:latin typeface="Times New Roman" panose="02020603050405020304" pitchFamily="18" charset="0"/>
                <a:cs typeface="Times New Roman" panose="02020603050405020304" pitchFamily="18" charset="0"/>
              </a:rPr>
              <a:t>Öğle Tatili 15:10 – 15:50   </a:t>
            </a:r>
            <a:r>
              <a:rPr lang="tr-TR" sz="66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tr-TR" sz="6600" b="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EC719A41-417F-413D-9143-828638F2084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19763816-307D-47AE-B442-1817139165A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30E225E-BD3B-490C-9A23-D75962EE3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8">
            <a:extLst>
              <a:ext uri="{FF2B5EF4-FFF2-40B4-BE49-F238E27FC236}">
                <a16:creationId xmlns="" xmlns:a16="http://schemas.microsoft.com/office/drawing/2014/main" id="{4A550AEF-9F5D-4920-A6E2-7E5DEBD2284B}"/>
              </a:ext>
            </a:extLst>
          </p:cNvPr>
          <p:cNvSpPr>
            <a:spLocks noChangeAspect="1" noChangeArrowheads="1"/>
          </p:cNvSpPr>
          <p:nvPr/>
        </p:nvSpPr>
        <p:spPr bwMode="auto">
          <a:xfrm>
            <a:off x="11325288" y="1885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a:extLst>
              <a:ext uri="{FF2B5EF4-FFF2-40B4-BE49-F238E27FC236}">
                <a16:creationId xmlns="" xmlns:a16="http://schemas.microsoft.com/office/drawing/2014/main" id="{DC855388-0ED5-4A2B-B9D6-40EB7F61647B}"/>
              </a:ext>
            </a:extLst>
          </p:cNvPr>
          <p:cNvSpPr>
            <a:spLocks noChangeAspect="1" noChangeArrowheads="1"/>
          </p:cNvSpPr>
          <p:nvPr/>
        </p:nvSpPr>
        <p:spPr bwMode="auto">
          <a:xfrm>
            <a:off x="5943600" y="685800"/>
            <a:ext cx="2895600" cy="289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Slayt Numarası Yer Tutucusu 1"/>
          <p:cNvSpPr>
            <a:spLocks noGrp="1"/>
          </p:cNvSpPr>
          <p:nvPr>
            <p:ph type="sldNum" sz="quarter" idx="12"/>
          </p:nvPr>
        </p:nvSpPr>
        <p:spPr/>
        <p:txBody>
          <a:bodyPr/>
          <a:lstStyle/>
          <a:p>
            <a:fld id="{673B6E21-7CC9-44B2-9B44-FB4670CB18F1}" type="slidenum">
              <a:rPr lang="tr-TR" smtClean="0"/>
              <a:pPr/>
              <a:t>101</a:t>
            </a:fld>
            <a:endParaRPr lang="tr-TR"/>
          </a:p>
        </p:txBody>
      </p:sp>
    </p:spTree>
    <p:extLst>
      <p:ext uri="{BB962C8B-B14F-4D97-AF65-F5344CB8AC3E}">
        <p14:creationId xmlns:p14="http://schemas.microsoft.com/office/powerpoint/2010/main" val="31788349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4161139"/>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7. Hedef Pazar Seçimi</a:t>
            </a:r>
          </a:p>
          <a:p>
            <a:pPr algn="just"/>
            <a:r>
              <a:rPr lang="tr-TR" sz="2400" dirty="0">
                <a:solidFill>
                  <a:srgbClr val="002060"/>
                </a:solidFill>
                <a:latin typeface="Times New Roman" panose="02020603050405020304" pitchFamily="18" charset="0"/>
                <a:cs typeface="Times New Roman" panose="02020603050405020304" pitchFamily="18" charset="0"/>
              </a:rPr>
              <a:t>Hedef pazar seçimi, girişimcinin hizmet etmeyi planladığı pazar bölümlerinden bir veya daha fazlasını seçerek pazarlama karması unsurlarını bu doğrultuda hazırlamasına yardımcı olmaktadır. </a:t>
            </a:r>
          </a:p>
          <a:p>
            <a:pPr algn="just"/>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a:p>
            <a:pPr marL="0" indent="0" algn="ctr">
              <a:buNone/>
            </a:pPr>
            <a:r>
              <a:rPr lang="tr-TR" sz="2400" dirty="0">
                <a:solidFill>
                  <a:schemeClr val="accent5">
                    <a:lumMod val="75000"/>
                  </a:schemeClr>
                </a:solidFill>
                <a:latin typeface="Times New Roman" panose="02020603050405020304" pitchFamily="18" charset="0"/>
                <a:cs typeface="Times New Roman" panose="02020603050405020304" pitchFamily="18" charset="0"/>
              </a:rPr>
              <a:t>Pazar Hedefleme Stratejileri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2" name="Resim 1"/>
          <p:cNvPicPr>
            <a:picLocks noChangeAspect="1"/>
          </p:cNvPicPr>
          <p:nvPr/>
        </p:nvPicPr>
        <p:blipFill>
          <a:blip r:embed="rId2" cstate="print"/>
          <a:stretch>
            <a:fillRect/>
          </a:stretch>
        </p:blipFill>
        <p:spPr>
          <a:xfrm>
            <a:off x="1247098" y="3862951"/>
            <a:ext cx="9697803" cy="1657581"/>
          </a:xfrm>
          <a:prstGeom prst="rect">
            <a:avLst/>
          </a:prstGeom>
        </p:spPr>
      </p:pic>
      <p:sp>
        <p:nvSpPr>
          <p:cNvPr id="7" name="Dikdörtgen 6">
            <a:extLst>
              <a:ext uri="{FF2B5EF4-FFF2-40B4-BE49-F238E27FC236}">
                <a16:creationId xmlns="" xmlns:a16="http://schemas.microsoft.com/office/drawing/2014/main" id="{C210CEED-91A0-4E40-98BC-631B183A69B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817A07C-6096-405C-9D08-F0FE693E031F}"/>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CE187734-7863-4466-99D8-12C1B34D16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ayt Numarası Yer Tutucusu 2"/>
          <p:cNvSpPr>
            <a:spLocks noGrp="1"/>
          </p:cNvSpPr>
          <p:nvPr>
            <p:ph type="sldNum" sz="quarter" idx="12"/>
          </p:nvPr>
        </p:nvSpPr>
        <p:spPr/>
        <p:txBody>
          <a:bodyPr/>
          <a:lstStyle/>
          <a:p>
            <a:fld id="{673B6E21-7CC9-44B2-9B44-FB4670CB18F1}" type="slidenum">
              <a:rPr lang="tr-TR" smtClean="0"/>
              <a:pPr/>
              <a:t>102</a:t>
            </a:fld>
            <a:endParaRPr lang="tr-TR"/>
          </a:p>
        </p:txBody>
      </p:sp>
    </p:spTree>
    <p:extLst>
      <p:ext uri="{BB962C8B-B14F-4D97-AF65-F5344CB8AC3E}">
        <p14:creationId xmlns:p14="http://schemas.microsoft.com/office/powerpoint/2010/main" val="41619611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352506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7. Hedef Pazar Seçimi</a:t>
            </a:r>
          </a:p>
          <a:p>
            <a:pPr algn="just"/>
            <a:r>
              <a:rPr lang="tr-TR" sz="2400" b="1" i="1" dirty="0">
                <a:solidFill>
                  <a:srgbClr val="002060"/>
                </a:solidFill>
                <a:latin typeface="Times New Roman" panose="02020603050405020304" pitchFamily="18" charset="0"/>
                <a:cs typeface="Times New Roman" panose="02020603050405020304" pitchFamily="18" charset="0"/>
              </a:rPr>
              <a:t>Farklılaştırılmamış pazarlama, </a:t>
            </a:r>
            <a:r>
              <a:rPr lang="tr-TR" sz="2400" dirty="0">
                <a:solidFill>
                  <a:srgbClr val="002060"/>
                </a:solidFill>
                <a:latin typeface="Times New Roman" panose="02020603050405020304" pitchFamily="18" charset="0"/>
                <a:cs typeface="Times New Roman" panose="02020603050405020304" pitchFamily="18" charset="0"/>
              </a:rPr>
              <a:t>hedef pazarda hiçbir farklılaştırmanın yapılmamasına yönelik bir hedefleme stratejisidir. </a:t>
            </a:r>
          </a:p>
          <a:p>
            <a:pPr algn="just"/>
            <a:r>
              <a:rPr lang="tr-TR" sz="2400" dirty="0">
                <a:solidFill>
                  <a:srgbClr val="002060"/>
                </a:solidFill>
                <a:latin typeface="Times New Roman" panose="02020603050405020304" pitchFamily="18" charset="0"/>
                <a:cs typeface="Times New Roman" panose="02020603050405020304" pitchFamily="18" charset="0"/>
              </a:rPr>
              <a:t>Bu stratejide pazar bölümleri arasındaki farklılıklar ihmal edilerek, tüm tüketicilere aynı pazarlama karması unsurları ile ulaşılmaya çalışılır. </a:t>
            </a:r>
          </a:p>
          <a:p>
            <a:pPr algn="just"/>
            <a:r>
              <a:rPr lang="tr-TR" sz="2400" dirty="0">
                <a:solidFill>
                  <a:srgbClr val="002060"/>
                </a:solidFill>
                <a:latin typeface="Times New Roman" panose="02020603050405020304" pitchFamily="18" charset="0"/>
                <a:cs typeface="Times New Roman" panose="02020603050405020304" pitchFamily="18" charset="0"/>
              </a:rPr>
              <a:t>İşletme, tüketicilerin ortak ihtiyaçlarına yönelik ürün üretmesi durumunda kullanışlıdır. </a:t>
            </a:r>
          </a:p>
          <a:p>
            <a:pPr algn="just"/>
            <a:r>
              <a:rPr lang="tr-TR" sz="2400" dirty="0">
                <a:solidFill>
                  <a:srgbClr val="002060"/>
                </a:solidFill>
                <a:latin typeface="Times New Roman" panose="02020603050405020304" pitchFamily="18" charset="0"/>
                <a:cs typeface="Times New Roman" panose="02020603050405020304" pitchFamily="18" charset="0"/>
              </a:rPr>
              <a:t>Ancak pazarların ekonomik ve sosyal yönden gelişmesiyle birlikte bu stratejinin özellikle küçük işletmeler için çok etkin olmadığı söylenebilir.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58876DAB-4990-4932-AEAE-00677F68A00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B06B931F-CE46-404C-9AD4-E1A2A04CF38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E7FE16AC-38AF-49C8-A9A6-D2B0D76D1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103</a:t>
            </a:fld>
            <a:endParaRPr lang="tr-TR"/>
          </a:p>
        </p:txBody>
      </p:sp>
    </p:spTree>
    <p:extLst>
      <p:ext uri="{BB962C8B-B14F-4D97-AF65-F5344CB8AC3E}">
        <p14:creationId xmlns:p14="http://schemas.microsoft.com/office/powerpoint/2010/main" val="424645956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66800" y="365866"/>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332011" y="1226878"/>
            <a:ext cx="11386457" cy="4646400"/>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7. Hedef Pazar Seçimi</a:t>
            </a:r>
          </a:p>
          <a:p>
            <a:pPr algn="just"/>
            <a:r>
              <a:rPr lang="tr-TR" sz="2400" b="1" i="1" dirty="0">
                <a:solidFill>
                  <a:srgbClr val="002060"/>
                </a:solidFill>
                <a:latin typeface="Times New Roman" panose="02020603050405020304" pitchFamily="18" charset="0"/>
                <a:cs typeface="Times New Roman" panose="02020603050405020304" pitchFamily="18" charset="0"/>
              </a:rPr>
              <a:t>Farklılaştırılmış pazarlama </a:t>
            </a:r>
            <a:r>
              <a:rPr lang="tr-TR" sz="2400" dirty="0">
                <a:solidFill>
                  <a:srgbClr val="002060"/>
                </a:solidFill>
                <a:latin typeface="Times New Roman" panose="02020603050405020304" pitchFamily="18" charset="0"/>
                <a:cs typeface="Times New Roman" panose="02020603050405020304" pitchFamily="18" charset="0"/>
              </a:rPr>
              <a:t>stratejisinde işletme, oluşturduğu pazar bölümlerinden birkaç tanesini seçerek bu bölümlerin beklentilerine uygun, pazarlama karması geliştirir. </a:t>
            </a:r>
          </a:p>
          <a:p>
            <a:pPr algn="just"/>
            <a:r>
              <a:rPr lang="tr-TR" sz="2400" dirty="0">
                <a:solidFill>
                  <a:srgbClr val="002060"/>
                </a:solidFill>
                <a:latin typeface="Times New Roman" panose="02020603050405020304" pitchFamily="18" charset="0"/>
                <a:cs typeface="Times New Roman" panose="02020603050405020304" pitchFamily="18" charset="0"/>
              </a:rPr>
              <a:t>Tüketici tatminini artırması, rekabet avantajı yaratması gibi nedenlerle en çok kullanılan stratejidir. </a:t>
            </a:r>
          </a:p>
          <a:p>
            <a:pPr algn="just"/>
            <a:r>
              <a:rPr lang="tr-TR" sz="2400" dirty="0">
                <a:solidFill>
                  <a:srgbClr val="002060"/>
                </a:solidFill>
                <a:latin typeface="Times New Roman" panose="02020603050405020304" pitchFamily="18" charset="0"/>
                <a:cs typeface="Times New Roman" panose="02020603050405020304" pitchFamily="18" charset="0"/>
              </a:rPr>
              <a:t>Bu stratejide işletme, seçtiği pazar bölümlerinin beklentilerine uygun olarak ürün, fiyat, dağıtım ve tutundurma gibi pazarlama karması unsurlarında farklılıklar yaratmayı amaçlar. </a:t>
            </a:r>
          </a:p>
          <a:p>
            <a:pPr algn="just"/>
            <a:r>
              <a:rPr lang="tr-TR" sz="2400" dirty="0">
                <a:solidFill>
                  <a:srgbClr val="002060"/>
                </a:solidFill>
                <a:latin typeface="Times New Roman" panose="02020603050405020304" pitchFamily="18" charset="0"/>
                <a:cs typeface="Times New Roman" panose="02020603050405020304" pitchFamily="18" charset="0"/>
              </a:rPr>
              <a:t>Örneğin, Vestel markası orta gelir düzeyinde beyaz eşya kullanıcılarını hedeflerken, aynı firmanın diğer markası olan </a:t>
            </a:r>
            <a:r>
              <a:rPr lang="tr-TR" sz="2400" dirty="0" err="1">
                <a:solidFill>
                  <a:srgbClr val="002060"/>
                </a:solidFill>
                <a:latin typeface="Times New Roman" panose="02020603050405020304" pitchFamily="18" charset="0"/>
                <a:cs typeface="Times New Roman" panose="02020603050405020304" pitchFamily="18" charset="0"/>
              </a:rPr>
              <a:t>Regal</a:t>
            </a:r>
            <a:r>
              <a:rPr lang="tr-TR" sz="2400" dirty="0">
                <a:solidFill>
                  <a:srgbClr val="002060"/>
                </a:solidFill>
                <a:latin typeface="Times New Roman" panose="02020603050405020304" pitchFamily="18" charset="0"/>
                <a:cs typeface="Times New Roman" panose="02020603050405020304" pitchFamily="18" charset="0"/>
              </a:rPr>
              <a:t> daha düşük gelir grubundaki müşterileri hedeflemektedir. </a:t>
            </a:r>
          </a:p>
          <a:p>
            <a:pPr algn="just"/>
            <a:r>
              <a:rPr lang="tr-TR" sz="2400" dirty="0">
                <a:solidFill>
                  <a:srgbClr val="002060"/>
                </a:solidFill>
                <a:latin typeface="Times New Roman" panose="02020603050405020304" pitchFamily="18" charset="0"/>
                <a:cs typeface="Times New Roman" panose="02020603050405020304" pitchFamily="18" charset="0"/>
              </a:rPr>
              <a:t>Böylece firma bir yandan iyi kaliteli ürün isteyenlerin, diğer yandan da düşük fiyat isteyenlerin beklentilerini karşılamış olacaktır. </a:t>
            </a:r>
            <a:endParaRPr lang="tr-TR" sz="2400" b="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1173690D-4856-42D7-BCDA-0F2B109C68F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D8435654-4AB4-4414-AFAF-8C052FF5AF8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727032"/>
            <a:ext cx="1414800" cy="1130968"/>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BDC9E929-F51E-47DB-8295-742609835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631121"/>
            <a:ext cx="1413510" cy="116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104</a:t>
            </a:fld>
            <a:endParaRPr lang="tr-TR"/>
          </a:p>
        </p:txBody>
      </p:sp>
    </p:spTree>
    <p:extLst>
      <p:ext uri="{BB962C8B-B14F-4D97-AF65-F5344CB8AC3E}">
        <p14:creationId xmlns:p14="http://schemas.microsoft.com/office/powerpoint/2010/main" val="11694694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715108"/>
            <a:ext cx="11386457" cy="3706656"/>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7. Hedef Pazar Seçimi</a:t>
            </a:r>
          </a:p>
          <a:p>
            <a:pPr algn="just"/>
            <a:r>
              <a:rPr lang="tr-TR" sz="2800" b="1" dirty="0">
                <a:solidFill>
                  <a:srgbClr val="002060"/>
                </a:solidFill>
                <a:latin typeface="Times New Roman" panose="02020603050405020304" pitchFamily="18" charset="0"/>
                <a:cs typeface="Times New Roman" panose="02020603050405020304" pitchFamily="18" charset="0"/>
              </a:rPr>
              <a:t>Yoğunlaştırılmış pazarlama </a:t>
            </a:r>
            <a:r>
              <a:rPr lang="tr-TR" sz="2800" dirty="0">
                <a:solidFill>
                  <a:srgbClr val="002060"/>
                </a:solidFill>
                <a:latin typeface="Times New Roman" panose="02020603050405020304" pitchFamily="18" charset="0"/>
                <a:cs typeface="Times New Roman" panose="02020603050405020304" pitchFamily="18" charset="0"/>
              </a:rPr>
              <a:t>da farklılaştırılmış pazarlamaya benzemekle birlikte hedef alınan pazar bölümü ile işletme, daha daraltılmış bir pazarda faaliyet gösterme yoluna gider. Diğer bir ifade ile farklılaştırılmış pazarda birden fazla pazar bölümüne birden fazla seçenek sunulduğu halde yoğunlaştırılmış pazarlamada bu, tek bir pazar bölümüne indirgenir. Hedef pazar daha küçük tanımlandığı için bu gruptaki tüketicilerin daha homojen beklentileri vardır. Bu nedenle de bu stratejide müşteri tatmininin daha yüksek olacağı ifade edilebilir.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A25055A1-7AE6-4FC6-84FC-E1F11B39355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3707493-D0AF-4D16-A90D-B686F7A8CB2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649E1C91-4E4C-4FFB-90C8-6A84AB10B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105</a:t>
            </a:fld>
            <a:endParaRPr lang="tr-TR"/>
          </a:p>
        </p:txBody>
      </p:sp>
    </p:spTree>
    <p:extLst>
      <p:ext uri="{BB962C8B-B14F-4D97-AF65-F5344CB8AC3E}">
        <p14:creationId xmlns:p14="http://schemas.microsoft.com/office/powerpoint/2010/main" val="89155798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715108"/>
            <a:ext cx="11386457" cy="3318857"/>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7. Hedef Pazar Seçimi</a:t>
            </a:r>
          </a:p>
          <a:p>
            <a:pPr algn="just"/>
            <a:r>
              <a:rPr lang="tr-TR" sz="2800" dirty="0">
                <a:solidFill>
                  <a:srgbClr val="002060"/>
                </a:solidFill>
                <a:latin typeface="Times New Roman" panose="02020603050405020304" pitchFamily="18" charset="0"/>
                <a:cs typeface="Times New Roman" panose="02020603050405020304" pitchFamily="18" charset="0"/>
              </a:rPr>
              <a:t>Kaynakları sınırlı, küçük işletmeler çoğunlukla bu yoğunlaştırılmış (niş) pazarlama stratejisini takip ederler. Bu tip bölümlemede pazar sınırları çok net olarak çizildiğinden ve buna uygun faaliyetler yürütüldüğünden, işletmenin çok güçlü bir pozisyon elde etmesi olanaklıdır. Örneğin, sadece oyuncak satan bir mağaza, o bölgede birçok ürün yanında oyuncak da satan bir perakendeciye göre daha avantajlı olacak, oyuncak almak isteyen tüketicilerin ilk adresi olabilecektir.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A25055A1-7AE6-4FC6-84FC-E1F11B39355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3707493-D0AF-4D16-A90D-B686F7A8CB2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649E1C91-4E4C-4FFB-90C8-6A84AB10B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106</a:t>
            </a:fld>
            <a:endParaRPr lang="tr-TR"/>
          </a:p>
        </p:txBody>
      </p:sp>
    </p:spTree>
    <p:extLst>
      <p:ext uri="{BB962C8B-B14F-4D97-AF65-F5344CB8AC3E}">
        <p14:creationId xmlns:p14="http://schemas.microsoft.com/office/powerpoint/2010/main" val="19746669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66800" y="420244"/>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11344" y="1281035"/>
            <a:ext cx="11386457" cy="4162165"/>
          </a:xfrm>
          <a:prstGeom prst="rect">
            <a:avLst/>
          </a:prstGeom>
          <a:noFill/>
        </p:spPr>
        <p:txBody>
          <a:bodyPr wrap="square" rtlCol="0">
            <a:spAutoFit/>
          </a:bodyPr>
          <a:lstStyle/>
          <a:p>
            <a:pPr algn="just"/>
            <a:r>
              <a:rPr lang="tr-TR" sz="2200" b="1" dirty="0">
                <a:solidFill>
                  <a:srgbClr val="C00000"/>
                </a:solidFill>
                <a:latin typeface="Times New Roman" panose="02020603050405020304" pitchFamily="18" charset="0"/>
                <a:cs typeface="Times New Roman" panose="02020603050405020304" pitchFamily="18" charset="0"/>
              </a:rPr>
              <a:t>7. Hedef Pazar Seçimi</a:t>
            </a:r>
          </a:p>
          <a:p>
            <a:pPr algn="just"/>
            <a:r>
              <a:rPr lang="tr-TR" sz="2200" b="1" dirty="0">
                <a:solidFill>
                  <a:srgbClr val="002060"/>
                </a:solidFill>
                <a:latin typeface="Times New Roman" panose="02020603050405020304" pitchFamily="18" charset="0"/>
                <a:cs typeface="Times New Roman" panose="02020603050405020304" pitchFamily="18" charset="0"/>
              </a:rPr>
              <a:t>Mikro Pazarlama </a:t>
            </a:r>
            <a:r>
              <a:rPr lang="tr-TR" sz="2200" dirty="0">
                <a:solidFill>
                  <a:srgbClr val="002060"/>
                </a:solidFill>
                <a:latin typeface="Times New Roman" panose="02020603050405020304" pitchFamily="18" charset="0"/>
                <a:cs typeface="Times New Roman" panose="02020603050405020304" pitchFamily="18" charset="0"/>
              </a:rPr>
              <a:t>ise en dar tanımlanmış pazar bölümlerinin hedeflenmesini ifade etmektedir. </a:t>
            </a:r>
          </a:p>
          <a:p>
            <a:pPr algn="just"/>
            <a:r>
              <a:rPr lang="tr-TR" sz="2200" dirty="0">
                <a:solidFill>
                  <a:srgbClr val="002060"/>
                </a:solidFill>
                <a:latin typeface="Times New Roman" panose="02020603050405020304" pitchFamily="18" charset="0"/>
                <a:cs typeface="Times New Roman" panose="02020603050405020304" pitchFamily="18" charset="0"/>
              </a:rPr>
              <a:t>Burada firma, ürünlerini ve pazarlama programlarını belirli bir kişinin veya bölgenin ihtiyacına uygun olacak şekilde tasarlamaktadır. </a:t>
            </a:r>
          </a:p>
          <a:p>
            <a:pPr algn="just"/>
            <a:r>
              <a:rPr lang="tr-TR" sz="2200" dirty="0">
                <a:solidFill>
                  <a:srgbClr val="002060"/>
                </a:solidFill>
                <a:latin typeface="Times New Roman" panose="02020603050405020304" pitchFamily="18" charset="0"/>
                <a:cs typeface="Times New Roman" panose="02020603050405020304" pitchFamily="18" charset="0"/>
              </a:rPr>
              <a:t>Terzi işi pazarlama da denilen bu stratejide, her müşterisi için özel üretim yapan terzi gibi, işletme de her bir müşteri için özelleştirilmiş ürünler üretmektedir. Üzerinde kişinin resmi olan doğum günü pastası üretimi buna örnek olabilir. </a:t>
            </a:r>
          </a:p>
          <a:p>
            <a:pPr algn="just"/>
            <a:r>
              <a:rPr lang="tr-TR" sz="2200" dirty="0">
                <a:solidFill>
                  <a:srgbClr val="002060"/>
                </a:solidFill>
                <a:latin typeface="Times New Roman" panose="02020603050405020304" pitchFamily="18" charset="0"/>
                <a:cs typeface="Times New Roman" panose="02020603050405020304" pitchFamily="18" charset="0"/>
              </a:rPr>
              <a:t>Üretim teknolojilerinin gelişmesiyle bu strateji de giderek daha fazla kullanılmaktadır. Örneğin, lüks araç üreticileri bile müşterinin taleplerini online sistem üzerinden alıp onların istediği renk ve iç dizayn özelliklerine göre üretim yapabilmektedirler. Müşteri tatminini en yüksek seviyeye çıkartabilen bu stratejide, pazar büyüklüğü yeterli olduğu sürece işletme için kârlı olabilir.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386F40E5-D56F-47A3-90BA-B969672ABE4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EB0B7BA2-5E01-4E0A-B0BC-206869FBB7A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6661531A-1023-4896-A0FC-BCB529EEA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107</a:t>
            </a:fld>
            <a:endParaRPr lang="tr-TR"/>
          </a:p>
        </p:txBody>
      </p:sp>
    </p:spTree>
    <p:extLst>
      <p:ext uri="{BB962C8B-B14F-4D97-AF65-F5344CB8AC3E}">
        <p14:creationId xmlns:p14="http://schemas.microsoft.com/office/powerpoint/2010/main" val="13550776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266888" y="4032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332011" y="1223268"/>
            <a:ext cx="11386457" cy="4411464"/>
          </a:xfrm>
          <a:prstGeom prst="rect">
            <a:avLst/>
          </a:prstGeom>
          <a:noFill/>
        </p:spPr>
        <p:txBody>
          <a:bodyPr wrap="square" rtlCol="0">
            <a:spAutoFit/>
          </a:bodyPr>
          <a:lstStyle/>
          <a:p>
            <a:r>
              <a:rPr lang="tr-TR" b="1" dirty="0">
                <a:solidFill>
                  <a:srgbClr val="C00000"/>
                </a:solidFill>
                <a:latin typeface="Times New Roman" panose="02020603050405020304" pitchFamily="18" charset="0"/>
                <a:cs typeface="Times New Roman" panose="02020603050405020304" pitchFamily="18" charset="0"/>
              </a:rPr>
              <a:t>8. Pazar Konumlaması</a:t>
            </a:r>
          </a:p>
          <a:p>
            <a:pPr algn="just"/>
            <a:r>
              <a:rPr lang="tr-TR" dirty="0">
                <a:solidFill>
                  <a:srgbClr val="002060"/>
                </a:solidFill>
                <a:latin typeface="Times New Roman" panose="02020603050405020304" pitchFamily="18" charset="0"/>
                <a:cs typeface="Times New Roman" panose="02020603050405020304" pitchFamily="18" charset="0"/>
              </a:rPr>
              <a:t>Konumlama, markanın ne işe yaradığını veya ne zaman kullanılması gerektiğini belirten özet anlamlardır.</a:t>
            </a:r>
          </a:p>
          <a:p>
            <a:pPr algn="just"/>
            <a:r>
              <a:rPr lang="tr-TR" dirty="0">
                <a:solidFill>
                  <a:srgbClr val="002060"/>
                </a:solidFill>
                <a:latin typeface="Times New Roman" panose="02020603050405020304" pitchFamily="18" charset="0"/>
                <a:cs typeface="Times New Roman" panose="02020603050405020304" pitchFamily="18" charset="0"/>
              </a:rPr>
              <a:t>İyi bir konumlama stratejisi belirlemek için hedeflenen pazar bölümünde faaliyet gösteren rakip mevcut işletmelerin veya markaların pazar konumlarının incelenmesi ve tespit edilmesi, daha sonra da işletme için en uygun konumun seçilmesi gereklidir. Örneğin, </a:t>
            </a:r>
            <a:r>
              <a:rPr lang="tr-TR" dirty="0" err="1">
                <a:solidFill>
                  <a:srgbClr val="002060"/>
                </a:solidFill>
                <a:latin typeface="Times New Roman" panose="02020603050405020304" pitchFamily="18" charset="0"/>
                <a:cs typeface="Times New Roman" panose="02020603050405020304" pitchFamily="18" charset="0"/>
              </a:rPr>
              <a:t>Coca</a:t>
            </a:r>
            <a:r>
              <a:rPr lang="tr-TR" dirty="0">
                <a:solidFill>
                  <a:srgbClr val="002060"/>
                </a:solidFill>
                <a:latin typeface="Times New Roman" panose="02020603050405020304" pitchFamily="18" charset="0"/>
                <a:cs typeface="Times New Roman" panose="02020603050405020304" pitchFamily="18" charset="0"/>
              </a:rPr>
              <a:t> </a:t>
            </a:r>
            <a:r>
              <a:rPr lang="tr-TR" dirty="0" err="1">
                <a:solidFill>
                  <a:srgbClr val="002060"/>
                </a:solidFill>
                <a:latin typeface="Times New Roman" panose="02020603050405020304" pitchFamily="18" charset="0"/>
                <a:cs typeface="Times New Roman" panose="02020603050405020304" pitchFamily="18" charset="0"/>
              </a:rPr>
              <a:t>Cola</a:t>
            </a:r>
            <a:r>
              <a:rPr lang="tr-TR" dirty="0">
                <a:solidFill>
                  <a:srgbClr val="002060"/>
                </a:solidFill>
                <a:latin typeface="Times New Roman" panose="02020603050405020304" pitchFamily="18" charset="0"/>
                <a:cs typeface="Times New Roman" panose="02020603050405020304" pitchFamily="18" charset="0"/>
              </a:rPr>
              <a:t>’ </a:t>
            </a:r>
            <a:r>
              <a:rPr lang="tr-TR" dirty="0" err="1">
                <a:solidFill>
                  <a:srgbClr val="002060"/>
                </a:solidFill>
                <a:latin typeface="Times New Roman" panose="02020603050405020304" pitchFamily="18" charset="0"/>
                <a:cs typeface="Times New Roman" panose="02020603050405020304" pitchFamily="18" charset="0"/>
              </a:rPr>
              <a:t>nın</a:t>
            </a:r>
            <a:r>
              <a:rPr lang="tr-TR" dirty="0">
                <a:solidFill>
                  <a:srgbClr val="002060"/>
                </a:solidFill>
                <a:latin typeface="Times New Roman" panose="02020603050405020304" pitchFamily="18" charset="0"/>
                <a:cs typeface="Times New Roman" panose="02020603050405020304" pitchFamily="18" charset="0"/>
              </a:rPr>
              <a:t> doğrudan rakibi </a:t>
            </a:r>
            <a:r>
              <a:rPr lang="tr-TR" dirty="0" err="1">
                <a:solidFill>
                  <a:srgbClr val="002060"/>
                </a:solidFill>
                <a:latin typeface="Times New Roman" panose="02020603050405020304" pitchFamily="18" charset="0"/>
                <a:cs typeface="Times New Roman" panose="02020603050405020304" pitchFamily="18" charset="0"/>
              </a:rPr>
              <a:t>Pepsi</a:t>
            </a:r>
            <a:r>
              <a:rPr lang="tr-TR" dirty="0">
                <a:solidFill>
                  <a:srgbClr val="002060"/>
                </a:solidFill>
                <a:latin typeface="Times New Roman" panose="02020603050405020304" pitchFamily="18" charset="0"/>
                <a:cs typeface="Times New Roman" panose="02020603050405020304" pitchFamily="18" charset="0"/>
              </a:rPr>
              <a:t>’ </a:t>
            </a:r>
            <a:r>
              <a:rPr lang="tr-TR" dirty="0" err="1">
                <a:solidFill>
                  <a:srgbClr val="002060"/>
                </a:solidFill>
                <a:latin typeface="Times New Roman" panose="02020603050405020304" pitchFamily="18" charset="0"/>
                <a:cs typeface="Times New Roman" panose="02020603050405020304" pitchFamily="18" charset="0"/>
              </a:rPr>
              <a:t>dir</a:t>
            </a:r>
            <a:r>
              <a:rPr lang="tr-TR" dirty="0">
                <a:solidFill>
                  <a:srgbClr val="002060"/>
                </a:solidFill>
                <a:latin typeface="Times New Roman" panose="02020603050405020304" pitchFamily="18" charset="0"/>
                <a:cs typeface="Times New Roman" panose="02020603050405020304" pitchFamily="18" charset="0"/>
              </a:rPr>
              <a:t>. İkisi de aynı kategoride faaliyet gösteren ve aynı ihtiyacı karşılayan benzer ürünlerdir.</a:t>
            </a:r>
          </a:p>
          <a:p>
            <a:pPr algn="just"/>
            <a:r>
              <a:rPr lang="tr-TR" dirty="0">
                <a:solidFill>
                  <a:srgbClr val="002060"/>
                </a:solidFill>
                <a:latin typeface="Times New Roman" panose="02020603050405020304" pitchFamily="18" charset="0"/>
                <a:cs typeface="Times New Roman" panose="02020603050405020304" pitchFamily="18" charset="0"/>
              </a:rPr>
              <a:t>Dolaylı rakip ise aynı tür ihtiyacın farklı bir ürün ile karşılanmasını ifade eder. Örneğin </a:t>
            </a:r>
            <a:r>
              <a:rPr lang="tr-TR" dirty="0" err="1">
                <a:solidFill>
                  <a:srgbClr val="002060"/>
                </a:solidFill>
                <a:latin typeface="Times New Roman" panose="02020603050405020304" pitchFamily="18" charset="0"/>
                <a:cs typeface="Times New Roman" panose="02020603050405020304" pitchFamily="18" charset="0"/>
              </a:rPr>
              <a:t>Coca</a:t>
            </a:r>
            <a:r>
              <a:rPr lang="tr-TR" dirty="0">
                <a:solidFill>
                  <a:srgbClr val="002060"/>
                </a:solidFill>
                <a:latin typeface="Times New Roman" panose="02020603050405020304" pitchFamily="18" charset="0"/>
                <a:cs typeface="Times New Roman" panose="02020603050405020304" pitchFamily="18" charset="0"/>
              </a:rPr>
              <a:t> </a:t>
            </a:r>
            <a:r>
              <a:rPr lang="tr-TR" dirty="0" err="1">
                <a:solidFill>
                  <a:srgbClr val="002060"/>
                </a:solidFill>
                <a:latin typeface="Times New Roman" panose="02020603050405020304" pitchFamily="18" charset="0"/>
                <a:cs typeface="Times New Roman" panose="02020603050405020304" pitchFamily="18" charset="0"/>
              </a:rPr>
              <a:t>Cola</a:t>
            </a:r>
            <a:r>
              <a:rPr lang="tr-TR" dirty="0">
                <a:solidFill>
                  <a:srgbClr val="002060"/>
                </a:solidFill>
                <a:latin typeface="Times New Roman" panose="02020603050405020304" pitchFamily="18" charset="0"/>
                <a:cs typeface="Times New Roman" panose="02020603050405020304" pitchFamily="18" charset="0"/>
              </a:rPr>
              <a:t> ile </a:t>
            </a:r>
            <a:r>
              <a:rPr lang="tr-TR" dirty="0" err="1">
                <a:solidFill>
                  <a:srgbClr val="002060"/>
                </a:solidFill>
                <a:latin typeface="Times New Roman" panose="02020603050405020304" pitchFamily="18" charset="0"/>
                <a:cs typeface="Times New Roman" panose="02020603050405020304" pitchFamily="18" charset="0"/>
              </a:rPr>
              <a:t>Dimes</a:t>
            </a:r>
            <a:r>
              <a:rPr lang="tr-TR" dirty="0">
                <a:solidFill>
                  <a:srgbClr val="002060"/>
                </a:solidFill>
                <a:latin typeface="Times New Roman" panose="02020603050405020304" pitchFamily="18" charset="0"/>
                <a:cs typeface="Times New Roman" panose="02020603050405020304" pitchFamily="18" charset="0"/>
              </a:rPr>
              <a:t> dolaylı rakip olmaktadır. Aynı tür ihtiyacı farklı ürünle karşılarlar. Bu şekilde işletmenin doğrudan ve dolaylı rakiplerinin pazar konumlarını belirleyerek kendisi için en anlamlı konumu seçmesi gerekir.</a:t>
            </a:r>
          </a:p>
          <a:p>
            <a:pPr algn="just"/>
            <a:r>
              <a:rPr lang="tr-TR" dirty="0">
                <a:solidFill>
                  <a:srgbClr val="002060"/>
                </a:solidFill>
                <a:latin typeface="Times New Roman" panose="02020603050405020304" pitchFamily="18" charset="0"/>
                <a:cs typeface="Times New Roman" panose="02020603050405020304" pitchFamily="18" charset="0"/>
              </a:rPr>
              <a:t>Konumlama faaliyet sonucunda girişimcinin hangi pazar bölümünde nasıl bir değer önerisi sunacağını tespit etmesi gereklidir. Yapılan tüm analiz ve çalışmalar, işletmenin rekabet avantajı kazanabileceği, hedef kitledeki tüketiciler için değerli bir önerinin tasarımlanması için yapılmaktadır. Konumlama faaliyeti bu sürecin sonunda saptanan konum ile birlikte tüketiciye sunulan değerin tespit edilmesi gereklidir.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3F07242F-1E6C-4823-A0FB-7F3B8E6DE4F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876D2FA0-01E6-419A-9BE0-FD469EE00C8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634732"/>
            <a:ext cx="1414800" cy="1223268"/>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971323DD-AA83-4EAF-83D7-C07028DDC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243" y="5548400"/>
            <a:ext cx="1413510" cy="122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108</a:t>
            </a:fld>
            <a:endParaRPr lang="tr-TR"/>
          </a:p>
        </p:txBody>
      </p:sp>
    </p:spTree>
    <p:extLst>
      <p:ext uri="{BB962C8B-B14F-4D97-AF65-F5344CB8AC3E}">
        <p14:creationId xmlns:p14="http://schemas.microsoft.com/office/powerpoint/2010/main" val="26722237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5390605" cy="3110595"/>
          </a:xfrm>
          <a:prstGeom prst="rect">
            <a:avLst/>
          </a:prstGeom>
          <a:noFill/>
        </p:spPr>
        <p:txBody>
          <a:bodyPr wrap="square" rtlCol="0">
            <a:spAutoFit/>
          </a:bodyPr>
          <a:lstStyle/>
          <a:p>
            <a:r>
              <a:rPr lang="tr-TR" sz="2400" b="1" dirty="0">
                <a:solidFill>
                  <a:srgbClr val="C00000"/>
                </a:solidFill>
                <a:latin typeface="Times New Roman" panose="02020603050405020304" pitchFamily="18" charset="0"/>
                <a:cs typeface="Times New Roman" panose="02020603050405020304" pitchFamily="18" charset="0"/>
              </a:rPr>
              <a:t>9. Pazarlama Karmasının Geliştirilmesi</a:t>
            </a:r>
          </a:p>
          <a:p>
            <a:r>
              <a:rPr lang="tr-TR" sz="2400" dirty="0">
                <a:solidFill>
                  <a:srgbClr val="002060"/>
                </a:solidFill>
                <a:latin typeface="Times New Roman" panose="02020603050405020304" pitchFamily="18" charset="0"/>
                <a:cs typeface="Times New Roman" panose="02020603050405020304" pitchFamily="18" charset="0"/>
              </a:rPr>
              <a:t>Pazarlama karması, işletmenin hedeflediği tüketici tepkisini elde etmek için kullandığı pazarlama değişkenleridir.</a:t>
            </a:r>
          </a:p>
          <a:p>
            <a:r>
              <a:rPr lang="tr-TR" sz="2400" dirty="0">
                <a:solidFill>
                  <a:srgbClr val="002060"/>
                </a:solidFill>
                <a:latin typeface="Times New Roman" panose="02020603050405020304" pitchFamily="18" charset="0"/>
                <a:cs typeface="Times New Roman" panose="02020603050405020304" pitchFamily="18" charset="0"/>
              </a:rPr>
              <a:t>Girişimci, ürün, fiyat, dağıtım ve tutundurma bileşenlerinden oluşan pazarlama karması ile hedeflediği tüketici tepkisini elde etmeyi amaçlamaktadır.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1026" name="Picture 2"/>
          <p:cNvPicPr>
            <a:picLocks noChangeAspect="1" noChangeArrowheads="1"/>
          </p:cNvPicPr>
          <p:nvPr/>
        </p:nvPicPr>
        <p:blipFill>
          <a:blip r:embed="rId2" cstate="print"/>
          <a:srcRect/>
          <a:stretch>
            <a:fillRect/>
          </a:stretch>
        </p:blipFill>
        <p:spPr bwMode="auto">
          <a:xfrm>
            <a:off x="6531567" y="1858193"/>
            <a:ext cx="4772025" cy="4343400"/>
          </a:xfrm>
          <a:prstGeom prst="rect">
            <a:avLst/>
          </a:prstGeom>
          <a:noFill/>
          <a:ln w="9525">
            <a:noFill/>
            <a:miter lim="800000"/>
            <a:headEnd/>
            <a:tailEnd/>
          </a:ln>
        </p:spPr>
      </p:pic>
      <p:sp>
        <p:nvSpPr>
          <p:cNvPr id="7" name="Dikdörtgen 6">
            <a:extLst>
              <a:ext uri="{FF2B5EF4-FFF2-40B4-BE49-F238E27FC236}">
                <a16:creationId xmlns="" xmlns:a16="http://schemas.microsoft.com/office/drawing/2014/main" id="{88F84B08-9246-40CF-ADDF-D0F3DB7CE78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EDA8781F-8065-43E3-A142-1D364F16803C}"/>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19963A0E-3029-4C6A-8DDD-01FE3FFA3F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109</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181501" y="346480"/>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495701" y="1092377"/>
            <a:ext cx="11430000" cy="4466864"/>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1. Kaynaklar ve İş Fikri Uyumu</a:t>
            </a:r>
          </a:p>
          <a:p>
            <a:pPr algn="just"/>
            <a:r>
              <a:rPr lang="tr-TR" sz="2400" i="1" dirty="0">
                <a:solidFill>
                  <a:srgbClr val="002060"/>
                </a:solidFill>
                <a:latin typeface="Times New Roman" panose="02020603050405020304" pitchFamily="18" charset="0"/>
                <a:cs typeface="Times New Roman" panose="02020603050405020304" pitchFamily="18" charset="0"/>
              </a:rPr>
              <a:t>1.1 Girişimci Ekip</a:t>
            </a:r>
          </a:p>
          <a:p>
            <a:pPr algn="just"/>
            <a:r>
              <a:rPr lang="tr-TR" sz="2400" dirty="0">
                <a:solidFill>
                  <a:srgbClr val="002060"/>
                </a:solidFill>
                <a:latin typeface="Times New Roman" panose="02020603050405020304" pitchFamily="18" charset="0"/>
                <a:cs typeface="Times New Roman" panose="02020603050405020304" pitchFamily="18" charset="0"/>
              </a:rPr>
              <a:t>1.1.2 Vizyon</a:t>
            </a:r>
          </a:p>
          <a:p>
            <a:pPr algn="just"/>
            <a:r>
              <a:rPr lang="tr-TR" sz="2400" dirty="0">
                <a:solidFill>
                  <a:srgbClr val="002060"/>
                </a:solidFill>
                <a:latin typeface="Times New Roman" panose="02020603050405020304" pitchFamily="18" charset="0"/>
                <a:cs typeface="Times New Roman" panose="02020603050405020304" pitchFamily="18" charset="0"/>
              </a:rPr>
              <a:t>Ancak Haluk Okutur, bu vizyona bir gecede sahip olmamıştır. Bu vizyon, onun yıllarca verdiği uğraşların bir sonucu olarak onu bulmuştur. </a:t>
            </a:r>
          </a:p>
          <a:p>
            <a:pPr algn="just"/>
            <a:r>
              <a:rPr lang="tr-TR" sz="2400" dirty="0">
                <a:solidFill>
                  <a:srgbClr val="002060"/>
                </a:solidFill>
                <a:latin typeface="Times New Roman" panose="02020603050405020304" pitchFamily="18" charset="0"/>
                <a:cs typeface="Times New Roman" panose="02020603050405020304" pitchFamily="18" charset="0"/>
              </a:rPr>
              <a:t>ODTÜ İşletme Bölümü mezunu olan ve perakende alanında bir iş yapmayı kafasına koyan Haluk </a:t>
            </a:r>
            <a:r>
              <a:rPr lang="tr-TR" sz="2400" dirty="0" err="1">
                <a:solidFill>
                  <a:srgbClr val="002060"/>
                </a:solidFill>
                <a:latin typeface="Times New Roman" panose="02020603050405020304" pitchFamily="18" charset="0"/>
                <a:cs typeface="Times New Roman" panose="02020603050405020304" pitchFamily="18" charset="0"/>
              </a:rPr>
              <a:t>Okutur’un</a:t>
            </a:r>
            <a:r>
              <a:rPr lang="tr-TR" sz="2400" dirty="0">
                <a:solidFill>
                  <a:srgbClr val="002060"/>
                </a:solidFill>
                <a:latin typeface="Times New Roman" panose="02020603050405020304" pitchFamily="18" charset="0"/>
                <a:cs typeface="Times New Roman" panose="02020603050405020304" pitchFamily="18" charset="0"/>
              </a:rPr>
              <a:t> ilk projesi bakkalların rekabet edebilmesi için bir rehber kitap hazırlamak olmuştur. Gerekli gördüğü her bilgiyi içine koyup kitabı zenginleştirmeye uğraşırken geçen zamanla kitabın kalınlaşması ve bilgilerin bir kısmının geçerliliğini yitirmesi ile alıcısı olmayan bir işle uğraştığını fark eden Haluk Bey, Simit Sarayı fikrinin çıkış noktasının insanların cebindeki en küçük paraya talip olmak olduğunu ifade ediyor.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CF0F4555-D1CB-4A98-9141-D9D1B18EAE0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5E32BA6C-F294-44A8-A2D9-91F4B855785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625495D5-EF9D-479A-953D-C85FAD581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11</a:t>
            </a:fld>
            <a:endParaRPr lang="tr-TR"/>
          </a:p>
        </p:txBody>
      </p:sp>
    </p:spTree>
    <p:extLst>
      <p:ext uri="{BB962C8B-B14F-4D97-AF65-F5344CB8AC3E}">
        <p14:creationId xmlns:p14="http://schemas.microsoft.com/office/powerpoint/2010/main" val="78786156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9457" y="44912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8" y="1195024"/>
            <a:ext cx="11386457" cy="4314001"/>
          </a:xfrm>
          <a:prstGeom prst="rect">
            <a:avLst/>
          </a:prstGeom>
          <a:noFill/>
        </p:spPr>
        <p:txBody>
          <a:bodyPr wrap="square" rtlCol="0">
            <a:spAutoFit/>
          </a:bodyPr>
          <a:lstStyle/>
          <a:p>
            <a:r>
              <a:rPr lang="tr-TR" sz="2400" b="1" dirty="0">
                <a:solidFill>
                  <a:srgbClr val="C00000"/>
                </a:solidFill>
                <a:latin typeface="Times New Roman" panose="02020603050405020304" pitchFamily="18" charset="0"/>
                <a:cs typeface="Times New Roman" panose="02020603050405020304" pitchFamily="18" charset="0"/>
              </a:rPr>
              <a:t>9. Pazarlama Karmasının Geliştirilmesi</a:t>
            </a:r>
          </a:p>
          <a:p>
            <a:r>
              <a:rPr lang="tr-TR" sz="2400" i="1" dirty="0">
                <a:solidFill>
                  <a:srgbClr val="002060"/>
                </a:solidFill>
                <a:latin typeface="Times New Roman" panose="02020603050405020304" pitchFamily="18" charset="0"/>
                <a:cs typeface="Times New Roman" panose="02020603050405020304" pitchFamily="18" charset="0"/>
              </a:rPr>
              <a:t>9.1 Ürün</a:t>
            </a:r>
          </a:p>
          <a:p>
            <a:pPr algn="just"/>
            <a:r>
              <a:rPr lang="tr-TR" sz="2400" dirty="0">
                <a:solidFill>
                  <a:srgbClr val="002060"/>
                </a:solidFill>
                <a:latin typeface="Times New Roman" panose="02020603050405020304" pitchFamily="18" charset="0"/>
                <a:cs typeface="Times New Roman" panose="02020603050405020304" pitchFamily="18" charset="0"/>
              </a:rPr>
              <a:t>Pazarlama karması oluşturulurken, öncelikle ürün konusu ile ilgili kararların verilmesi gerekmektedir.</a:t>
            </a:r>
          </a:p>
          <a:p>
            <a:pPr algn="just"/>
            <a:r>
              <a:rPr lang="tr-TR" sz="2400" b="1" dirty="0">
                <a:solidFill>
                  <a:srgbClr val="002060"/>
                </a:solidFill>
                <a:latin typeface="Times New Roman" panose="02020603050405020304" pitchFamily="18" charset="0"/>
                <a:cs typeface="Times New Roman" panose="02020603050405020304" pitchFamily="18" charset="0"/>
              </a:rPr>
              <a:t>Öz Ürün; </a:t>
            </a:r>
            <a:r>
              <a:rPr lang="tr-TR" sz="2400" dirty="0">
                <a:solidFill>
                  <a:srgbClr val="002060"/>
                </a:solidFill>
                <a:latin typeface="Times New Roman" panose="02020603050405020304" pitchFamily="18" charset="0"/>
                <a:cs typeface="Times New Roman" panose="02020603050405020304" pitchFamily="18" charset="0"/>
              </a:rPr>
              <a:t>ürünün hangi sorunu çözdüğü veya hangi değeri yarattığına ilişkin bir tanımlamadır. Ürünün tüketici için ne anlam ifade ettiği ile ilgilidir.</a:t>
            </a:r>
          </a:p>
          <a:p>
            <a:pPr algn="just"/>
            <a:r>
              <a:rPr lang="tr-TR" sz="2400" b="1" dirty="0">
                <a:solidFill>
                  <a:srgbClr val="002060"/>
                </a:solidFill>
                <a:latin typeface="Times New Roman" panose="02020603050405020304" pitchFamily="18" charset="0"/>
                <a:cs typeface="Times New Roman" panose="02020603050405020304" pitchFamily="18" charset="0"/>
              </a:rPr>
              <a:t>Somut Ürün; </a:t>
            </a:r>
            <a:r>
              <a:rPr lang="tr-TR" sz="2400" dirty="0">
                <a:solidFill>
                  <a:srgbClr val="002060"/>
                </a:solidFill>
                <a:latin typeface="Times New Roman" panose="02020603050405020304" pitchFamily="18" charset="0"/>
                <a:cs typeface="Times New Roman" panose="02020603050405020304" pitchFamily="18" charset="0"/>
              </a:rPr>
              <a:t>öz ürünü sarmalayan, onu somutlaştıran özelliklerdir. Marka, ambalaj tasarımı, kalite düzeyi, tasarım özellikleri gibi dokunulur özelliklerdir.</a:t>
            </a:r>
          </a:p>
          <a:p>
            <a:pPr algn="just"/>
            <a:r>
              <a:rPr lang="tr-TR" sz="2400" b="1" dirty="0">
                <a:solidFill>
                  <a:srgbClr val="002060"/>
                </a:solidFill>
                <a:latin typeface="Times New Roman" panose="02020603050405020304" pitchFamily="18" charset="0"/>
                <a:cs typeface="Times New Roman" panose="02020603050405020304" pitchFamily="18" charset="0"/>
              </a:rPr>
              <a:t>Genişletilmiş Ürün; </a:t>
            </a:r>
            <a:r>
              <a:rPr lang="tr-TR" sz="2400" dirty="0">
                <a:solidFill>
                  <a:srgbClr val="002060"/>
                </a:solidFill>
                <a:latin typeface="Times New Roman" panose="02020603050405020304" pitchFamily="18" charset="0"/>
                <a:cs typeface="Times New Roman" panose="02020603050405020304" pitchFamily="18" charset="0"/>
              </a:rPr>
              <a:t>somut ürünle birlikte sunulan ek yarar ve hizmetlerden oluşur. Teslimat, montaj, satış sonrası servis, garanti gibi özelliklerdir.</a:t>
            </a:r>
            <a:endParaRPr lang="tr-TR" sz="2400" b="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56E769B1-0F7B-4D2B-B1D2-B9AB7C233C1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81CE3812-06A0-4666-AA5C-8FB1DF2A2B6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861A55BD-4D8E-4FDD-9709-7FD4ABB46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110</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4520212"/>
          </a:xfrm>
          <a:prstGeom prst="rect">
            <a:avLst/>
          </a:prstGeom>
          <a:noFill/>
        </p:spPr>
        <p:txBody>
          <a:bodyPr wrap="square" rtlCol="0">
            <a:spAutoFit/>
          </a:bodyPr>
          <a:lstStyle/>
          <a:p>
            <a:r>
              <a:rPr lang="tr-TR" sz="2400" b="1" dirty="0">
                <a:solidFill>
                  <a:srgbClr val="C00000"/>
                </a:solidFill>
                <a:latin typeface="Times New Roman" panose="02020603050405020304" pitchFamily="18" charset="0"/>
                <a:cs typeface="Times New Roman" panose="02020603050405020304" pitchFamily="18" charset="0"/>
              </a:rPr>
              <a:t>9. Pazarlama Karmasının Geliştirilmesi</a:t>
            </a:r>
          </a:p>
          <a:p>
            <a:r>
              <a:rPr lang="tr-TR" sz="2400" i="1" dirty="0">
                <a:solidFill>
                  <a:srgbClr val="002060"/>
                </a:solidFill>
                <a:latin typeface="Times New Roman" panose="02020603050405020304" pitchFamily="18" charset="0"/>
                <a:cs typeface="Times New Roman" panose="02020603050405020304" pitchFamily="18" charset="0"/>
              </a:rPr>
              <a:t>9.1 Ürün</a:t>
            </a:r>
          </a:p>
          <a:p>
            <a:pPr algn="just"/>
            <a:endParaRPr lang="tr-TR" sz="2400" i="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400" i="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400" i="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400" i="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400" i="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400" i="1" dirty="0">
              <a:solidFill>
                <a:schemeClr val="accent5">
                  <a:lumMod val="75000"/>
                </a:schemeClr>
              </a:solidFill>
              <a:latin typeface="Times New Roman" panose="02020603050405020304" pitchFamily="18" charset="0"/>
              <a:cs typeface="Times New Roman" panose="02020603050405020304" pitchFamily="18" charset="0"/>
            </a:endParaRPr>
          </a:p>
          <a:p>
            <a:pPr algn="ctr"/>
            <a:r>
              <a:rPr lang="tr-TR" sz="2400" b="1" dirty="0">
                <a:solidFill>
                  <a:schemeClr val="accent5">
                    <a:lumMod val="75000"/>
                  </a:schemeClr>
                </a:solidFill>
                <a:latin typeface="Times New Roman" panose="02020603050405020304" pitchFamily="18" charset="0"/>
                <a:cs typeface="Times New Roman" panose="02020603050405020304" pitchFamily="18" charset="0"/>
              </a:rPr>
              <a:t>Ürün Katmanları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2050" name="Picture 2"/>
          <p:cNvPicPr>
            <a:picLocks noChangeAspect="1" noChangeArrowheads="1"/>
          </p:cNvPicPr>
          <p:nvPr/>
        </p:nvPicPr>
        <p:blipFill>
          <a:blip r:embed="rId2" cstate="print"/>
          <a:srcRect/>
          <a:stretch>
            <a:fillRect/>
          </a:stretch>
        </p:blipFill>
        <p:spPr bwMode="auto">
          <a:xfrm>
            <a:off x="2933104" y="2243231"/>
            <a:ext cx="6325791" cy="3618684"/>
          </a:xfrm>
          <a:prstGeom prst="rect">
            <a:avLst/>
          </a:prstGeom>
          <a:noFill/>
          <a:ln w="9525">
            <a:noFill/>
            <a:miter lim="800000"/>
            <a:headEnd/>
            <a:tailEnd/>
          </a:ln>
        </p:spPr>
      </p:pic>
      <p:sp>
        <p:nvSpPr>
          <p:cNvPr id="7" name="Dikdörtgen 6">
            <a:extLst>
              <a:ext uri="{FF2B5EF4-FFF2-40B4-BE49-F238E27FC236}">
                <a16:creationId xmlns="" xmlns:a16="http://schemas.microsoft.com/office/drawing/2014/main" id="{5DE295E0-680E-46FD-91D6-EE989EC35ABD}"/>
              </a:ext>
            </a:extLst>
          </p:cNvPr>
          <p:cNvSpPr/>
          <p:nvPr/>
        </p:nvSpPr>
        <p:spPr>
          <a:xfrm>
            <a:off x="2043112" y="6321458"/>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94A1AC0D-FE03-4167-91A6-8AF677149866}"/>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9B84B5FF-F276-440D-9ABB-73E050E14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111</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66800" y="420244"/>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11344" y="1248083"/>
            <a:ext cx="11386457" cy="4314001"/>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9. Pazarlama Karmasının Geliştirilmesi</a:t>
            </a:r>
          </a:p>
          <a:p>
            <a:pPr algn="just"/>
            <a:r>
              <a:rPr lang="tr-TR" sz="2400" i="1" dirty="0">
                <a:solidFill>
                  <a:srgbClr val="002060"/>
                </a:solidFill>
                <a:latin typeface="Times New Roman" panose="02020603050405020304" pitchFamily="18" charset="0"/>
                <a:cs typeface="Times New Roman" panose="02020603050405020304" pitchFamily="18" charset="0"/>
              </a:rPr>
              <a:t>9.2 Fiyatlandırma</a:t>
            </a:r>
          </a:p>
          <a:p>
            <a:pPr algn="just"/>
            <a:r>
              <a:rPr lang="tr-TR" sz="2400" dirty="0">
                <a:solidFill>
                  <a:srgbClr val="002060"/>
                </a:solidFill>
                <a:latin typeface="Times New Roman" panose="02020603050405020304" pitchFamily="18" charset="0"/>
                <a:cs typeface="Times New Roman" panose="02020603050405020304" pitchFamily="18" charset="0"/>
              </a:rPr>
              <a:t>Belirli amaçlar dikkate alınarak ürün için belirli bir fiyat düzeyi belirlenir.</a:t>
            </a:r>
          </a:p>
          <a:p>
            <a:pPr algn="just"/>
            <a:r>
              <a:rPr lang="tr-TR" sz="2400" dirty="0">
                <a:solidFill>
                  <a:srgbClr val="002060"/>
                </a:solidFill>
                <a:latin typeface="Times New Roman" panose="02020603050405020304" pitchFamily="18" charset="0"/>
                <a:cs typeface="Times New Roman" panose="02020603050405020304" pitchFamily="18" charset="0"/>
              </a:rPr>
              <a:t>Bu aşamada pazarlama yöneticisi, tüketicinin ürün ile ilgili değer algısını, ürünün maliyetini ve rakiplerin faaliyetlerini dikkate almaktadır.</a:t>
            </a:r>
          </a:p>
          <a:p>
            <a:pPr algn="just"/>
            <a:r>
              <a:rPr lang="tr-TR" sz="2400" dirty="0">
                <a:solidFill>
                  <a:srgbClr val="002060"/>
                </a:solidFill>
                <a:latin typeface="Times New Roman" panose="02020603050405020304" pitchFamily="18" charset="0"/>
                <a:cs typeface="Times New Roman" panose="02020603050405020304" pitchFamily="18" charset="0"/>
              </a:rPr>
              <a:t>Ürünün fiyatı tüketicinin o ürün ile ilgili algıladığı değerin üzerinde ise fiyat gereğinden yüksek olacak ve satış yapmak mümkün olmayacaktır. Ancak, fiyatın, ürünün üretim ve pazarlama maliyetlerinin üzerinde bir seviyede belirlenmesi gerekmektedir.</a:t>
            </a:r>
          </a:p>
          <a:p>
            <a:pPr algn="just"/>
            <a:r>
              <a:rPr lang="tr-TR" sz="2400" dirty="0">
                <a:solidFill>
                  <a:srgbClr val="002060"/>
                </a:solidFill>
                <a:latin typeface="Times New Roman" panose="02020603050405020304" pitchFamily="18" charset="0"/>
                <a:cs typeface="Times New Roman" panose="02020603050405020304" pitchFamily="18" charset="0"/>
              </a:rPr>
              <a:t>Dolayısıyla, tüketicinin ürün için algıladığı değer ve maliyetler, fiyatın en üst ve en düşük seviyelerini oluşturmaktadır.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DE37EA3C-1A14-43E2-A445-212C7E2D05D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535A7016-08ED-4E82-91A2-418D3F7E917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C0E6EA3-D5D9-430A-87A9-E3C90EEC5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112</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4008277"/>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9. Pazarlama Karmasının Geliştirilmesi</a:t>
            </a:r>
          </a:p>
          <a:p>
            <a:pPr algn="just"/>
            <a:r>
              <a:rPr lang="tr-TR" sz="2400" i="1" dirty="0">
                <a:solidFill>
                  <a:srgbClr val="002060"/>
                </a:solidFill>
                <a:latin typeface="Times New Roman" panose="02020603050405020304" pitchFamily="18" charset="0"/>
                <a:cs typeface="Times New Roman" panose="02020603050405020304" pitchFamily="18" charset="0"/>
              </a:rPr>
              <a:t>9.2 Fiyatlandırma</a:t>
            </a:r>
          </a:p>
          <a:p>
            <a:pPr algn="just"/>
            <a:endParaRPr lang="tr-TR" sz="2400" i="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400" i="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400" i="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400" i="1" dirty="0">
              <a:solidFill>
                <a:schemeClr val="accent5">
                  <a:lumMod val="75000"/>
                </a:schemeClr>
              </a:solidFill>
              <a:latin typeface="Times New Roman" panose="02020603050405020304" pitchFamily="18" charset="0"/>
              <a:cs typeface="Times New Roman" panose="02020603050405020304" pitchFamily="18" charset="0"/>
            </a:endParaRPr>
          </a:p>
          <a:p>
            <a:pPr algn="just"/>
            <a:endParaRPr lang="tr-TR" sz="2400" i="1" dirty="0">
              <a:solidFill>
                <a:schemeClr val="accent5">
                  <a:lumMod val="75000"/>
                </a:schemeClr>
              </a:solidFill>
              <a:latin typeface="Times New Roman" panose="02020603050405020304" pitchFamily="18" charset="0"/>
              <a:cs typeface="Times New Roman" panose="02020603050405020304" pitchFamily="18" charset="0"/>
            </a:endParaRPr>
          </a:p>
          <a:p>
            <a:pPr algn="ctr"/>
            <a:r>
              <a:rPr lang="tr-TR" sz="2400" b="1" dirty="0">
                <a:solidFill>
                  <a:schemeClr val="accent5">
                    <a:lumMod val="75000"/>
                  </a:schemeClr>
                </a:solidFill>
                <a:latin typeface="Times New Roman" panose="02020603050405020304" pitchFamily="18" charset="0"/>
                <a:cs typeface="Times New Roman" panose="02020603050405020304" pitchFamily="18" charset="0"/>
              </a:rPr>
              <a:t>Fiyat Belirlemede Dikkate Alınacak Faktörler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3074" name="Picture 2"/>
          <p:cNvPicPr>
            <a:picLocks noChangeAspect="1" noChangeArrowheads="1"/>
          </p:cNvPicPr>
          <p:nvPr/>
        </p:nvPicPr>
        <p:blipFill>
          <a:blip r:embed="rId2" cstate="print"/>
          <a:srcRect/>
          <a:stretch>
            <a:fillRect/>
          </a:stretch>
        </p:blipFill>
        <p:spPr bwMode="auto">
          <a:xfrm>
            <a:off x="2092161" y="2743200"/>
            <a:ext cx="7978504" cy="2403566"/>
          </a:xfrm>
          <a:prstGeom prst="rect">
            <a:avLst/>
          </a:prstGeom>
          <a:noFill/>
          <a:ln w="9525">
            <a:noFill/>
            <a:miter lim="800000"/>
            <a:headEnd/>
            <a:tailEnd/>
          </a:ln>
        </p:spPr>
      </p:pic>
      <p:sp>
        <p:nvSpPr>
          <p:cNvPr id="7" name="Dikdörtgen 6">
            <a:extLst>
              <a:ext uri="{FF2B5EF4-FFF2-40B4-BE49-F238E27FC236}">
                <a16:creationId xmlns="" xmlns:a16="http://schemas.microsoft.com/office/drawing/2014/main" id="{CF8DAFA3-7734-4917-92E9-E474E6BDF80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B9961904-1376-4B75-BC96-272123620E52}"/>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E8328E85-7117-47D6-BED2-FBC9497B0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113</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9457" y="591520"/>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8" y="1243351"/>
            <a:ext cx="11386457" cy="3981603"/>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9. Pazarlama Karmasının Geliştirilmesi</a:t>
            </a:r>
          </a:p>
          <a:p>
            <a:pPr algn="just"/>
            <a:r>
              <a:rPr lang="tr-TR" sz="2400" i="1" dirty="0">
                <a:solidFill>
                  <a:srgbClr val="002060"/>
                </a:solidFill>
                <a:latin typeface="Times New Roman" panose="02020603050405020304" pitchFamily="18" charset="0"/>
                <a:cs typeface="Times New Roman" panose="02020603050405020304" pitchFamily="18" charset="0"/>
              </a:rPr>
              <a:t>9.2 Fiyatlandırma</a:t>
            </a:r>
          </a:p>
          <a:p>
            <a:pPr algn="just"/>
            <a:r>
              <a:rPr lang="tr-TR" sz="2400" dirty="0">
                <a:solidFill>
                  <a:srgbClr val="002060"/>
                </a:solidFill>
                <a:latin typeface="Times New Roman" panose="02020603050405020304" pitchFamily="18" charset="0"/>
                <a:cs typeface="Times New Roman" panose="02020603050405020304" pitchFamily="18" charset="0"/>
              </a:rPr>
              <a:t>Fiyatlandırma Yöntemleri:</a:t>
            </a:r>
          </a:p>
          <a:p>
            <a:pPr algn="just"/>
            <a:r>
              <a:rPr lang="tr-TR" sz="2400" b="1" dirty="0">
                <a:solidFill>
                  <a:srgbClr val="002060"/>
                </a:solidFill>
                <a:latin typeface="Times New Roman" panose="02020603050405020304" pitchFamily="18" charset="0"/>
                <a:cs typeface="Times New Roman" panose="02020603050405020304" pitchFamily="18" charset="0"/>
              </a:rPr>
              <a:t>Değer Yönlü Fiyatlandırma; </a:t>
            </a:r>
            <a:r>
              <a:rPr lang="tr-TR" sz="2400" dirty="0">
                <a:solidFill>
                  <a:srgbClr val="002060"/>
                </a:solidFill>
                <a:latin typeface="Times New Roman" panose="02020603050405020304" pitchFamily="18" charset="0"/>
                <a:cs typeface="Times New Roman" panose="02020603050405020304" pitchFamily="18" charset="0"/>
              </a:rPr>
              <a:t>hedef kitlede yer alan müşterilerin ödemeyi kabul edecekleri seviye dikkate alınarak fiyat belirlenir. Referans noktası üretim maliyetleri değil, tüketicinin ürün ile ilgili algıladığı değerdir. </a:t>
            </a:r>
          </a:p>
          <a:p>
            <a:pPr algn="just"/>
            <a:r>
              <a:rPr lang="tr-TR" sz="2400" dirty="0">
                <a:solidFill>
                  <a:srgbClr val="002060"/>
                </a:solidFill>
                <a:latin typeface="Times New Roman" panose="02020603050405020304" pitchFamily="18" charset="0"/>
                <a:cs typeface="Times New Roman" panose="02020603050405020304" pitchFamily="18" charset="0"/>
              </a:rPr>
              <a:t>Çoğunlukla ürünün pazara önemli bir yenilik getirmesi veya rakiplere oranla önemli bir fayda yaratması durumunda uygulanmaktadır.</a:t>
            </a:r>
          </a:p>
          <a:p>
            <a:pPr algn="just"/>
            <a:r>
              <a:rPr lang="tr-TR" sz="2400" dirty="0" err="1">
                <a:solidFill>
                  <a:srgbClr val="002060"/>
                </a:solidFill>
                <a:latin typeface="Times New Roman" panose="02020603050405020304" pitchFamily="18" charset="0"/>
                <a:cs typeface="Times New Roman" panose="02020603050405020304" pitchFamily="18" charset="0"/>
              </a:rPr>
              <a:t>Iphone</a:t>
            </a:r>
            <a:r>
              <a:rPr lang="tr-TR" sz="2400" dirty="0">
                <a:solidFill>
                  <a:srgbClr val="002060"/>
                </a:solidFill>
                <a:latin typeface="Times New Roman" panose="02020603050405020304" pitchFamily="18" charset="0"/>
                <a:cs typeface="Times New Roman" panose="02020603050405020304" pitchFamily="18" charset="0"/>
              </a:rPr>
              <a:t> bu fiyatlamayı sıkça kullanan bir markadır.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81E597B1-2C56-4AB9-95D1-D33FFF85CA99}"/>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C3D939A8-1D66-4100-814E-EC175DBC4DB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E6F8AF9A-5576-4CA7-84EB-002482035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114</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66800" y="613079"/>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11344" y="1322674"/>
            <a:ext cx="11386457" cy="3981603"/>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9. Pazarlama Karmasının Geliştirilmesi</a:t>
            </a:r>
          </a:p>
          <a:p>
            <a:pPr algn="just"/>
            <a:r>
              <a:rPr lang="tr-TR" sz="2400" i="1" dirty="0">
                <a:solidFill>
                  <a:srgbClr val="002060"/>
                </a:solidFill>
                <a:latin typeface="Times New Roman" panose="02020603050405020304" pitchFamily="18" charset="0"/>
                <a:cs typeface="Times New Roman" panose="02020603050405020304" pitchFamily="18" charset="0"/>
              </a:rPr>
              <a:t>9.2 Fiyatlandırma</a:t>
            </a:r>
          </a:p>
          <a:p>
            <a:pPr algn="just"/>
            <a:r>
              <a:rPr lang="tr-TR" sz="2400" dirty="0">
                <a:solidFill>
                  <a:srgbClr val="002060"/>
                </a:solidFill>
                <a:latin typeface="Times New Roman" panose="02020603050405020304" pitchFamily="18" charset="0"/>
                <a:cs typeface="Times New Roman" panose="02020603050405020304" pitchFamily="18" charset="0"/>
              </a:rPr>
              <a:t>Fiyatlandırma Yöntemleri:</a:t>
            </a:r>
          </a:p>
          <a:p>
            <a:pPr algn="just"/>
            <a:r>
              <a:rPr lang="tr-TR" sz="2400" b="1" dirty="0">
                <a:solidFill>
                  <a:srgbClr val="002060"/>
                </a:solidFill>
                <a:latin typeface="Times New Roman" panose="02020603050405020304" pitchFamily="18" charset="0"/>
                <a:cs typeface="Times New Roman" panose="02020603050405020304" pitchFamily="18" charset="0"/>
              </a:rPr>
              <a:t>Maliyet Yönlü Fiyatlandırma; </a:t>
            </a:r>
            <a:r>
              <a:rPr lang="tr-TR" sz="2400" dirty="0">
                <a:solidFill>
                  <a:srgbClr val="002060"/>
                </a:solidFill>
                <a:latin typeface="Times New Roman" panose="02020603050405020304" pitchFamily="18" charset="0"/>
                <a:cs typeface="Times New Roman" panose="02020603050405020304" pitchFamily="18" charset="0"/>
              </a:rPr>
              <a:t>üretim ve elde edilme maliyeti dikkate alınarak fiyat seviyesinin belirlendiği yöntemdir.</a:t>
            </a:r>
          </a:p>
          <a:p>
            <a:pPr algn="just"/>
            <a:r>
              <a:rPr lang="tr-TR" sz="2400" dirty="0">
                <a:solidFill>
                  <a:srgbClr val="002060"/>
                </a:solidFill>
                <a:latin typeface="Times New Roman" panose="02020603050405020304" pitchFamily="18" charset="0"/>
                <a:cs typeface="Times New Roman" panose="02020603050405020304" pitchFamily="18" charset="0"/>
              </a:rPr>
              <a:t>Özellikle maliyetlerin ve rekabetin yüksek olduğu sektörlerde oldukça yoğun şekilde kullanılmaktadır.</a:t>
            </a:r>
          </a:p>
          <a:p>
            <a:pPr algn="just"/>
            <a:r>
              <a:rPr lang="tr-TR" sz="2400" dirty="0">
                <a:solidFill>
                  <a:srgbClr val="002060"/>
                </a:solidFill>
                <a:latin typeface="Times New Roman" panose="02020603050405020304" pitchFamily="18" charset="0"/>
                <a:cs typeface="Times New Roman" panose="02020603050405020304" pitchFamily="18" charset="0"/>
              </a:rPr>
              <a:t>Maliyete göre fiyatlamanın yapılabilmesi için üretimde ortaya çıkacak sabit veya değişken maliyetlerin bilinmesine ihtiyaç vardır.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A0646DC0-CE2A-4B50-9484-B8DAD2565D3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27C1A42E-6C2A-4211-A7CB-7BA8A82F2E53}"/>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D91D0022-EDCE-4B7A-AD71-B1D26D4B4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115</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3137269"/>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9. Pazarlama Karmasının Geliştirilmesi</a:t>
            </a:r>
          </a:p>
          <a:p>
            <a:pPr algn="just"/>
            <a:r>
              <a:rPr lang="tr-TR" sz="2400" i="1" dirty="0">
                <a:solidFill>
                  <a:srgbClr val="002060"/>
                </a:solidFill>
                <a:latin typeface="Times New Roman" panose="02020603050405020304" pitchFamily="18" charset="0"/>
                <a:cs typeface="Times New Roman" panose="02020603050405020304" pitchFamily="18" charset="0"/>
              </a:rPr>
              <a:t>9.2 Fiyatlandırma</a:t>
            </a:r>
          </a:p>
          <a:p>
            <a:pPr algn="just"/>
            <a:r>
              <a:rPr lang="tr-TR" sz="2400" dirty="0">
                <a:solidFill>
                  <a:srgbClr val="002060"/>
                </a:solidFill>
                <a:latin typeface="Times New Roman" panose="02020603050405020304" pitchFamily="18" charset="0"/>
                <a:cs typeface="Times New Roman" panose="02020603050405020304" pitchFamily="18" charset="0"/>
              </a:rPr>
              <a:t>Fiyatlandırma Yöntemleri:</a:t>
            </a:r>
          </a:p>
          <a:p>
            <a:pPr algn="just"/>
            <a:r>
              <a:rPr lang="tr-TR" sz="2400" b="1" dirty="0">
                <a:solidFill>
                  <a:srgbClr val="002060"/>
                </a:solidFill>
                <a:latin typeface="Times New Roman" panose="02020603050405020304" pitchFamily="18" charset="0"/>
                <a:cs typeface="Times New Roman" panose="02020603050405020304" pitchFamily="18" charset="0"/>
              </a:rPr>
              <a:t>Rekabet Yönlü Fiyatlandırma; </a:t>
            </a:r>
            <a:r>
              <a:rPr lang="tr-TR" sz="2400" dirty="0">
                <a:solidFill>
                  <a:srgbClr val="002060"/>
                </a:solidFill>
                <a:latin typeface="Times New Roman" panose="02020603050405020304" pitchFamily="18" charset="0"/>
                <a:cs typeface="Times New Roman" panose="02020603050405020304" pitchFamily="18" charset="0"/>
              </a:rPr>
              <a:t>ürünün rakip üründen belirgin bir farkı olmadığı veya ürünün yarattığı tüketici değeri açısından önemli bir fark bulunmadığı durumda, girişimcinin rakip ürünlerin fiyatının çok fazla üzerine çıkabilmesi mümkün olmayacaktır.</a:t>
            </a:r>
          </a:p>
          <a:p>
            <a:pPr algn="just"/>
            <a:r>
              <a:rPr lang="tr-TR" sz="2400" dirty="0">
                <a:solidFill>
                  <a:srgbClr val="002060"/>
                </a:solidFill>
                <a:latin typeface="Times New Roman" panose="02020603050405020304" pitchFamily="18" charset="0"/>
                <a:cs typeface="Times New Roman" panose="02020603050405020304" pitchFamily="18" charset="0"/>
              </a:rPr>
              <a:t>Yani, rekabet dinamikleri dikkate alınarak yapılan bir fiyatlamadır.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EA7D242A-6783-4D82-A82E-7B8E54CA25C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B015637F-36F7-4312-9B32-7BABB821F66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34A40040-A711-48CD-A643-B957E12C0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116</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66800" y="435025"/>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11344" y="1277119"/>
            <a:ext cx="11386457" cy="3939540"/>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9. Pazarlama Karmasının Geliştirilmesi</a:t>
            </a:r>
          </a:p>
          <a:p>
            <a:pPr algn="just"/>
            <a:r>
              <a:rPr lang="tr-TR" i="1" dirty="0">
                <a:solidFill>
                  <a:srgbClr val="002060"/>
                </a:solidFill>
                <a:latin typeface="Times New Roman" panose="02020603050405020304" pitchFamily="18" charset="0"/>
                <a:cs typeface="Times New Roman" panose="02020603050405020304" pitchFamily="18" charset="0"/>
              </a:rPr>
              <a:t>9.3 Dağıtım</a:t>
            </a:r>
          </a:p>
          <a:p>
            <a:pPr algn="just"/>
            <a:r>
              <a:rPr lang="tr-TR" dirty="0">
                <a:solidFill>
                  <a:srgbClr val="002060"/>
                </a:solidFill>
                <a:latin typeface="Times New Roman" panose="02020603050405020304" pitchFamily="18" charset="0"/>
                <a:cs typeface="Times New Roman" panose="02020603050405020304" pitchFamily="18" charset="0"/>
              </a:rPr>
              <a:t>Ürünlerin alıcıya ulaştırılması ile ilgili faaliyetleri kapsamaktadır.</a:t>
            </a:r>
          </a:p>
          <a:p>
            <a:pPr algn="just"/>
            <a:r>
              <a:rPr lang="tr-TR" dirty="0">
                <a:solidFill>
                  <a:srgbClr val="002060"/>
                </a:solidFill>
                <a:latin typeface="Times New Roman" panose="02020603050405020304" pitchFamily="18" charset="0"/>
                <a:cs typeface="Times New Roman" panose="02020603050405020304" pitchFamily="18" charset="0"/>
              </a:rPr>
              <a:t>Bu kapsamda verilecek kararların maliyeti, ürünün türüne bağlı olarak değişse de çok yüksek olabilmektedir.</a:t>
            </a:r>
          </a:p>
          <a:p>
            <a:pPr algn="just"/>
            <a:r>
              <a:rPr lang="tr-TR" dirty="0">
                <a:solidFill>
                  <a:srgbClr val="002060"/>
                </a:solidFill>
                <a:latin typeface="Times New Roman" panose="02020603050405020304" pitchFamily="18" charset="0"/>
                <a:cs typeface="Times New Roman" panose="02020603050405020304" pitchFamily="18" charset="0"/>
              </a:rPr>
              <a:t>Örneğin bir ürünün toptancı ve perakendeci şeklinde iki katmanlı bir kanaldan geçerek tüketiciye ulaşması planlandığında, kanal marjları ve lojistik maliyetleri üretim maliyetinin üzerine çıkabilmektedir.</a:t>
            </a:r>
          </a:p>
          <a:p>
            <a:pPr algn="just"/>
            <a:r>
              <a:rPr lang="tr-TR" dirty="0">
                <a:solidFill>
                  <a:srgbClr val="002060"/>
                </a:solidFill>
                <a:latin typeface="Times New Roman" panose="02020603050405020304" pitchFamily="18" charset="0"/>
                <a:cs typeface="Times New Roman" panose="02020603050405020304" pitchFamily="18" charset="0"/>
              </a:rPr>
              <a:t>Dağıtımda öncelikle dağıtım kanalı tasarımı yapılmalıdır. Kanal tasarımında, katman sayısının artışı, tüketicilerin ürünleri elde etmek için daha yüksek fiyatlar ödemesini beraberinde getirecektir.</a:t>
            </a:r>
          </a:p>
          <a:p>
            <a:pPr algn="just"/>
            <a:r>
              <a:rPr lang="tr-TR" dirty="0">
                <a:solidFill>
                  <a:srgbClr val="002060"/>
                </a:solidFill>
                <a:latin typeface="Times New Roman" panose="02020603050405020304" pitchFamily="18" charset="0"/>
                <a:cs typeface="Times New Roman" panose="02020603050405020304" pitchFamily="18" charset="0"/>
              </a:rPr>
              <a:t>Ayrıca, ürünün hangi yoğunlukta pazara sunulacağına ilişkin kararlar, işletmenin dağıtım kanalı stratejisine ilişkin kararları da etkileyecektir.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2CA14BDB-E8AD-44CD-AF72-F2C3A226803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9D40E76E-3687-4DE9-B808-32C9D6335F9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878D82A5-D9B6-467D-A180-E506A225C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117</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363814"/>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11344" y="1222229"/>
            <a:ext cx="11386457" cy="4340675"/>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9. Pazarlama Karmasının Geliştirilmesi</a:t>
            </a:r>
          </a:p>
          <a:p>
            <a:pPr algn="just"/>
            <a:r>
              <a:rPr lang="tr-TR" sz="2400" i="1" dirty="0">
                <a:solidFill>
                  <a:srgbClr val="002060"/>
                </a:solidFill>
                <a:latin typeface="Times New Roman" panose="02020603050405020304" pitchFamily="18" charset="0"/>
                <a:cs typeface="Times New Roman" panose="02020603050405020304" pitchFamily="18" charset="0"/>
              </a:rPr>
              <a:t>9.4 Tutundurma</a:t>
            </a:r>
          </a:p>
          <a:p>
            <a:pPr algn="just"/>
            <a:r>
              <a:rPr lang="tr-TR" sz="2400" dirty="0">
                <a:solidFill>
                  <a:srgbClr val="002060"/>
                </a:solidFill>
                <a:latin typeface="Times New Roman" panose="02020603050405020304" pitchFamily="18" charset="0"/>
                <a:cs typeface="Times New Roman" panose="02020603050405020304" pitchFamily="18" charset="0"/>
              </a:rPr>
              <a:t>Ürünün hedef kitle tarafından kabul edilmesine yönelik ikna edici iletişim faaliyetlerinden oluşmaktadır.</a:t>
            </a:r>
          </a:p>
          <a:p>
            <a:pPr algn="just"/>
            <a:r>
              <a:rPr lang="tr-TR" sz="2400" dirty="0">
                <a:solidFill>
                  <a:srgbClr val="002060"/>
                </a:solidFill>
                <a:latin typeface="Times New Roman" panose="02020603050405020304" pitchFamily="18" charset="0"/>
                <a:cs typeface="Times New Roman" panose="02020603050405020304" pitchFamily="18" charset="0"/>
              </a:rPr>
              <a:t>Tutundurma kapsamında dört temel etkinlik bulunmaktadır:</a:t>
            </a:r>
          </a:p>
          <a:p>
            <a:pPr algn="just"/>
            <a:r>
              <a:rPr lang="tr-TR" sz="2400" dirty="0">
                <a:solidFill>
                  <a:srgbClr val="002060"/>
                </a:solidFill>
                <a:latin typeface="Times New Roman" panose="02020603050405020304" pitchFamily="18" charset="0"/>
                <a:cs typeface="Times New Roman" panose="02020603050405020304" pitchFamily="18" charset="0"/>
              </a:rPr>
              <a:t>* Reklam</a:t>
            </a:r>
          </a:p>
          <a:p>
            <a:pPr algn="just"/>
            <a:r>
              <a:rPr lang="tr-TR" sz="2400" dirty="0">
                <a:solidFill>
                  <a:srgbClr val="002060"/>
                </a:solidFill>
                <a:latin typeface="Times New Roman" panose="02020603050405020304" pitchFamily="18" charset="0"/>
                <a:cs typeface="Times New Roman" panose="02020603050405020304" pitchFamily="18" charset="0"/>
              </a:rPr>
              <a:t>* Satış Geliştirme</a:t>
            </a:r>
          </a:p>
          <a:p>
            <a:pPr algn="just"/>
            <a:r>
              <a:rPr lang="tr-TR" sz="2400" dirty="0">
                <a:solidFill>
                  <a:srgbClr val="002060"/>
                </a:solidFill>
                <a:latin typeface="Times New Roman" panose="02020603050405020304" pitchFamily="18" charset="0"/>
                <a:cs typeface="Times New Roman" panose="02020603050405020304" pitchFamily="18" charset="0"/>
              </a:rPr>
              <a:t>* Kişisel Satış</a:t>
            </a:r>
          </a:p>
          <a:p>
            <a:pPr algn="just"/>
            <a:r>
              <a:rPr lang="tr-TR" sz="2400" dirty="0">
                <a:solidFill>
                  <a:srgbClr val="002060"/>
                </a:solidFill>
                <a:latin typeface="Times New Roman" panose="02020603050405020304" pitchFamily="18" charset="0"/>
                <a:cs typeface="Times New Roman" panose="02020603050405020304" pitchFamily="18" charset="0"/>
              </a:rPr>
              <a:t>* Halkla İlişkiler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42D7D9AF-8C61-4B31-AEF8-4FCB39EA2CE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1A5EE357-F5F3-4A7F-AB8C-829938CDDBF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4E70178F-683C-4C59-BDE1-8667D9061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a:extLst>
              <a:ext uri="{FF2B5EF4-FFF2-40B4-BE49-F238E27FC236}">
                <a16:creationId xmlns="" xmlns:a16="http://schemas.microsoft.com/office/drawing/2014/main" id="{6DFFB205-ACCE-4C7A-9C0F-DE9DC41210C2}"/>
              </a:ext>
            </a:extLst>
          </p:cNvPr>
          <p:cNvSpPr/>
          <p:nvPr/>
        </p:nvSpPr>
        <p:spPr>
          <a:xfrm>
            <a:off x="2204086" y="64118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11" name="Picture 4">
            <a:extLst>
              <a:ext uri="{FF2B5EF4-FFF2-40B4-BE49-F238E27FC236}">
                <a16:creationId xmlns="" xmlns:a16="http://schemas.microsoft.com/office/drawing/2014/main" id="{A83DD320-E49A-406D-9E15-2D907C4BB35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546" y="55956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C:\Users\User\Downloads\usm-turkey-seal.png">
            <a:extLst>
              <a:ext uri="{FF2B5EF4-FFF2-40B4-BE49-F238E27FC236}">
                <a16:creationId xmlns="" xmlns:a16="http://schemas.microsoft.com/office/drawing/2014/main" id="{84C7B32F-077C-40CA-AC71-57D9434BE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0933" y="55378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118</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9457" y="44912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8" y="1263138"/>
            <a:ext cx="11386457" cy="3981603"/>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9. Pazarlama Karmasının Geliştirilmesi</a:t>
            </a:r>
          </a:p>
          <a:p>
            <a:pPr algn="just"/>
            <a:r>
              <a:rPr lang="tr-TR" sz="2400" i="1" dirty="0">
                <a:solidFill>
                  <a:srgbClr val="002060"/>
                </a:solidFill>
                <a:latin typeface="Times New Roman" panose="02020603050405020304" pitchFamily="18" charset="0"/>
                <a:cs typeface="Times New Roman" panose="02020603050405020304" pitchFamily="18" charset="0"/>
              </a:rPr>
              <a:t>9.4 Tutundurma</a:t>
            </a:r>
          </a:p>
          <a:p>
            <a:pPr algn="just"/>
            <a:r>
              <a:rPr lang="tr-TR" sz="2400" b="1" dirty="0">
                <a:solidFill>
                  <a:srgbClr val="002060"/>
                </a:solidFill>
                <a:latin typeface="Times New Roman" panose="02020603050405020304" pitchFamily="18" charset="0"/>
                <a:cs typeface="Times New Roman" panose="02020603050405020304" pitchFamily="18" charset="0"/>
              </a:rPr>
              <a:t>Reklam; </a:t>
            </a:r>
            <a:r>
              <a:rPr lang="tr-TR" sz="2400" dirty="0">
                <a:solidFill>
                  <a:srgbClr val="002060"/>
                </a:solidFill>
                <a:latin typeface="Times New Roman" panose="02020603050405020304" pitchFamily="18" charset="0"/>
                <a:cs typeface="Times New Roman" panose="02020603050405020304" pitchFamily="18" charset="0"/>
              </a:rPr>
              <a:t>tutundurma faaliyetleri içinde en bilinen unsurdur .</a:t>
            </a:r>
          </a:p>
          <a:p>
            <a:pPr algn="just"/>
            <a:r>
              <a:rPr lang="tr-TR" sz="2400" dirty="0">
                <a:solidFill>
                  <a:srgbClr val="002060"/>
                </a:solidFill>
                <a:latin typeface="Times New Roman" panose="02020603050405020304" pitchFamily="18" charset="0"/>
                <a:cs typeface="Times New Roman" panose="02020603050405020304" pitchFamily="18" charset="0"/>
              </a:rPr>
              <a:t>Ürün ile ilgili belirli bir bedel karşılığında ve yüz yüze olmayan bilgi aktarım faaliyetleridir.</a:t>
            </a:r>
          </a:p>
          <a:p>
            <a:pPr algn="just"/>
            <a:r>
              <a:rPr lang="tr-TR" sz="2400" dirty="0">
                <a:solidFill>
                  <a:srgbClr val="002060"/>
                </a:solidFill>
                <a:latin typeface="Times New Roman" panose="02020603050405020304" pitchFamily="18" charset="0"/>
                <a:cs typeface="Times New Roman" panose="02020603050405020304" pitchFamily="18" charset="0"/>
              </a:rPr>
              <a:t>Ürün ile ilgili bir takım bilgiler, planlı ve sistemli bir şekilde hedef kitleye aktarılmakta ve bu kişilerin ürünün farkında olması, ürün ile ilgili bilgi sahibi olması ve ürünü satın alma konusunda ikna olmaları amaçlanmaktadır.</a:t>
            </a:r>
          </a:p>
          <a:p>
            <a:pPr algn="just"/>
            <a:r>
              <a:rPr lang="tr-TR" sz="2400" dirty="0">
                <a:solidFill>
                  <a:srgbClr val="002060"/>
                </a:solidFill>
                <a:latin typeface="Times New Roman" panose="02020603050405020304" pitchFamily="18" charset="0"/>
                <a:cs typeface="Times New Roman" panose="02020603050405020304" pitchFamily="18" charset="0"/>
              </a:rPr>
              <a:t>Amacı açısından bir reklam kampanyası; bilgi verme, hatırlatma ve ikna etme olmak üzere üç farklı fonksiyona sahip olabilmektedir.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7A49CA34-0610-4E17-9A7B-6E16B8A18CE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346E1EA2-2143-4436-856F-946A946F1FC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BDE9CD5F-5371-42A6-87B6-86A3EAB72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119</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736879"/>
            <a:ext cx="11430000" cy="3194721"/>
          </a:xfrm>
          <a:prstGeom prst="rect">
            <a:avLst/>
          </a:prstGeom>
          <a:noFill/>
        </p:spPr>
        <p:txBody>
          <a:bodyPr wrap="square" rtlCol="0">
            <a:spAutoFit/>
          </a:bodyPr>
          <a:lstStyle/>
          <a:p>
            <a:pPr algn="just"/>
            <a:r>
              <a:rPr lang="tr-TR" sz="2800" dirty="0">
                <a:solidFill>
                  <a:srgbClr val="002060"/>
                </a:solidFill>
                <a:latin typeface="Times New Roman" panose="02020603050405020304" pitchFamily="18" charset="0"/>
                <a:cs typeface="Times New Roman" panose="02020603050405020304" pitchFamily="18" charset="0"/>
              </a:rPr>
              <a:t>Vizyonu ise </a:t>
            </a:r>
            <a:r>
              <a:rPr lang="tr-TR" sz="2800" dirty="0" err="1">
                <a:solidFill>
                  <a:srgbClr val="002060"/>
                </a:solidFill>
                <a:latin typeface="Times New Roman" panose="02020603050405020304" pitchFamily="18" charset="0"/>
                <a:cs typeface="Times New Roman" panose="02020603050405020304" pitchFamily="18" charset="0"/>
              </a:rPr>
              <a:t>McDonalds’ın</a:t>
            </a:r>
            <a:r>
              <a:rPr lang="tr-TR" sz="2800" dirty="0">
                <a:solidFill>
                  <a:srgbClr val="002060"/>
                </a:solidFill>
                <a:latin typeface="Times New Roman" panose="02020603050405020304" pitchFamily="18" charset="0"/>
                <a:cs typeface="Times New Roman" panose="02020603050405020304" pitchFamily="18" charset="0"/>
              </a:rPr>
              <a:t> hamburger ile yaptığını simit ile dünyada yapmaktır. Bu amaçla Yunanistan’dan gelen satın alma isteğini simit isminin </a:t>
            </a:r>
            <a:r>
              <a:rPr lang="tr-TR" sz="2800" dirty="0" err="1">
                <a:solidFill>
                  <a:srgbClr val="002060"/>
                </a:solidFill>
                <a:latin typeface="Times New Roman" panose="02020603050405020304" pitchFamily="18" charset="0"/>
                <a:cs typeface="Times New Roman" panose="02020603050405020304" pitchFamily="18" charset="0"/>
              </a:rPr>
              <a:t>Yunancası’nın</a:t>
            </a:r>
            <a:r>
              <a:rPr lang="tr-TR" sz="2800" dirty="0">
                <a:solidFill>
                  <a:srgbClr val="002060"/>
                </a:solidFill>
                <a:latin typeface="Times New Roman" panose="02020603050405020304" pitchFamily="18" charset="0"/>
                <a:cs typeface="Times New Roman" panose="02020603050405020304" pitchFamily="18" charset="0"/>
              </a:rPr>
              <a:t> kullanılmasından tereddüt ettiği için reddetmiş ve büyük bir iş fırsatını geri teptiği için o zamanki ortakları tarafından eleştirilere uğramıştır. Ancak geçen zamanda dünyaya da Türkçe isimli mağazaları ile açılmış ve </a:t>
            </a:r>
            <a:r>
              <a:rPr lang="tr-TR" sz="2800" dirty="0" err="1">
                <a:solidFill>
                  <a:srgbClr val="002060"/>
                </a:solidFill>
                <a:latin typeface="Times New Roman" panose="02020603050405020304" pitchFamily="18" charset="0"/>
                <a:cs typeface="Times New Roman" panose="02020603050405020304" pitchFamily="18" charset="0"/>
              </a:rPr>
              <a:t>National</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err="1">
                <a:solidFill>
                  <a:srgbClr val="002060"/>
                </a:solidFill>
                <a:latin typeface="Times New Roman" panose="02020603050405020304" pitchFamily="18" charset="0"/>
                <a:cs typeface="Times New Roman" panose="02020603050405020304" pitchFamily="18" charset="0"/>
              </a:rPr>
              <a:t>Geographic’de</a:t>
            </a:r>
            <a:r>
              <a:rPr lang="tr-TR" sz="2800" dirty="0">
                <a:solidFill>
                  <a:srgbClr val="002060"/>
                </a:solidFill>
                <a:latin typeface="Times New Roman" panose="02020603050405020304" pitchFamily="18" charset="0"/>
                <a:cs typeface="Times New Roman" panose="02020603050405020304" pitchFamily="18" charset="0"/>
              </a:rPr>
              <a:t> simit üzerine bir belgesel hazırlatmıştır. Bütün bu gelişmeler ışığında bugün Simit Sarayı Yunanistan’da da simit ismi ile satış yapmaktadır.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CF0F4555-D1CB-4A98-9141-D9D1B18EAE0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5E32BA6C-F294-44A8-A2D9-91F4B855785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625495D5-EF9D-479A-953D-C85FAD581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12</a:t>
            </a:fld>
            <a:endParaRPr lang="tr-TR"/>
          </a:p>
        </p:txBody>
      </p:sp>
    </p:spTree>
    <p:extLst>
      <p:ext uri="{BB962C8B-B14F-4D97-AF65-F5344CB8AC3E}">
        <p14:creationId xmlns:p14="http://schemas.microsoft.com/office/powerpoint/2010/main" val="35430849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66800" y="390348"/>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02771" y="1005901"/>
            <a:ext cx="11386457" cy="4726422"/>
          </a:xfrm>
          <a:prstGeom prst="rect">
            <a:avLst/>
          </a:prstGeom>
          <a:noFill/>
        </p:spPr>
        <p:txBody>
          <a:bodyPr wrap="square" rtlCol="0">
            <a:spAutoFit/>
          </a:bodyPr>
          <a:lstStyle/>
          <a:p>
            <a:pPr algn="just"/>
            <a:r>
              <a:rPr lang="tr-TR" sz="1600" b="1" dirty="0">
                <a:solidFill>
                  <a:srgbClr val="C00000"/>
                </a:solidFill>
                <a:latin typeface="Times New Roman" panose="02020603050405020304" pitchFamily="18" charset="0"/>
                <a:cs typeface="Times New Roman" panose="02020603050405020304" pitchFamily="18" charset="0"/>
              </a:rPr>
              <a:t>9. Pazarlama Karmasının Geliştirilmesi</a:t>
            </a:r>
          </a:p>
          <a:p>
            <a:pPr algn="just"/>
            <a:r>
              <a:rPr lang="tr-TR" sz="1600" i="1" dirty="0">
                <a:solidFill>
                  <a:srgbClr val="002060"/>
                </a:solidFill>
                <a:latin typeface="Times New Roman" panose="02020603050405020304" pitchFamily="18" charset="0"/>
                <a:cs typeface="Times New Roman" panose="02020603050405020304" pitchFamily="18" charset="0"/>
              </a:rPr>
              <a:t>9.4 Tutundurma</a:t>
            </a:r>
          </a:p>
          <a:p>
            <a:pPr algn="just"/>
            <a:r>
              <a:rPr lang="tr-TR" sz="1600" b="1" dirty="0">
                <a:solidFill>
                  <a:srgbClr val="002060"/>
                </a:solidFill>
                <a:latin typeface="Times New Roman" panose="02020603050405020304" pitchFamily="18" charset="0"/>
                <a:cs typeface="Times New Roman" panose="02020603050405020304" pitchFamily="18" charset="0"/>
              </a:rPr>
              <a:t>Satış Geliştirme; </a:t>
            </a:r>
            <a:r>
              <a:rPr lang="tr-TR" sz="1600" dirty="0">
                <a:solidFill>
                  <a:srgbClr val="002060"/>
                </a:solidFill>
                <a:latin typeface="Times New Roman" panose="02020603050405020304" pitchFamily="18" charset="0"/>
                <a:cs typeface="Times New Roman" panose="02020603050405020304" pitchFamily="18" charset="0"/>
              </a:rPr>
              <a:t>kısa sürede ürünün satışlarını arttırmayı hedefleyen faaliyetlerdir. </a:t>
            </a:r>
          </a:p>
          <a:p>
            <a:pPr algn="just"/>
            <a:r>
              <a:rPr lang="tr-TR" sz="1600" dirty="0">
                <a:solidFill>
                  <a:srgbClr val="002060"/>
                </a:solidFill>
                <a:latin typeface="Times New Roman" panose="02020603050405020304" pitchFamily="18" charset="0"/>
                <a:cs typeface="Times New Roman" panose="02020603050405020304" pitchFamily="18" charset="0"/>
              </a:rPr>
              <a:t>Halk arasında bu faaliyetler çoğu zaman promosyon adıyla anılmaktadır.</a:t>
            </a:r>
          </a:p>
          <a:p>
            <a:pPr algn="just"/>
            <a:r>
              <a:rPr lang="tr-TR" sz="1600" dirty="0">
                <a:solidFill>
                  <a:srgbClr val="002060"/>
                </a:solidFill>
                <a:latin typeface="Times New Roman" panose="02020603050405020304" pitchFamily="18" charset="0"/>
                <a:cs typeface="Times New Roman" panose="02020603050405020304" pitchFamily="18" charset="0"/>
              </a:rPr>
              <a:t>Satış geliştirme uygulamaları sayesinde işletmeler;</a:t>
            </a:r>
          </a:p>
          <a:p>
            <a:pPr algn="just"/>
            <a:r>
              <a:rPr lang="tr-TR" sz="1600" dirty="0">
                <a:solidFill>
                  <a:srgbClr val="002060"/>
                </a:solidFill>
                <a:latin typeface="Times New Roman" panose="02020603050405020304" pitchFamily="18" charset="0"/>
                <a:cs typeface="Times New Roman" panose="02020603050405020304" pitchFamily="18" charset="0"/>
              </a:rPr>
              <a:t>- Hedef kitlenin marka ile ilgili </a:t>
            </a:r>
            <a:r>
              <a:rPr lang="tr-TR" sz="1600" dirty="0" err="1">
                <a:solidFill>
                  <a:srgbClr val="002060"/>
                </a:solidFill>
                <a:latin typeface="Times New Roman" panose="02020603050405020304" pitchFamily="18" charset="0"/>
                <a:cs typeface="Times New Roman" panose="02020603050405020304" pitchFamily="18" charset="0"/>
              </a:rPr>
              <a:t>farkındalığını</a:t>
            </a:r>
            <a:r>
              <a:rPr lang="tr-TR" sz="1600" dirty="0">
                <a:solidFill>
                  <a:srgbClr val="002060"/>
                </a:solidFill>
                <a:latin typeface="Times New Roman" panose="02020603050405020304" pitchFamily="18" charset="0"/>
                <a:cs typeface="Times New Roman" panose="02020603050405020304" pitchFamily="18" charset="0"/>
              </a:rPr>
              <a:t> sağlama</a:t>
            </a:r>
          </a:p>
          <a:p>
            <a:pPr algn="just"/>
            <a:r>
              <a:rPr lang="tr-TR" sz="1600" dirty="0">
                <a:solidFill>
                  <a:srgbClr val="002060"/>
                </a:solidFill>
                <a:latin typeface="Times New Roman" panose="02020603050405020304" pitchFamily="18" charset="0"/>
                <a:cs typeface="Times New Roman" panose="02020603050405020304" pitchFamily="18" charset="0"/>
              </a:rPr>
              <a:t>- Tekrarlı satış yaparak marka bağımlılığı yaratma</a:t>
            </a:r>
          </a:p>
          <a:p>
            <a:pPr algn="just"/>
            <a:r>
              <a:rPr lang="tr-TR" sz="1600" dirty="0">
                <a:solidFill>
                  <a:srgbClr val="002060"/>
                </a:solidFill>
                <a:latin typeface="Times New Roman" panose="02020603050405020304" pitchFamily="18" charset="0"/>
                <a:cs typeface="Times New Roman" panose="02020603050405020304" pitchFamily="18" charset="0"/>
              </a:rPr>
              <a:t>- Rakip markaların müşterilerini ikna etme</a:t>
            </a:r>
          </a:p>
          <a:p>
            <a:pPr algn="just"/>
            <a:r>
              <a:rPr lang="tr-TR" sz="1600" dirty="0">
                <a:solidFill>
                  <a:srgbClr val="002060"/>
                </a:solidFill>
                <a:latin typeface="Times New Roman" panose="02020603050405020304" pitchFamily="18" charset="0"/>
                <a:cs typeface="Times New Roman" panose="02020603050405020304" pitchFamily="18" charset="0"/>
              </a:rPr>
              <a:t>- Dağıtım kanalı üyelerinin stoklarını arttırarak satışları arttırma</a:t>
            </a:r>
          </a:p>
          <a:p>
            <a:pPr algn="just"/>
            <a:r>
              <a:rPr lang="tr-TR" sz="1600" dirty="0">
                <a:solidFill>
                  <a:srgbClr val="002060"/>
                </a:solidFill>
                <a:latin typeface="Times New Roman" panose="02020603050405020304" pitchFamily="18" charset="0"/>
                <a:cs typeface="Times New Roman" panose="02020603050405020304" pitchFamily="18" charset="0"/>
              </a:rPr>
              <a:t>- Stokları azaltma</a:t>
            </a:r>
          </a:p>
          <a:p>
            <a:pPr algn="just"/>
            <a:r>
              <a:rPr lang="tr-TR" sz="1600" dirty="0">
                <a:solidFill>
                  <a:srgbClr val="002060"/>
                </a:solidFill>
                <a:latin typeface="Times New Roman" panose="02020603050405020304" pitchFamily="18" charset="0"/>
                <a:cs typeface="Times New Roman" panose="02020603050405020304" pitchFamily="18" charset="0"/>
              </a:rPr>
              <a:t>- Mevsimlik satış dengesizliklerini giderme</a:t>
            </a:r>
          </a:p>
          <a:p>
            <a:pPr algn="just"/>
            <a:r>
              <a:rPr lang="tr-TR" sz="1600" dirty="0">
                <a:solidFill>
                  <a:srgbClr val="002060"/>
                </a:solidFill>
                <a:latin typeface="Times New Roman" panose="02020603050405020304" pitchFamily="18" charset="0"/>
                <a:cs typeface="Times New Roman" panose="02020603050405020304" pitchFamily="18" charset="0"/>
              </a:rPr>
              <a:t>- Müşteri tatminini arttırma gibi </a:t>
            </a:r>
            <a:r>
              <a:rPr lang="tr-TR" sz="1600" dirty="0" err="1">
                <a:solidFill>
                  <a:srgbClr val="002060"/>
                </a:solidFill>
                <a:latin typeface="Times New Roman" panose="02020603050405020304" pitchFamily="18" charset="0"/>
                <a:cs typeface="Times New Roman" panose="02020603050405020304" pitchFamily="18" charset="0"/>
              </a:rPr>
              <a:t>avantajlars</a:t>
            </a:r>
            <a:r>
              <a:rPr lang="tr-TR" sz="1600" dirty="0">
                <a:solidFill>
                  <a:srgbClr val="002060"/>
                </a:solidFill>
                <a:latin typeface="Times New Roman" panose="02020603050405020304" pitchFamily="18" charset="0"/>
                <a:cs typeface="Times New Roman" panose="02020603050405020304" pitchFamily="18" charset="0"/>
              </a:rPr>
              <a:t> ağlayabilir.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7" name="Picture 4">
            <a:extLst>
              <a:ext uri="{FF2B5EF4-FFF2-40B4-BE49-F238E27FC236}">
                <a16:creationId xmlns="" xmlns:a16="http://schemas.microsoft.com/office/drawing/2014/main" id="{2E255E56-45CD-479C-B2E7-F8B4A57012A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642810"/>
            <a:ext cx="1414800" cy="1215189"/>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a:extLst>
              <a:ext uri="{FF2B5EF4-FFF2-40B4-BE49-F238E27FC236}">
                <a16:creationId xmlns="" xmlns:a16="http://schemas.microsoft.com/office/drawing/2014/main" id="{2AD3537D-D73B-48E5-BD5E-448C215F5CDD}"/>
              </a:ext>
            </a:extLst>
          </p:cNvPr>
          <p:cNvSpPr/>
          <p:nvPr/>
        </p:nvSpPr>
        <p:spPr>
          <a:xfrm>
            <a:off x="1823086" y="6318466"/>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9" name="Picture 2" descr="C:\Users\User\Downloads\usm-turkey-seal.png">
            <a:extLst>
              <a:ext uri="{FF2B5EF4-FFF2-40B4-BE49-F238E27FC236}">
                <a16:creationId xmlns="" xmlns:a16="http://schemas.microsoft.com/office/drawing/2014/main" id="{487CE59D-98F1-447C-ACA9-629B6711E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8445" y="5444490"/>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120</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2957733"/>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9. Pazarlama Karmasının Geliştirilmesi</a:t>
            </a:r>
          </a:p>
          <a:p>
            <a:pPr algn="just"/>
            <a:r>
              <a:rPr lang="tr-TR" sz="2400" i="1" dirty="0">
                <a:solidFill>
                  <a:srgbClr val="002060"/>
                </a:solidFill>
                <a:latin typeface="Times New Roman" panose="02020603050405020304" pitchFamily="18" charset="0"/>
                <a:cs typeface="Times New Roman" panose="02020603050405020304" pitchFamily="18" charset="0"/>
              </a:rPr>
              <a:t>9.4 Tutundurma</a:t>
            </a:r>
          </a:p>
          <a:p>
            <a:pPr algn="just"/>
            <a:r>
              <a:rPr lang="tr-TR" sz="2400" b="1" dirty="0">
                <a:solidFill>
                  <a:srgbClr val="002060"/>
                </a:solidFill>
                <a:latin typeface="Times New Roman" panose="02020603050405020304" pitchFamily="18" charset="0"/>
                <a:cs typeface="Times New Roman" panose="02020603050405020304" pitchFamily="18" charset="0"/>
              </a:rPr>
              <a:t>Kişisel Satış; </a:t>
            </a:r>
            <a:r>
              <a:rPr lang="tr-TR" sz="2400" dirty="0">
                <a:solidFill>
                  <a:srgbClr val="002060"/>
                </a:solidFill>
                <a:latin typeface="Times New Roman" panose="02020603050405020304" pitchFamily="18" charset="0"/>
                <a:cs typeface="Times New Roman" panose="02020603050405020304" pitchFamily="18" charset="0"/>
              </a:rPr>
              <a:t>ürünlerin yüz yüze satışının gerçekleştirildiği satış yöntemidir.</a:t>
            </a:r>
          </a:p>
          <a:p>
            <a:pPr algn="just"/>
            <a:r>
              <a:rPr lang="tr-TR" sz="2400" dirty="0">
                <a:solidFill>
                  <a:srgbClr val="002060"/>
                </a:solidFill>
                <a:latin typeface="Times New Roman" panose="02020603050405020304" pitchFamily="18" charset="0"/>
                <a:cs typeface="Times New Roman" panose="02020603050405020304" pitchFamily="18" charset="0"/>
              </a:rPr>
              <a:t>Satış elemanı; hedef kitle içinde yer alan potansiyel müşterileri bulmalı, onlara ürün ve firma ile ilgili bilgileri aktarmalı, gerektiğinde fiyat konusunda pazarlık yapmalı, teknik konularda yardımcı olmalı, satış yapmalı ve satış sonrasında da müşteri memnuniyetini takip etmelidir.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3E4CBE87-50BF-4F85-ACC2-831395C1B4B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C43EDAC-AF25-428B-B5FA-DAF35E88DE9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303EC8E1-C51A-4A7F-84AF-6E370BC06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121</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66800" y="413874"/>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564016" y="858740"/>
            <a:ext cx="11386457" cy="4755148"/>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9. Pazarlama Karmasının Geliştirilmesi</a:t>
            </a:r>
          </a:p>
          <a:p>
            <a:pPr algn="just"/>
            <a:r>
              <a:rPr lang="tr-TR" i="1" dirty="0">
                <a:solidFill>
                  <a:srgbClr val="002060"/>
                </a:solidFill>
                <a:latin typeface="Times New Roman" panose="02020603050405020304" pitchFamily="18" charset="0"/>
                <a:cs typeface="Times New Roman" panose="02020603050405020304" pitchFamily="18" charset="0"/>
              </a:rPr>
              <a:t>9.4 Tutundurma</a:t>
            </a:r>
          </a:p>
          <a:p>
            <a:pPr algn="just"/>
            <a:r>
              <a:rPr lang="tr-TR" b="1" dirty="0">
                <a:solidFill>
                  <a:srgbClr val="002060"/>
                </a:solidFill>
                <a:latin typeface="Times New Roman" panose="02020603050405020304" pitchFamily="18" charset="0"/>
                <a:cs typeface="Times New Roman" panose="02020603050405020304" pitchFamily="18" charset="0"/>
              </a:rPr>
              <a:t>Halkla İlişkiler; </a:t>
            </a:r>
            <a:r>
              <a:rPr lang="tr-TR" dirty="0">
                <a:solidFill>
                  <a:srgbClr val="002060"/>
                </a:solidFill>
                <a:latin typeface="Times New Roman" panose="02020603050405020304" pitchFamily="18" charset="0"/>
                <a:cs typeface="Times New Roman" panose="02020603050405020304" pitchFamily="18" charset="0"/>
              </a:rPr>
              <a:t>işletme hakkında olumlu izlenimler yaratmayı ve işletmenin kamuoyu üzerindeki itibarını arttırmayı amaçlayan faaliyetlerdir. Halkla ilişkiler faaliyetlerinin temel görevleri ise şu şekildedir:</a:t>
            </a:r>
          </a:p>
          <a:p>
            <a:pPr algn="just"/>
            <a:r>
              <a:rPr lang="tr-TR" b="1" dirty="0">
                <a:solidFill>
                  <a:srgbClr val="002060"/>
                </a:solidFill>
                <a:latin typeface="Times New Roman" panose="02020603050405020304" pitchFamily="18" charset="0"/>
                <a:cs typeface="Times New Roman" panose="02020603050405020304" pitchFamily="18" charset="0"/>
              </a:rPr>
              <a:t>- </a:t>
            </a:r>
            <a:r>
              <a:rPr lang="tr-TR" dirty="0">
                <a:solidFill>
                  <a:srgbClr val="002060"/>
                </a:solidFill>
                <a:latin typeface="Times New Roman" panose="02020603050405020304" pitchFamily="18" charset="0"/>
                <a:cs typeface="Times New Roman" panose="02020603050405020304" pitchFamily="18" charset="0"/>
              </a:rPr>
              <a:t>Birey ve gruplara danışmanlık yapmak ve tavsiyeler vermek</a:t>
            </a:r>
          </a:p>
          <a:p>
            <a:pPr algn="just"/>
            <a:r>
              <a:rPr lang="tr-TR" b="1" dirty="0">
                <a:solidFill>
                  <a:srgbClr val="002060"/>
                </a:solidFill>
                <a:latin typeface="Times New Roman" panose="02020603050405020304" pitchFamily="18" charset="0"/>
                <a:cs typeface="Times New Roman" panose="02020603050405020304" pitchFamily="18" charset="0"/>
              </a:rPr>
              <a:t>- </a:t>
            </a:r>
            <a:r>
              <a:rPr lang="tr-TR" dirty="0">
                <a:solidFill>
                  <a:srgbClr val="002060"/>
                </a:solidFill>
                <a:latin typeface="Times New Roman" panose="02020603050405020304" pitchFamily="18" charset="0"/>
                <a:cs typeface="Times New Roman" panose="02020603050405020304" pitchFamily="18" charset="0"/>
              </a:rPr>
              <a:t>İşletme ve ürünleri ile ilgili haberleri takip etmek ve bunların analizlerini yapmak</a:t>
            </a:r>
          </a:p>
          <a:p>
            <a:pPr algn="just"/>
            <a:r>
              <a:rPr lang="tr-TR" b="1" dirty="0">
                <a:solidFill>
                  <a:srgbClr val="002060"/>
                </a:solidFill>
                <a:latin typeface="Times New Roman" panose="02020603050405020304" pitchFamily="18" charset="0"/>
                <a:cs typeface="Times New Roman" panose="02020603050405020304" pitchFamily="18" charset="0"/>
              </a:rPr>
              <a:t>- </a:t>
            </a:r>
            <a:r>
              <a:rPr lang="tr-TR" dirty="0">
                <a:solidFill>
                  <a:srgbClr val="002060"/>
                </a:solidFill>
                <a:latin typeface="Times New Roman" panose="02020603050405020304" pitchFamily="18" charset="0"/>
                <a:cs typeface="Times New Roman" panose="02020603050405020304" pitchFamily="18" charset="0"/>
              </a:rPr>
              <a:t>Kurum hakkında yayınlar yapmak ve yapılan yayınları yönlendirecek içerikler hazırlamak</a:t>
            </a:r>
          </a:p>
          <a:p>
            <a:pPr algn="just"/>
            <a:r>
              <a:rPr lang="tr-TR" b="1" dirty="0">
                <a:solidFill>
                  <a:srgbClr val="002060"/>
                </a:solidFill>
                <a:latin typeface="Times New Roman" panose="02020603050405020304" pitchFamily="18" charset="0"/>
                <a:cs typeface="Times New Roman" panose="02020603050405020304" pitchFamily="18" charset="0"/>
              </a:rPr>
              <a:t>- </a:t>
            </a:r>
            <a:r>
              <a:rPr lang="tr-TR" dirty="0">
                <a:solidFill>
                  <a:srgbClr val="002060"/>
                </a:solidFill>
                <a:latin typeface="Times New Roman" panose="02020603050405020304" pitchFamily="18" charset="0"/>
                <a:cs typeface="Times New Roman" panose="02020603050405020304" pitchFamily="18" charset="0"/>
              </a:rPr>
              <a:t>Kurum imajı oluşturmak ve geliştirmek için faaliyetleri organize etmek</a:t>
            </a:r>
          </a:p>
          <a:p>
            <a:pPr algn="just"/>
            <a:r>
              <a:rPr lang="tr-TR" dirty="0">
                <a:solidFill>
                  <a:srgbClr val="002060"/>
                </a:solidFill>
                <a:latin typeface="Times New Roman" panose="02020603050405020304" pitchFamily="18" charset="0"/>
                <a:cs typeface="Times New Roman" panose="02020603050405020304" pitchFamily="18" charset="0"/>
              </a:rPr>
              <a:t>- Kamuoyu yaratmak</a:t>
            </a:r>
          </a:p>
          <a:p>
            <a:pPr algn="just"/>
            <a:r>
              <a:rPr lang="tr-TR" dirty="0">
                <a:solidFill>
                  <a:srgbClr val="002060"/>
                </a:solidFill>
                <a:latin typeface="Times New Roman" panose="02020603050405020304" pitchFamily="18" charset="0"/>
                <a:cs typeface="Times New Roman" panose="02020603050405020304" pitchFamily="18" charset="0"/>
              </a:rPr>
              <a:t>- İşletmenin görünürlüğünü arttırmak</a:t>
            </a:r>
          </a:p>
          <a:p>
            <a:pPr algn="just"/>
            <a:r>
              <a:rPr lang="tr-TR" dirty="0">
                <a:solidFill>
                  <a:srgbClr val="002060"/>
                </a:solidFill>
                <a:latin typeface="Times New Roman" panose="02020603050405020304" pitchFamily="18" charset="0"/>
                <a:cs typeface="Times New Roman" panose="02020603050405020304" pitchFamily="18" charset="0"/>
              </a:rPr>
              <a:t>- İşletme hakkında olumlu bir gündem yaratmak</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53CE361D-3F6C-44B2-9795-2D118AB9742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63B6756-E931-4519-84AD-2349EB250BE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E41BD033-2975-47B1-9A49-D2CD8B1F3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122</a:t>
            </a:fld>
            <a:endParaRPr lang="tr-TR"/>
          </a:p>
        </p:txBody>
      </p:sp>
    </p:spTree>
    <p:extLst>
      <p:ext uri="{BB962C8B-B14F-4D97-AF65-F5344CB8AC3E}">
        <p14:creationId xmlns:p14="http://schemas.microsoft.com/office/powerpoint/2010/main" val="118144678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3802066"/>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10. Pazarlama Faaliyetlerinin Yürütülmesi</a:t>
            </a:r>
          </a:p>
          <a:p>
            <a:pPr algn="just"/>
            <a:r>
              <a:rPr lang="tr-TR" sz="2400" dirty="0">
                <a:solidFill>
                  <a:srgbClr val="002060"/>
                </a:solidFill>
                <a:latin typeface="Times New Roman" panose="02020603050405020304" pitchFamily="18" charset="0"/>
                <a:cs typeface="Times New Roman" panose="02020603050405020304" pitchFamily="18" charset="0"/>
              </a:rPr>
              <a:t>1. aşama: Organizasyonun belirlenmesidir. Pazarlama ekibinin büyüklüğü işletme büyüklüğüne bağlı olarak değişecektir.</a:t>
            </a:r>
          </a:p>
          <a:p>
            <a:pPr algn="just"/>
            <a:r>
              <a:rPr lang="tr-TR" sz="2400" dirty="0">
                <a:solidFill>
                  <a:srgbClr val="002060"/>
                </a:solidFill>
                <a:latin typeface="Times New Roman" panose="02020603050405020304" pitchFamily="18" charset="0"/>
                <a:cs typeface="Times New Roman" panose="02020603050405020304" pitchFamily="18" charset="0"/>
              </a:rPr>
              <a:t>2. aşama: Belirlenen organizasyon yapısı içinde ekibin oluşturulmasıdır. Belirlenen organizasyon şemasına uygun olarak personel istihdamı yapılacaktır.</a:t>
            </a:r>
          </a:p>
          <a:p>
            <a:pPr algn="just"/>
            <a:r>
              <a:rPr lang="tr-TR" sz="2400" dirty="0">
                <a:solidFill>
                  <a:srgbClr val="002060"/>
                </a:solidFill>
                <a:latin typeface="Times New Roman" panose="02020603050405020304" pitchFamily="18" charset="0"/>
                <a:cs typeface="Times New Roman" panose="02020603050405020304" pitchFamily="18" charset="0"/>
              </a:rPr>
              <a:t>3. aşama: Operasyon aşamasıdır. Yani planlara uygun olarak faaliyetlerin başlatılması aşamasıdır. Nakit çıkışlarının en yoğun olduğu aşamadır.</a:t>
            </a:r>
          </a:p>
          <a:p>
            <a:pPr algn="just"/>
            <a:r>
              <a:rPr lang="tr-TR" sz="2400" dirty="0">
                <a:solidFill>
                  <a:srgbClr val="002060"/>
                </a:solidFill>
                <a:latin typeface="Times New Roman" panose="02020603050405020304" pitchFamily="18" charset="0"/>
                <a:cs typeface="Times New Roman" panose="02020603050405020304" pitchFamily="18" charset="0"/>
              </a:rPr>
              <a:t>4. aşama: Kontrol aşamasıdır. Tüm pazarlama faaliyetlerinin planlamada verilen hedeflere uygun olup olmadığının tespiti için etkin bir kontrol faaliyeti yürütülmesi gerekmektedir.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6FCE62A4-18F9-499E-95C9-C6ABD8BDEA9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0B9B1B57-91EE-450B-BDC3-BE140BADFB6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647800"/>
            <a:ext cx="1414800" cy="12102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3F845C82-8D58-4CD0-9004-E6CC72C95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486399"/>
            <a:ext cx="1413510" cy="131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123</a:t>
            </a:fld>
            <a:endParaRPr lang="tr-TR"/>
          </a:p>
        </p:txBody>
      </p:sp>
    </p:spTree>
    <p:extLst>
      <p:ext uri="{BB962C8B-B14F-4D97-AF65-F5344CB8AC3E}">
        <p14:creationId xmlns:p14="http://schemas.microsoft.com/office/powerpoint/2010/main" val="318748802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fe break ile ilgili görsel sonucu">
            <a:extLst>
              <a:ext uri="{FF2B5EF4-FFF2-40B4-BE49-F238E27FC236}">
                <a16:creationId xmlns="" xmlns:a16="http://schemas.microsoft.com/office/drawing/2014/main" id="{D13C2B82-4652-4609-AAA0-3FED7574E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092" y="37786"/>
            <a:ext cx="9009484" cy="5878692"/>
          </a:xfrm>
          <a:prstGeom prst="rect">
            <a:avLst/>
          </a:prstGeom>
          <a:noFill/>
          <a:extLst>
            <a:ext uri="{909E8E84-426E-40DD-AFC4-6F175D3DCCD1}">
              <a14:hiddenFill xmlns:a14="http://schemas.microsoft.com/office/drawing/2010/main">
                <a:solidFill>
                  <a:srgbClr val="FFFFFF"/>
                </a:solidFill>
              </a14:hiddenFill>
            </a:ext>
          </a:extLst>
        </p:spPr>
      </p:pic>
      <p:sp>
        <p:nvSpPr>
          <p:cNvPr id="4" name="Unvan 3"/>
          <p:cNvSpPr txBox="1">
            <a:spLocks noGrp="1"/>
          </p:cNvSpPr>
          <p:nvPr>
            <p:ph type="title"/>
          </p:nvPr>
        </p:nvSpPr>
        <p:spPr>
          <a:xfrm>
            <a:off x="996039" y="660"/>
            <a:ext cx="10058400" cy="955646"/>
          </a:xfrm>
          <a:prstGeom prst="rect">
            <a:avLst/>
          </a:prstGeom>
          <a:noFill/>
        </p:spPr>
        <p:txBody>
          <a:bodyPr wrap="square" rtlCol="0">
            <a:spAutoFit/>
          </a:bodyPr>
          <a:lstStyle/>
          <a:p>
            <a:pPr algn="ctr"/>
            <a:r>
              <a:rPr lang="tr-TR" sz="6600" b="1" dirty="0">
                <a:solidFill>
                  <a:srgbClr val="002060"/>
                </a:solidFill>
                <a:latin typeface="Times New Roman" panose="02020603050405020304" pitchFamily="18" charset="0"/>
                <a:cs typeface="Times New Roman" panose="02020603050405020304" pitchFamily="18" charset="0"/>
              </a:rPr>
              <a:t>10 Dakika Ara </a:t>
            </a:r>
            <a:r>
              <a:rPr lang="tr-TR" sz="6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tr-TR" sz="6600" b="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EC719A41-417F-413D-9143-828638F2084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19763816-307D-47AE-B442-1817139165A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30E225E-BD3B-490C-9A23-D75962EE3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8">
            <a:extLst>
              <a:ext uri="{FF2B5EF4-FFF2-40B4-BE49-F238E27FC236}">
                <a16:creationId xmlns="" xmlns:a16="http://schemas.microsoft.com/office/drawing/2014/main" id="{4A550AEF-9F5D-4920-A6E2-7E5DEBD2284B}"/>
              </a:ext>
            </a:extLst>
          </p:cNvPr>
          <p:cNvSpPr>
            <a:spLocks noChangeAspect="1" noChangeArrowheads="1"/>
          </p:cNvSpPr>
          <p:nvPr/>
        </p:nvSpPr>
        <p:spPr bwMode="auto">
          <a:xfrm>
            <a:off x="11325288" y="1885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a:extLst>
              <a:ext uri="{FF2B5EF4-FFF2-40B4-BE49-F238E27FC236}">
                <a16:creationId xmlns="" xmlns:a16="http://schemas.microsoft.com/office/drawing/2014/main" id="{DC855388-0ED5-4A2B-B9D6-40EB7F61647B}"/>
              </a:ext>
            </a:extLst>
          </p:cNvPr>
          <p:cNvSpPr>
            <a:spLocks noChangeAspect="1" noChangeArrowheads="1"/>
          </p:cNvSpPr>
          <p:nvPr/>
        </p:nvSpPr>
        <p:spPr bwMode="auto">
          <a:xfrm>
            <a:off x="5943600" y="685800"/>
            <a:ext cx="2895600" cy="289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Slayt Numarası Yer Tutucusu 1"/>
          <p:cNvSpPr>
            <a:spLocks noGrp="1"/>
          </p:cNvSpPr>
          <p:nvPr>
            <p:ph type="sldNum" sz="quarter" idx="12"/>
          </p:nvPr>
        </p:nvSpPr>
        <p:spPr/>
        <p:txBody>
          <a:bodyPr/>
          <a:lstStyle/>
          <a:p>
            <a:fld id="{673B6E21-7CC9-44B2-9B44-FB4670CB18F1}" type="slidenum">
              <a:rPr lang="tr-TR" smtClean="0"/>
              <a:pPr/>
              <a:t>124</a:t>
            </a:fld>
            <a:endParaRPr lang="tr-TR"/>
          </a:p>
        </p:txBody>
      </p:sp>
    </p:spTree>
    <p:extLst>
      <p:ext uri="{BB962C8B-B14F-4D97-AF65-F5344CB8AC3E}">
        <p14:creationId xmlns:p14="http://schemas.microsoft.com/office/powerpoint/2010/main" val="76285032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YAZIMI, TEMEL KURALLAR</a:t>
            </a:r>
          </a:p>
        </p:txBody>
      </p:sp>
      <p:sp>
        <p:nvSpPr>
          <p:cNvPr id="5" name="İçerik Yer Tutucusu 4"/>
          <p:cNvSpPr txBox="1">
            <a:spLocks noGrp="1"/>
          </p:cNvSpPr>
          <p:nvPr>
            <p:ph idx="1"/>
          </p:nvPr>
        </p:nvSpPr>
        <p:spPr>
          <a:xfrm>
            <a:off x="1541417" y="1845734"/>
            <a:ext cx="8255726" cy="4478149"/>
          </a:xfrm>
          <a:prstGeom prst="rect">
            <a:avLst/>
          </a:prstGeom>
          <a:noFill/>
        </p:spPr>
        <p:txBody>
          <a:bodyPr wrap="square" rtlCol="0">
            <a:spAutoFit/>
          </a:bodyPr>
          <a:lstStyle/>
          <a:p>
            <a:pPr algn="just"/>
            <a:r>
              <a:rPr lang="tr-TR" b="1" dirty="0">
                <a:solidFill>
                  <a:srgbClr val="002060"/>
                </a:solidFill>
                <a:latin typeface="Times New Roman" panose="02020603050405020304" pitchFamily="18" charset="0"/>
                <a:cs typeface="Times New Roman" panose="02020603050405020304" pitchFamily="18" charset="0"/>
              </a:rPr>
              <a:t>1. Girişimci/İşletme Bilgileri</a:t>
            </a:r>
          </a:p>
          <a:p>
            <a:pPr algn="just"/>
            <a:r>
              <a:rPr lang="tr-TR" b="1" dirty="0">
                <a:solidFill>
                  <a:srgbClr val="002060"/>
                </a:solidFill>
                <a:latin typeface="Times New Roman" panose="02020603050405020304" pitchFamily="18" charset="0"/>
                <a:cs typeface="Times New Roman" panose="02020603050405020304" pitchFamily="18" charset="0"/>
              </a:rPr>
              <a:t>2. Müşteri Grupları</a:t>
            </a:r>
          </a:p>
          <a:p>
            <a:pPr algn="just"/>
            <a:r>
              <a:rPr lang="tr-TR" b="1" dirty="0">
                <a:solidFill>
                  <a:srgbClr val="002060"/>
                </a:solidFill>
                <a:latin typeface="Times New Roman" panose="02020603050405020304" pitchFamily="18" charset="0"/>
                <a:cs typeface="Times New Roman" panose="02020603050405020304" pitchFamily="18" charset="0"/>
              </a:rPr>
              <a:t>3. Değer Önerisi</a:t>
            </a:r>
          </a:p>
          <a:p>
            <a:pPr algn="just"/>
            <a:r>
              <a:rPr lang="tr-TR" b="1" dirty="0">
                <a:solidFill>
                  <a:srgbClr val="002060"/>
                </a:solidFill>
                <a:latin typeface="Times New Roman" panose="02020603050405020304" pitchFamily="18" charset="0"/>
                <a:cs typeface="Times New Roman" panose="02020603050405020304" pitchFamily="18" charset="0"/>
              </a:rPr>
              <a:t>4. Ulaşım/Dağıtım Kanalları</a:t>
            </a:r>
          </a:p>
          <a:p>
            <a:pPr algn="just"/>
            <a:r>
              <a:rPr lang="tr-TR" b="1" dirty="0">
                <a:solidFill>
                  <a:srgbClr val="002060"/>
                </a:solidFill>
                <a:latin typeface="Times New Roman" panose="02020603050405020304" pitchFamily="18" charset="0"/>
                <a:cs typeface="Times New Roman" panose="02020603050405020304" pitchFamily="18" charset="0"/>
              </a:rPr>
              <a:t>5. Müşteri İlişkileri</a:t>
            </a:r>
          </a:p>
          <a:p>
            <a:pPr algn="just"/>
            <a:r>
              <a:rPr lang="tr-TR" b="1" dirty="0">
                <a:solidFill>
                  <a:srgbClr val="002060"/>
                </a:solidFill>
                <a:latin typeface="Times New Roman" panose="02020603050405020304" pitchFamily="18" charset="0"/>
                <a:cs typeface="Times New Roman" panose="02020603050405020304" pitchFamily="18" charset="0"/>
              </a:rPr>
              <a:t>6. Kilit (Temel) Faaliyetler</a:t>
            </a:r>
          </a:p>
          <a:p>
            <a:pPr algn="just"/>
            <a:r>
              <a:rPr lang="tr-TR" b="1" dirty="0">
                <a:solidFill>
                  <a:srgbClr val="002060"/>
                </a:solidFill>
                <a:latin typeface="Times New Roman" panose="02020603050405020304" pitchFamily="18" charset="0"/>
                <a:cs typeface="Times New Roman" panose="02020603050405020304" pitchFamily="18" charset="0"/>
              </a:rPr>
              <a:t>7. Kilit (Temel) Kaynaklar</a:t>
            </a:r>
          </a:p>
          <a:p>
            <a:pPr algn="just"/>
            <a:r>
              <a:rPr lang="tr-TR" b="1" dirty="0">
                <a:solidFill>
                  <a:srgbClr val="002060"/>
                </a:solidFill>
                <a:latin typeface="Times New Roman" panose="02020603050405020304" pitchFamily="18" charset="0"/>
                <a:cs typeface="Times New Roman" panose="02020603050405020304" pitchFamily="18" charset="0"/>
              </a:rPr>
              <a:t>8. Kilit (Temel) Ortaklıklar/İşbirlikleri</a:t>
            </a:r>
          </a:p>
          <a:p>
            <a:pPr algn="just"/>
            <a:r>
              <a:rPr lang="tr-TR" b="1" dirty="0">
                <a:solidFill>
                  <a:srgbClr val="002060"/>
                </a:solidFill>
                <a:latin typeface="Times New Roman" panose="02020603050405020304" pitchFamily="18" charset="0"/>
                <a:cs typeface="Times New Roman" panose="02020603050405020304" pitchFamily="18" charset="0"/>
              </a:rPr>
              <a:t>9. Maliyet Yapısı</a:t>
            </a:r>
          </a:p>
          <a:p>
            <a:pPr algn="just"/>
            <a:r>
              <a:rPr lang="tr-TR" b="1" dirty="0">
                <a:solidFill>
                  <a:srgbClr val="002060"/>
                </a:solidFill>
                <a:latin typeface="Times New Roman" panose="02020603050405020304" pitchFamily="18" charset="0"/>
                <a:cs typeface="Times New Roman" panose="02020603050405020304" pitchFamily="18" charset="0"/>
              </a:rPr>
              <a:t>10. Gelir Akışı</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97BEE3ED-D627-4436-B1E0-B115FA215C9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BAF451D-1705-4F49-9142-1490A4CEC8A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42B57AE-961D-45AC-A052-DA855890C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125</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YAZIMI, TEMEL KURALLAR</a:t>
            </a:r>
          </a:p>
        </p:txBody>
      </p:sp>
      <p:sp>
        <p:nvSpPr>
          <p:cNvPr id="5" name="İçerik Yer Tutucusu 4"/>
          <p:cNvSpPr txBox="1">
            <a:spLocks noGrp="1"/>
          </p:cNvSpPr>
          <p:nvPr>
            <p:ph idx="1"/>
          </p:nvPr>
        </p:nvSpPr>
        <p:spPr>
          <a:xfrm>
            <a:off x="444137" y="1845734"/>
            <a:ext cx="11181806" cy="2984407"/>
          </a:xfrm>
          <a:prstGeom prst="rect">
            <a:avLst/>
          </a:prstGeom>
          <a:noFill/>
        </p:spPr>
        <p:txBody>
          <a:bodyPr wrap="square" rtlCol="0">
            <a:spAutoFit/>
          </a:bodyPr>
          <a:lstStyle/>
          <a:p>
            <a:pPr algn="just"/>
            <a:r>
              <a:rPr lang="tr-TR" sz="2400" b="1" dirty="0">
                <a:solidFill>
                  <a:srgbClr val="C00000"/>
                </a:solidFill>
                <a:latin typeface="Times New Roman" pitchFamily="18" charset="0"/>
                <a:cs typeface="Times New Roman" pitchFamily="18" charset="0"/>
              </a:rPr>
              <a:t>1. Girişimci/İşletme Bilgileri</a:t>
            </a:r>
          </a:p>
          <a:p>
            <a:pPr algn="just"/>
            <a:r>
              <a:rPr lang="tr-TR" sz="2400" i="1" dirty="0">
                <a:solidFill>
                  <a:srgbClr val="002060"/>
                </a:solidFill>
                <a:latin typeface="Times New Roman" pitchFamily="18" charset="0"/>
                <a:cs typeface="Times New Roman" pitchFamily="18" charset="0"/>
              </a:rPr>
              <a:t>* Kendiniz, işe ilişkin tecrübeleriniz, </a:t>
            </a:r>
            <a:endParaRPr lang="tr-TR" sz="2400" dirty="0">
              <a:solidFill>
                <a:srgbClr val="002060"/>
              </a:solidFill>
              <a:latin typeface="Times New Roman" pitchFamily="18" charset="0"/>
              <a:cs typeface="Times New Roman" pitchFamily="18" charset="0"/>
            </a:endParaRPr>
          </a:p>
          <a:p>
            <a:pPr algn="just"/>
            <a:r>
              <a:rPr lang="tr-TR" sz="2400" i="1" dirty="0">
                <a:solidFill>
                  <a:srgbClr val="002060"/>
                </a:solidFill>
                <a:latin typeface="Times New Roman" pitchFamily="18" charset="0"/>
                <a:cs typeface="Times New Roman" pitchFamily="18" charset="0"/>
              </a:rPr>
              <a:t>* İşletmeniz ve işletmenizin yürüttüğü faaliyetler,</a:t>
            </a:r>
            <a:endParaRPr lang="tr-TR" sz="2400" dirty="0">
              <a:solidFill>
                <a:srgbClr val="002060"/>
              </a:solidFill>
              <a:latin typeface="Times New Roman" pitchFamily="18" charset="0"/>
              <a:cs typeface="Times New Roman" pitchFamily="18" charset="0"/>
            </a:endParaRPr>
          </a:p>
          <a:p>
            <a:pPr algn="just"/>
            <a:r>
              <a:rPr lang="tr-TR" sz="2400" i="1" dirty="0">
                <a:solidFill>
                  <a:srgbClr val="002060"/>
                </a:solidFill>
                <a:latin typeface="Times New Roman" pitchFamily="18" charset="0"/>
                <a:cs typeface="Times New Roman" pitchFamily="18" charset="0"/>
              </a:rPr>
              <a:t>* İşin mevcut durumu, sermaye yapısı ve sürdürülebilirliği,</a:t>
            </a:r>
            <a:endParaRPr lang="tr-TR" sz="2400" dirty="0">
              <a:solidFill>
                <a:srgbClr val="002060"/>
              </a:solidFill>
              <a:latin typeface="Times New Roman" pitchFamily="18" charset="0"/>
              <a:cs typeface="Times New Roman" pitchFamily="18" charset="0"/>
            </a:endParaRPr>
          </a:p>
          <a:p>
            <a:pPr algn="just"/>
            <a:r>
              <a:rPr lang="tr-TR" sz="2400" i="1" dirty="0">
                <a:solidFill>
                  <a:srgbClr val="002060"/>
                </a:solidFill>
                <a:latin typeface="Times New Roman" pitchFamily="18" charset="0"/>
                <a:cs typeface="Times New Roman" pitchFamily="18" charset="0"/>
              </a:rPr>
              <a:t>* İş yerinin fiziki özellikleri, konumu ve seçim nedeniniz </a:t>
            </a:r>
            <a:endParaRPr lang="tr-TR" sz="2400" dirty="0">
              <a:solidFill>
                <a:srgbClr val="002060"/>
              </a:solidFill>
              <a:latin typeface="Times New Roman" pitchFamily="18" charset="0"/>
              <a:cs typeface="Times New Roman" pitchFamily="18" charset="0"/>
            </a:endParaRPr>
          </a:p>
          <a:p>
            <a:pPr algn="just"/>
            <a:r>
              <a:rPr lang="tr-TR" sz="2400" i="1" dirty="0">
                <a:solidFill>
                  <a:srgbClr val="002060"/>
                </a:solidFill>
                <a:latin typeface="Times New Roman" pitchFamily="18" charset="0"/>
                <a:cs typeface="Times New Roman" pitchFamily="18" charset="0"/>
              </a:rPr>
              <a:t>hakkında bilgi veriniz.</a:t>
            </a:r>
            <a:endParaRPr lang="tr-TR" sz="2400" dirty="0">
              <a:solidFill>
                <a:srgbClr val="002060"/>
              </a:solidFill>
              <a:latin typeface="Times New Roman" pitchFamily="18" charset="0"/>
              <a:cs typeface="Times New Roman"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566969BD-0DB3-4F56-B7F3-BFC8F7878DEA}"/>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96A307F9-F604-4A4A-9FFD-B1FE9F082BE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88AFAEB-7192-4919-ACDD-07C0B2605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126</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YAZIMI, TEMEL KURALLAR</a:t>
            </a:r>
          </a:p>
        </p:txBody>
      </p:sp>
      <p:sp>
        <p:nvSpPr>
          <p:cNvPr id="5" name="İçerik Yer Tutucusu 4"/>
          <p:cNvSpPr txBox="1">
            <a:spLocks noGrp="1"/>
          </p:cNvSpPr>
          <p:nvPr>
            <p:ph idx="1"/>
          </p:nvPr>
        </p:nvSpPr>
        <p:spPr>
          <a:xfrm>
            <a:off x="444137" y="1924111"/>
            <a:ext cx="11181806" cy="1601464"/>
          </a:xfrm>
          <a:prstGeom prst="rect">
            <a:avLst/>
          </a:prstGeom>
          <a:noFill/>
        </p:spPr>
        <p:txBody>
          <a:bodyPr wrap="square" rtlCol="0">
            <a:spAutoFit/>
          </a:bodyPr>
          <a:lstStyle/>
          <a:p>
            <a:pPr algn="just"/>
            <a:r>
              <a:rPr lang="tr-TR" sz="2400" b="1" dirty="0">
                <a:solidFill>
                  <a:srgbClr val="C00000"/>
                </a:solidFill>
                <a:latin typeface="Times New Roman" pitchFamily="18" charset="0"/>
                <a:cs typeface="Times New Roman" pitchFamily="18" charset="0"/>
              </a:rPr>
              <a:t>2. Müşteri Grupları</a:t>
            </a:r>
          </a:p>
          <a:p>
            <a:pPr algn="just"/>
            <a:r>
              <a:rPr lang="tr-TR" sz="2400" i="1" dirty="0">
                <a:solidFill>
                  <a:srgbClr val="002060"/>
                </a:solidFill>
                <a:latin typeface="Times New Roman" pitchFamily="18" charset="0"/>
                <a:cs typeface="Times New Roman" pitchFamily="18" charset="0"/>
              </a:rPr>
              <a:t>* Müşterileriniz kimlerdir? Her bir müşteri grubunu ayrı ayrı tanımlayınız (yaş, bölge, cinsiyet, gelir durumu gibi ayırt unsurlar dikkate alınarak her bir müşteri grubu ayrı ayrı tanımlanmalıdır).</a:t>
            </a:r>
            <a:endParaRPr lang="tr-TR" sz="2400" dirty="0">
              <a:solidFill>
                <a:srgbClr val="002060"/>
              </a:solidFill>
              <a:latin typeface="Times New Roman" pitchFamily="18" charset="0"/>
              <a:cs typeface="Times New Roman"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DA78FB06-0599-435D-A13E-1AF14C39A1D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2B8A9F88-2CA1-4957-A48F-B960DB76A76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3E23D3DE-420E-4232-8CDB-DBEEC82A6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127</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YAZIMI, TEMEL KURALLAR</a:t>
            </a:r>
          </a:p>
        </p:txBody>
      </p:sp>
      <p:sp>
        <p:nvSpPr>
          <p:cNvPr id="5" name="İçerik Yer Tutucusu 4"/>
          <p:cNvSpPr txBox="1">
            <a:spLocks noGrp="1"/>
          </p:cNvSpPr>
          <p:nvPr>
            <p:ph idx="1"/>
          </p:nvPr>
        </p:nvSpPr>
        <p:spPr>
          <a:xfrm>
            <a:off x="444137" y="1845734"/>
            <a:ext cx="11181806" cy="3469668"/>
          </a:xfrm>
          <a:prstGeom prst="rect">
            <a:avLst/>
          </a:prstGeom>
          <a:noFill/>
        </p:spPr>
        <p:txBody>
          <a:bodyPr wrap="square" rtlCol="0">
            <a:spAutoFit/>
          </a:bodyPr>
          <a:lstStyle/>
          <a:p>
            <a:pPr algn="just"/>
            <a:r>
              <a:rPr lang="tr-TR" sz="2400" b="1" dirty="0">
                <a:solidFill>
                  <a:srgbClr val="C00000"/>
                </a:solidFill>
                <a:latin typeface="Times New Roman" pitchFamily="18" charset="0"/>
                <a:cs typeface="Times New Roman" pitchFamily="18" charset="0"/>
              </a:rPr>
              <a:t>3. Değer Önerisi</a:t>
            </a:r>
          </a:p>
          <a:p>
            <a:pPr lvl="0" algn="just"/>
            <a:r>
              <a:rPr lang="tr-TR" sz="2400" i="1" dirty="0">
                <a:solidFill>
                  <a:srgbClr val="002060"/>
                </a:solidFill>
                <a:latin typeface="Times New Roman" pitchFamily="18" charset="0"/>
                <a:cs typeface="Times New Roman" pitchFamily="18" charset="0"/>
              </a:rPr>
              <a:t>* Değer önerisi, müşterilerinize sunduğunuz ürün ve hizmetlerdir.</a:t>
            </a:r>
            <a:endParaRPr lang="tr-TR" sz="2400" dirty="0">
              <a:solidFill>
                <a:srgbClr val="002060"/>
              </a:solidFill>
              <a:latin typeface="Times New Roman" pitchFamily="18" charset="0"/>
              <a:cs typeface="Times New Roman" pitchFamily="18" charset="0"/>
            </a:endParaRPr>
          </a:p>
          <a:p>
            <a:pPr lvl="0" algn="just"/>
            <a:r>
              <a:rPr lang="tr-TR" sz="2400" i="1" dirty="0">
                <a:solidFill>
                  <a:srgbClr val="002060"/>
                </a:solidFill>
                <a:latin typeface="Times New Roman" pitchFamily="18" charset="0"/>
                <a:cs typeface="Times New Roman" pitchFamily="18" charset="0"/>
              </a:rPr>
              <a:t>* Müşteri grupları bölümünde belirttiğiniz her bir müşteri grubu için sunduğunuz ürün ve hizmetler belirtilmelidir.</a:t>
            </a:r>
            <a:endParaRPr lang="tr-TR" sz="2400" dirty="0">
              <a:solidFill>
                <a:srgbClr val="002060"/>
              </a:solidFill>
              <a:latin typeface="Times New Roman" pitchFamily="18" charset="0"/>
              <a:cs typeface="Times New Roman" pitchFamily="18" charset="0"/>
            </a:endParaRPr>
          </a:p>
          <a:p>
            <a:pPr lvl="0" algn="just"/>
            <a:r>
              <a:rPr lang="tr-TR" sz="2400" i="1" dirty="0">
                <a:solidFill>
                  <a:srgbClr val="002060"/>
                </a:solidFill>
                <a:latin typeface="Times New Roman" pitchFamily="18" charset="0"/>
                <a:cs typeface="Times New Roman" pitchFamily="18" charset="0"/>
              </a:rPr>
              <a:t>* Müşterilerin sunduğunuz ürün ve hizmetlere neden ihtiyaç duyduğunu ve müşterilerinizin hangi sorunlarını giderdiğinizi açıklayınız.</a:t>
            </a:r>
            <a:endParaRPr lang="tr-TR" sz="2400" dirty="0">
              <a:solidFill>
                <a:srgbClr val="002060"/>
              </a:solidFill>
              <a:latin typeface="Times New Roman" pitchFamily="18" charset="0"/>
              <a:cs typeface="Times New Roman" pitchFamily="18" charset="0"/>
            </a:endParaRPr>
          </a:p>
          <a:p>
            <a:pPr algn="just"/>
            <a:r>
              <a:rPr lang="tr-TR" sz="2400" i="1" dirty="0">
                <a:solidFill>
                  <a:srgbClr val="002060"/>
                </a:solidFill>
                <a:latin typeface="Times New Roman" pitchFamily="18" charset="0"/>
                <a:cs typeface="Times New Roman" pitchFamily="18" charset="0"/>
              </a:rPr>
              <a:t>* Rakipleriniz kimlerdir? Değer önerinizi, rakipleriniz ile işletmenizi mukayese ederek değerlendiriniz.</a:t>
            </a:r>
            <a:endParaRPr lang="tr-TR" sz="2400" dirty="0">
              <a:solidFill>
                <a:srgbClr val="002060"/>
              </a:solidFill>
              <a:latin typeface="Times New Roman" pitchFamily="18" charset="0"/>
              <a:cs typeface="Times New Roman"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3620EAEE-3FBF-498C-AA10-F8AEA55C55D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7F4C12DF-5AC5-463E-94D0-3838CCDC437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94B0D0D5-2C2B-46D4-A93C-D90C9E58C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128</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YAZIMI, TEMEL KURALLAR</a:t>
            </a:r>
          </a:p>
        </p:txBody>
      </p:sp>
      <p:sp>
        <p:nvSpPr>
          <p:cNvPr id="5" name="İçerik Yer Tutucusu 4"/>
          <p:cNvSpPr txBox="1">
            <a:spLocks noGrp="1"/>
          </p:cNvSpPr>
          <p:nvPr>
            <p:ph idx="1"/>
          </p:nvPr>
        </p:nvSpPr>
        <p:spPr>
          <a:xfrm>
            <a:off x="444137" y="1845734"/>
            <a:ext cx="11181806" cy="1269065"/>
          </a:xfrm>
          <a:prstGeom prst="rect">
            <a:avLst/>
          </a:prstGeom>
          <a:noFill/>
        </p:spPr>
        <p:txBody>
          <a:bodyPr wrap="square" rtlCol="0">
            <a:spAutoFit/>
          </a:bodyPr>
          <a:lstStyle/>
          <a:p>
            <a:pPr algn="just"/>
            <a:r>
              <a:rPr lang="tr-TR" sz="2400" b="1" dirty="0">
                <a:solidFill>
                  <a:srgbClr val="C00000"/>
                </a:solidFill>
                <a:latin typeface="Times New Roman" pitchFamily="18" charset="0"/>
                <a:cs typeface="Times New Roman" pitchFamily="18" charset="0"/>
              </a:rPr>
              <a:t>4. Ulaşım/Dağıtım Kanalları</a:t>
            </a:r>
          </a:p>
          <a:p>
            <a:pPr algn="just"/>
            <a:r>
              <a:rPr lang="tr-TR" sz="2400" i="1" dirty="0">
                <a:solidFill>
                  <a:srgbClr val="002060"/>
                </a:solidFill>
                <a:latin typeface="Times New Roman" pitchFamily="18" charset="0"/>
                <a:cs typeface="Times New Roman" pitchFamily="18" charset="0"/>
              </a:rPr>
              <a:t>* Sunduğunuz ürün ve hizmetleri müşterilere nasıl ulaştırıyorsunuz (doğrudan, dolaylı, toptan perakende, mağazadan, internet vb.).</a:t>
            </a:r>
            <a:endParaRPr lang="tr-TR" sz="2400" dirty="0">
              <a:solidFill>
                <a:srgbClr val="002060"/>
              </a:solidFill>
              <a:latin typeface="Times New Roman" pitchFamily="18" charset="0"/>
              <a:cs typeface="Times New Roman"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4745D6A8-716F-41AB-A5A6-8AA4DAC75B2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52B55762-C3CC-473C-8AA1-40EBA1DBD94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3E003F45-9274-4CD7-94CB-0BC4C2A86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129</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81000" y="1737360"/>
            <a:ext cx="11430000" cy="3802066"/>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1. Kaynaklar ve İş Fikri Uyumu</a:t>
            </a:r>
          </a:p>
          <a:p>
            <a:pPr algn="just"/>
            <a:r>
              <a:rPr lang="tr-TR" sz="2400" i="1" dirty="0">
                <a:solidFill>
                  <a:srgbClr val="002060"/>
                </a:solidFill>
                <a:latin typeface="Times New Roman" panose="02020603050405020304" pitchFamily="18" charset="0"/>
                <a:cs typeface="Times New Roman" panose="02020603050405020304" pitchFamily="18" charset="0"/>
              </a:rPr>
              <a:t>1.1 Girişimci Ekip</a:t>
            </a:r>
          </a:p>
          <a:p>
            <a:pPr algn="just"/>
            <a:r>
              <a:rPr lang="tr-TR" sz="2400" dirty="0">
                <a:solidFill>
                  <a:srgbClr val="002060"/>
                </a:solidFill>
                <a:latin typeface="Times New Roman" panose="02020603050405020304" pitchFamily="18" charset="0"/>
                <a:cs typeface="Times New Roman" panose="02020603050405020304" pitchFamily="18" charset="0"/>
              </a:rPr>
              <a:t>1.1.3 İş Bölümü</a:t>
            </a:r>
          </a:p>
          <a:p>
            <a:pPr algn="just"/>
            <a:r>
              <a:rPr lang="tr-TR" sz="2400" dirty="0">
                <a:solidFill>
                  <a:srgbClr val="002060"/>
                </a:solidFill>
                <a:latin typeface="Times New Roman" panose="02020603050405020304" pitchFamily="18" charset="0"/>
                <a:cs typeface="Times New Roman" panose="02020603050405020304" pitchFamily="18" charset="0"/>
              </a:rPr>
              <a:t>Akademik olarak çok başarılı olan bir proje, gerçek hayatta iyi bir ürüne ya da başarılı bir şirkete dönüşemez. Çünkü çoğunlukla Ar-Ge yapan bir ekipte mükemmel ürünü yapma tutkusu olacak ve bu durum iş geliştirme veya müşteri geliştirmeden ziyade ürün geliştirme faaliyeti olarak kalacaktır. Bu duruma pazarlama miyopluğu adı verilir (</a:t>
            </a:r>
            <a:r>
              <a:rPr lang="tr-TR" sz="2400" dirty="0" err="1">
                <a:solidFill>
                  <a:srgbClr val="002060"/>
                </a:solidFill>
                <a:latin typeface="Times New Roman" panose="02020603050405020304" pitchFamily="18" charset="0"/>
                <a:cs typeface="Times New Roman" panose="02020603050405020304" pitchFamily="18" charset="0"/>
              </a:rPr>
              <a:t>Levitt</a:t>
            </a:r>
            <a:r>
              <a:rPr lang="tr-TR" sz="2400" dirty="0">
                <a:solidFill>
                  <a:srgbClr val="002060"/>
                </a:solidFill>
                <a:latin typeface="Times New Roman" panose="02020603050405020304" pitchFamily="18" charset="0"/>
                <a:cs typeface="Times New Roman" panose="02020603050405020304" pitchFamily="18" charset="0"/>
              </a:rPr>
              <a:t>, 1960). </a:t>
            </a:r>
          </a:p>
          <a:p>
            <a:pPr algn="just"/>
            <a:r>
              <a:rPr lang="tr-TR" sz="2400" dirty="0">
                <a:solidFill>
                  <a:srgbClr val="002060"/>
                </a:solidFill>
                <a:latin typeface="Times New Roman" panose="02020603050405020304" pitchFamily="18" charset="0"/>
                <a:cs typeface="Times New Roman" panose="02020603050405020304" pitchFamily="18" charset="0"/>
              </a:rPr>
              <a:t>Pazarlama körlüğüne sahip firmalar ürüne odaklanırlar ancak müşteriler ürünü değil ürünün sağladığı faydayı satın alırlar.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430CAE54-5416-4355-80BB-28514DE4121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0D25A336-7010-4610-B82A-044249AB62F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77A77B96-2A57-4E8F-B453-C3E21220A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13</a:t>
            </a:fld>
            <a:endParaRPr lang="tr-TR"/>
          </a:p>
        </p:txBody>
      </p:sp>
    </p:spTree>
    <p:extLst>
      <p:ext uri="{BB962C8B-B14F-4D97-AF65-F5344CB8AC3E}">
        <p14:creationId xmlns:p14="http://schemas.microsoft.com/office/powerpoint/2010/main" val="195144853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YAZIMI, TEMEL KURALLAR</a:t>
            </a:r>
          </a:p>
        </p:txBody>
      </p:sp>
      <p:sp>
        <p:nvSpPr>
          <p:cNvPr id="5" name="İçerik Yer Tutucusu 4"/>
          <p:cNvSpPr txBox="1">
            <a:spLocks noGrp="1"/>
          </p:cNvSpPr>
          <p:nvPr>
            <p:ph idx="1"/>
          </p:nvPr>
        </p:nvSpPr>
        <p:spPr>
          <a:xfrm>
            <a:off x="444137" y="1845734"/>
            <a:ext cx="11181806" cy="2625334"/>
          </a:xfrm>
          <a:prstGeom prst="rect">
            <a:avLst/>
          </a:prstGeom>
          <a:noFill/>
        </p:spPr>
        <p:txBody>
          <a:bodyPr wrap="square" rtlCol="0">
            <a:spAutoFit/>
          </a:bodyPr>
          <a:lstStyle/>
          <a:p>
            <a:pPr algn="just"/>
            <a:r>
              <a:rPr lang="tr-TR" sz="2400" b="1" dirty="0">
                <a:solidFill>
                  <a:srgbClr val="C00000"/>
                </a:solidFill>
                <a:latin typeface="Times New Roman" pitchFamily="18" charset="0"/>
                <a:cs typeface="Times New Roman" pitchFamily="18" charset="0"/>
              </a:rPr>
              <a:t>5. Müşteri İlişkileri</a:t>
            </a:r>
          </a:p>
          <a:p>
            <a:pPr lvl="0" algn="just"/>
            <a:r>
              <a:rPr lang="tr-TR" sz="2400" i="1" dirty="0">
                <a:solidFill>
                  <a:srgbClr val="002060"/>
                </a:solidFill>
                <a:latin typeface="Times New Roman" pitchFamily="18" charset="0"/>
                <a:cs typeface="Times New Roman" pitchFamily="18" charset="0"/>
              </a:rPr>
              <a:t>* Müşteri grupları bölümünde belirttiğiniz her bir müşteri grubu ile nasıl iletişim kuruyorsunuz?</a:t>
            </a:r>
            <a:endParaRPr lang="tr-TR" sz="2400" dirty="0">
              <a:solidFill>
                <a:srgbClr val="002060"/>
              </a:solidFill>
              <a:latin typeface="Times New Roman" pitchFamily="18" charset="0"/>
              <a:cs typeface="Times New Roman" pitchFamily="18" charset="0"/>
            </a:endParaRPr>
          </a:p>
          <a:p>
            <a:pPr lvl="0" algn="just"/>
            <a:r>
              <a:rPr lang="tr-TR" sz="2400" i="1" dirty="0">
                <a:solidFill>
                  <a:srgbClr val="002060"/>
                </a:solidFill>
                <a:latin typeface="Times New Roman" pitchFamily="18" charset="0"/>
                <a:cs typeface="Times New Roman" pitchFamily="18" charset="0"/>
              </a:rPr>
              <a:t>* Yeni müşteri kazanma ve tutundurma yöntemlerinizi anlatınız.</a:t>
            </a:r>
            <a:endParaRPr lang="tr-TR" sz="2400" dirty="0">
              <a:solidFill>
                <a:srgbClr val="002060"/>
              </a:solidFill>
              <a:latin typeface="Times New Roman" pitchFamily="18" charset="0"/>
              <a:cs typeface="Times New Roman" pitchFamily="18" charset="0"/>
            </a:endParaRPr>
          </a:p>
          <a:p>
            <a:pPr algn="just"/>
            <a:r>
              <a:rPr lang="tr-TR" sz="2400" i="1" dirty="0">
                <a:solidFill>
                  <a:srgbClr val="002060"/>
                </a:solidFill>
                <a:latin typeface="Times New Roman" pitchFamily="18" charset="0"/>
                <a:cs typeface="Times New Roman" pitchFamily="18" charset="0"/>
              </a:rPr>
              <a:t>* Ürün/hizmet tanıtımı, sunumu ve satış sonrasında hangi araçları kullanıyorsunuz(broşür, internet sayfası, sosyal medya, telefon vb.)</a:t>
            </a:r>
            <a:endParaRPr lang="tr-TR" sz="2400" dirty="0">
              <a:solidFill>
                <a:srgbClr val="002060"/>
              </a:solidFill>
              <a:latin typeface="Times New Roman" pitchFamily="18" charset="0"/>
              <a:cs typeface="Times New Roman"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D2A42846-AD35-4AB8-B502-E6497109F55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CC215FDD-1533-4229-B416-9B2DB587022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FC8B7D0-2714-42DB-B1AF-0191BF18F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130</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YAZIMI, TEMEL KURALLAR</a:t>
            </a:r>
          </a:p>
        </p:txBody>
      </p:sp>
      <p:sp>
        <p:nvSpPr>
          <p:cNvPr id="5" name="İçerik Yer Tutucusu 4"/>
          <p:cNvSpPr txBox="1">
            <a:spLocks noGrp="1"/>
          </p:cNvSpPr>
          <p:nvPr>
            <p:ph idx="1"/>
          </p:nvPr>
        </p:nvSpPr>
        <p:spPr>
          <a:xfrm>
            <a:off x="444137" y="1845734"/>
            <a:ext cx="11181806" cy="1933863"/>
          </a:xfrm>
          <a:prstGeom prst="rect">
            <a:avLst/>
          </a:prstGeom>
          <a:noFill/>
        </p:spPr>
        <p:txBody>
          <a:bodyPr wrap="square" rtlCol="0">
            <a:spAutoFit/>
          </a:bodyPr>
          <a:lstStyle/>
          <a:p>
            <a:pPr algn="just"/>
            <a:r>
              <a:rPr lang="tr-TR" sz="2400" b="1" dirty="0">
                <a:solidFill>
                  <a:srgbClr val="C00000"/>
                </a:solidFill>
                <a:latin typeface="Times New Roman" pitchFamily="18" charset="0"/>
                <a:cs typeface="Times New Roman" pitchFamily="18" charset="0"/>
              </a:rPr>
              <a:t>6. Kilit (Temel) Faaliyetler</a:t>
            </a:r>
          </a:p>
          <a:p>
            <a:pPr algn="just"/>
            <a:r>
              <a:rPr lang="tr-TR" sz="2400" i="1" dirty="0">
                <a:solidFill>
                  <a:srgbClr val="002060"/>
                </a:solidFill>
                <a:latin typeface="Times New Roman" pitchFamily="18" charset="0"/>
                <a:cs typeface="Times New Roman" pitchFamily="18" charset="0"/>
              </a:rPr>
              <a:t>* Ürün/hizmeti oluşturmak, dağıtmak ve kazanç sağlamak için yaptığınız kilit (temel) faaliyetler nelerdir? (Üretim/hizmetin başlangıcından, müşteriye ulaştırılması ve satış sonrası sağlanan hizmetler dâhil tüm süreç aşamalarını ve varsa gerekli ruhsat, izin vb. belirtiniz)</a:t>
            </a:r>
            <a:endParaRPr lang="tr-TR" sz="2400" dirty="0">
              <a:solidFill>
                <a:srgbClr val="002060"/>
              </a:solidFill>
              <a:latin typeface="Times New Roman" pitchFamily="18" charset="0"/>
              <a:cs typeface="Times New Roman"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AA1DA618-9E36-4CD9-BB72-15222087398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E4EBF56D-E61F-4BA9-83CB-01BAB156B51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170FDEB9-CC36-4F04-AC14-640899965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131</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YAZIMI, TEMEL KURALLAR</a:t>
            </a:r>
          </a:p>
        </p:txBody>
      </p:sp>
      <p:sp>
        <p:nvSpPr>
          <p:cNvPr id="5" name="İçerik Yer Tutucusu 4"/>
          <p:cNvSpPr txBox="1">
            <a:spLocks noGrp="1"/>
          </p:cNvSpPr>
          <p:nvPr>
            <p:ph idx="1"/>
          </p:nvPr>
        </p:nvSpPr>
        <p:spPr>
          <a:xfrm>
            <a:off x="444137" y="1845734"/>
            <a:ext cx="11181806" cy="1781000"/>
          </a:xfrm>
          <a:prstGeom prst="rect">
            <a:avLst/>
          </a:prstGeom>
          <a:noFill/>
        </p:spPr>
        <p:txBody>
          <a:bodyPr wrap="square" rtlCol="0">
            <a:spAutoFit/>
          </a:bodyPr>
          <a:lstStyle/>
          <a:p>
            <a:pPr algn="just"/>
            <a:r>
              <a:rPr lang="tr-TR" sz="2400" b="1" dirty="0">
                <a:solidFill>
                  <a:srgbClr val="C00000"/>
                </a:solidFill>
                <a:latin typeface="Times New Roman" pitchFamily="18" charset="0"/>
                <a:cs typeface="Times New Roman" pitchFamily="18" charset="0"/>
              </a:rPr>
              <a:t>7. Kilit (Temel) Kaynaklar</a:t>
            </a:r>
          </a:p>
          <a:p>
            <a:pPr lvl="0" algn="just"/>
            <a:r>
              <a:rPr lang="tr-TR" sz="2400" i="1" dirty="0">
                <a:solidFill>
                  <a:srgbClr val="002060"/>
                </a:solidFill>
                <a:latin typeface="Times New Roman" pitchFamily="18" charset="0"/>
                <a:cs typeface="Times New Roman" pitchFamily="18" charset="0"/>
              </a:rPr>
              <a:t>* Kilit (temel) faaliyetleri gerçekleştirmek için ihtiyaç duyulan kaynaklar (personel, makine, sermaye, teknoloji, arsa, bina.) nelerdir?</a:t>
            </a:r>
            <a:endParaRPr lang="tr-TR" sz="2400" dirty="0">
              <a:solidFill>
                <a:srgbClr val="002060"/>
              </a:solidFill>
              <a:latin typeface="Times New Roman" pitchFamily="18" charset="0"/>
              <a:cs typeface="Times New Roman" pitchFamily="18" charset="0"/>
            </a:endParaRPr>
          </a:p>
          <a:p>
            <a:pPr algn="just"/>
            <a:r>
              <a:rPr lang="tr-TR" sz="2400" i="1" dirty="0">
                <a:solidFill>
                  <a:srgbClr val="002060"/>
                </a:solidFill>
                <a:latin typeface="Times New Roman" pitchFamily="18" charset="0"/>
                <a:cs typeface="Times New Roman" pitchFamily="18" charset="0"/>
              </a:rPr>
              <a:t>* İşletmenizde çalışan/çalışacak personel ve görevleri hakkında bilgi veriniz.</a:t>
            </a:r>
            <a:endParaRPr lang="tr-TR" sz="2400" dirty="0">
              <a:solidFill>
                <a:srgbClr val="002060"/>
              </a:solidFill>
              <a:latin typeface="Times New Roman" pitchFamily="18" charset="0"/>
              <a:cs typeface="Times New Roman"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D6647F11-BC5A-4A7E-A570-86DA3396AC6E}"/>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5F0B1614-AAE0-4028-BA29-12B950344DB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A0A9272-55BC-4A27-A92A-809D01A45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132</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YAZIMI, TEMEL KURALLAR</a:t>
            </a:r>
          </a:p>
        </p:txBody>
      </p:sp>
      <p:sp>
        <p:nvSpPr>
          <p:cNvPr id="5" name="İçerik Yer Tutucusu 4"/>
          <p:cNvSpPr txBox="1">
            <a:spLocks noGrp="1"/>
          </p:cNvSpPr>
          <p:nvPr>
            <p:ph idx="1"/>
          </p:nvPr>
        </p:nvSpPr>
        <p:spPr>
          <a:xfrm>
            <a:off x="444137" y="1845734"/>
            <a:ext cx="11181806" cy="1781000"/>
          </a:xfrm>
          <a:prstGeom prst="rect">
            <a:avLst/>
          </a:prstGeom>
          <a:noFill/>
        </p:spPr>
        <p:txBody>
          <a:bodyPr wrap="square" rtlCol="0">
            <a:spAutoFit/>
          </a:bodyPr>
          <a:lstStyle/>
          <a:p>
            <a:pPr algn="just"/>
            <a:r>
              <a:rPr lang="tr-TR" sz="2400" b="1" dirty="0">
                <a:solidFill>
                  <a:srgbClr val="C00000"/>
                </a:solidFill>
                <a:latin typeface="Times New Roman" pitchFamily="18" charset="0"/>
                <a:cs typeface="Times New Roman" pitchFamily="18" charset="0"/>
              </a:rPr>
              <a:t>8. Kilit (Temel) Ortaklıklar/İşbirlikleri</a:t>
            </a:r>
          </a:p>
          <a:p>
            <a:pPr algn="just"/>
            <a:r>
              <a:rPr lang="tr-TR" sz="2400" i="1" dirty="0">
                <a:solidFill>
                  <a:srgbClr val="002060"/>
                </a:solidFill>
                <a:latin typeface="Times New Roman" pitchFamily="18" charset="0"/>
                <a:cs typeface="Times New Roman" pitchFamily="18" charset="0"/>
              </a:rPr>
              <a:t>* Ürün/hizmet sunum sürecinde işbirliği yaptığınız kilit (temel) kişi/kurum/firmalar kimlerdir? </a:t>
            </a:r>
            <a:endParaRPr lang="tr-TR" sz="2400" dirty="0">
              <a:solidFill>
                <a:srgbClr val="002060"/>
              </a:solidFill>
              <a:latin typeface="Times New Roman" pitchFamily="18" charset="0"/>
              <a:cs typeface="Times New Roman" pitchFamily="18" charset="0"/>
            </a:endParaRPr>
          </a:p>
          <a:p>
            <a:pPr algn="just"/>
            <a:r>
              <a:rPr lang="tr-TR" sz="2400" i="1" dirty="0">
                <a:solidFill>
                  <a:srgbClr val="002060"/>
                </a:solidFill>
                <a:latin typeface="Times New Roman" pitchFamily="18" charset="0"/>
                <a:cs typeface="Times New Roman" pitchFamily="18" charset="0"/>
              </a:rPr>
              <a:t>* Tedarikçileriniz kimlerdir? </a:t>
            </a:r>
            <a:endParaRPr lang="tr-TR" sz="2400" dirty="0">
              <a:solidFill>
                <a:srgbClr val="002060"/>
              </a:solidFill>
              <a:latin typeface="Times New Roman" pitchFamily="18" charset="0"/>
              <a:cs typeface="Times New Roman"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BB7742F-DFCC-4F1F-99CD-3DA874541D0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4CDAAD59-9BD7-4C92-B645-4F754D45E78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AA65803C-63A0-45A1-8FB4-AB56C312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133</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YAZIMI, TEMEL KURALLAR</a:t>
            </a:r>
          </a:p>
        </p:txBody>
      </p:sp>
      <p:sp>
        <p:nvSpPr>
          <p:cNvPr id="5" name="İçerik Yer Tutucusu 4"/>
          <p:cNvSpPr txBox="1">
            <a:spLocks noGrp="1"/>
          </p:cNvSpPr>
          <p:nvPr>
            <p:ph idx="1"/>
          </p:nvPr>
        </p:nvSpPr>
        <p:spPr>
          <a:xfrm>
            <a:off x="444137" y="1845734"/>
            <a:ext cx="11181806" cy="881267"/>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9. Maliyet Yapısı</a:t>
            </a:r>
          </a:p>
          <a:p>
            <a:pPr algn="just"/>
            <a:endParaRPr lang="tr-TR"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4098" name="Picture 2"/>
          <p:cNvPicPr>
            <a:picLocks noChangeAspect="1" noChangeArrowheads="1"/>
          </p:cNvPicPr>
          <p:nvPr/>
        </p:nvPicPr>
        <p:blipFill>
          <a:blip r:embed="rId2" cstate="print"/>
          <a:srcRect/>
          <a:stretch>
            <a:fillRect/>
          </a:stretch>
        </p:blipFill>
        <p:spPr bwMode="auto">
          <a:xfrm>
            <a:off x="3030584" y="1977666"/>
            <a:ext cx="7367450" cy="4240253"/>
          </a:xfrm>
          <a:prstGeom prst="rect">
            <a:avLst/>
          </a:prstGeom>
          <a:noFill/>
          <a:ln w="9525">
            <a:noFill/>
            <a:miter lim="800000"/>
            <a:headEnd/>
            <a:tailEnd/>
          </a:ln>
        </p:spPr>
      </p:pic>
      <p:sp>
        <p:nvSpPr>
          <p:cNvPr id="7" name="Dikdörtgen 6">
            <a:extLst>
              <a:ext uri="{FF2B5EF4-FFF2-40B4-BE49-F238E27FC236}">
                <a16:creationId xmlns="" xmlns:a16="http://schemas.microsoft.com/office/drawing/2014/main" id="{43545FF4-E599-42C8-89DF-829D64F3CFF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CE633ECB-BE59-4616-8778-5E8FD39BB363}"/>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8CF3B40D-E2AF-4133-B8AD-EA2F5219A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134</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PROJE YAZIMI, TEMEL KURALLAR</a:t>
            </a:r>
          </a:p>
        </p:txBody>
      </p:sp>
      <p:sp>
        <p:nvSpPr>
          <p:cNvPr id="5" name="İçerik Yer Tutucusu 4"/>
          <p:cNvSpPr txBox="1">
            <a:spLocks noGrp="1"/>
          </p:cNvSpPr>
          <p:nvPr>
            <p:ph idx="1"/>
          </p:nvPr>
        </p:nvSpPr>
        <p:spPr>
          <a:xfrm>
            <a:off x="444137" y="1845734"/>
            <a:ext cx="11181806" cy="3828740"/>
          </a:xfrm>
          <a:prstGeom prst="rect">
            <a:avLst/>
          </a:prstGeom>
          <a:noFill/>
        </p:spPr>
        <p:txBody>
          <a:bodyPr wrap="square" rtlCol="0">
            <a:spAutoFit/>
          </a:bodyPr>
          <a:lstStyle/>
          <a:p>
            <a:pPr algn="just"/>
            <a:r>
              <a:rPr lang="tr-TR" sz="2400" b="1" dirty="0">
                <a:solidFill>
                  <a:srgbClr val="C00000"/>
                </a:solidFill>
                <a:latin typeface="Times New Roman" pitchFamily="18" charset="0"/>
                <a:cs typeface="Times New Roman" pitchFamily="18" charset="0"/>
              </a:rPr>
              <a:t>10. Gelir Akışı</a:t>
            </a:r>
          </a:p>
          <a:p>
            <a:pPr lvl="0" algn="just"/>
            <a:r>
              <a:rPr lang="tr-TR" sz="2400" i="1" dirty="0">
                <a:solidFill>
                  <a:srgbClr val="002060"/>
                </a:solidFill>
                <a:latin typeface="Times New Roman" pitchFamily="18" charset="0"/>
                <a:cs typeface="Times New Roman" pitchFamily="18" charset="0"/>
              </a:rPr>
              <a:t>* Gelir modeliniz nedir? (Nereden para kazanacaksınız? Ürün/Hizmet satışı, komisyon, üyelik, reklam alma, gelir ortaklığı vb.)</a:t>
            </a:r>
            <a:endParaRPr lang="tr-TR" sz="2400" dirty="0">
              <a:solidFill>
                <a:srgbClr val="002060"/>
              </a:solidFill>
              <a:latin typeface="Times New Roman" pitchFamily="18" charset="0"/>
              <a:cs typeface="Times New Roman" pitchFamily="18" charset="0"/>
            </a:endParaRPr>
          </a:p>
          <a:p>
            <a:pPr lvl="0" algn="just"/>
            <a:r>
              <a:rPr lang="tr-TR" sz="2400" i="1" dirty="0">
                <a:solidFill>
                  <a:srgbClr val="002060"/>
                </a:solidFill>
                <a:latin typeface="Times New Roman" pitchFamily="18" charset="0"/>
                <a:cs typeface="Times New Roman" pitchFamily="18" charset="0"/>
              </a:rPr>
              <a:t>* Ürün/hizmetlerinizin fiyatlandırmasını nasıl yaptığınızı açıklayınız.</a:t>
            </a:r>
            <a:endParaRPr lang="tr-TR" sz="2400" dirty="0">
              <a:solidFill>
                <a:srgbClr val="002060"/>
              </a:solidFill>
              <a:latin typeface="Times New Roman" pitchFamily="18" charset="0"/>
              <a:cs typeface="Times New Roman" pitchFamily="18" charset="0"/>
            </a:endParaRPr>
          </a:p>
          <a:p>
            <a:pPr lvl="0" algn="just"/>
            <a:r>
              <a:rPr lang="tr-TR" sz="2400" i="1" dirty="0">
                <a:solidFill>
                  <a:srgbClr val="002060"/>
                </a:solidFill>
                <a:latin typeface="Times New Roman" pitchFamily="18" charset="0"/>
                <a:cs typeface="Times New Roman" pitchFamily="18" charset="0"/>
              </a:rPr>
              <a:t>* Müşterileriniz ödemelerini hangi yolla yapıyor? (nakit, taksitli, kredi kartı vb)</a:t>
            </a:r>
            <a:endParaRPr lang="tr-TR" sz="2400" dirty="0">
              <a:solidFill>
                <a:srgbClr val="002060"/>
              </a:solidFill>
              <a:latin typeface="Times New Roman" pitchFamily="18" charset="0"/>
              <a:cs typeface="Times New Roman" pitchFamily="18" charset="0"/>
            </a:endParaRPr>
          </a:p>
          <a:p>
            <a:pPr algn="just"/>
            <a:r>
              <a:rPr lang="tr-TR" sz="2400" dirty="0">
                <a:solidFill>
                  <a:srgbClr val="002060"/>
                </a:solidFill>
                <a:latin typeface="Times New Roman" pitchFamily="18" charset="0"/>
                <a:cs typeface="Times New Roman" pitchFamily="18" charset="0"/>
              </a:rPr>
              <a:t>İşletme Gelirleri Tablosu</a:t>
            </a:r>
          </a:p>
          <a:p>
            <a:pPr algn="just"/>
            <a:r>
              <a:rPr lang="tr-TR" sz="2400" dirty="0">
                <a:solidFill>
                  <a:srgbClr val="002060"/>
                </a:solidFill>
                <a:latin typeface="Times New Roman" pitchFamily="18" charset="0"/>
                <a:cs typeface="Times New Roman" pitchFamily="18" charset="0"/>
              </a:rPr>
              <a:t>İşletme Giderleri Tablosu</a:t>
            </a:r>
          </a:p>
          <a:p>
            <a:pPr algn="just"/>
            <a:r>
              <a:rPr lang="tr-TR" sz="2400" dirty="0">
                <a:solidFill>
                  <a:srgbClr val="002060"/>
                </a:solidFill>
                <a:latin typeface="Times New Roman" pitchFamily="18" charset="0"/>
                <a:cs typeface="Times New Roman" pitchFamily="18" charset="0"/>
              </a:rPr>
              <a:t>Gelir Gider Farkı Tablosu</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D67EF25A-B340-4539-AB99-EF982E798F6A}"/>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BBE1641-F88C-46E1-A7C6-F900DBCFC97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674474"/>
            <a:ext cx="1414800" cy="1183526"/>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92386FA7-CEB8-49F8-B54D-DBE0698EB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522495"/>
            <a:ext cx="1413510" cy="12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135</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fe break ile ilgili görsel sonucu">
            <a:extLst>
              <a:ext uri="{FF2B5EF4-FFF2-40B4-BE49-F238E27FC236}">
                <a16:creationId xmlns="" xmlns:a16="http://schemas.microsoft.com/office/drawing/2014/main" id="{D13C2B82-4652-4609-AAA0-3FED7574E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092" y="37786"/>
            <a:ext cx="9009484" cy="5878692"/>
          </a:xfrm>
          <a:prstGeom prst="rect">
            <a:avLst/>
          </a:prstGeom>
          <a:noFill/>
          <a:extLst>
            <a:ext uri="{909E8E84-426E-40DD-AFC4-6F175D3DCCD1}">
              <a14:hiddenFill xmlns:a14="http://schemas.microsoft.com/office/drawing/2010/main">
                <a:solidFill>
                  <a:srgbClr val="FFFFFF"/>
                </a:solidFill>
              </a14:hiddenFill>
            </a:ext>
          </a:extLst>
        </p:spPr>
      </p:pic>
      <p:sp>
        <p:nvSpPr>
          <p:cNvPr id="4" name="Unvan 3"/>
          <p:cNvSpPr txBox="1">
            <a:spLocks noGrp="1"/>
          </p:cNvSpPr>
          <p:nvPr>
            <p:ph type="title"/>
          </p:nvPr>
        </p:nvSpPr>
        <p:spPr>
          <a:xfrm>
            <a:off x="996039" y="660"/>
            <a:ext cx="10058400" cy="955646"/>
          </a:xfrm>
          <a:prstGeom prst="rect">
            <a:avLst/>
          </a:prstGeom>
          <a:noFill/>
        </p:spPr>
        <p:txBody>
          <a:bodyPr wrap="square" rtlCol="0">
            <a:spAutoFit/>
          </a:bodyPr>
          <a:lstStyle/>
          <a:p>
            <a:pPr algn="ctr"/>
            <a:r>
              <a:rPr lang="tr-TR" sz="6600" b="1" dirty="0">
                <a:solidFill>
                  <a:srgbClr val="002060"/>
                </a:solidFill>
                <a:latin typeface="Times New Roman" panose="02020603050405020304" pitchFamily="18" charset="0"/>
                <a:cs typeface="Times New Roman" panose="02020603050405020304" pitchFamily="18" charset="0"/>
              </a:rPr>
              <a:t>10 Dakika Ara </a:t>
            </a:r>
            <a:r>
              <a:rPr lang="tr-TR" sz="6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tr-TR" sz="6600" b="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EC719A41-417F-413D-9143-828638F2084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19763816-307D-47AE-B442-1817139165A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30E225E-BD3B-490C-9A23-D75962EE3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8">
            <a:extLst>
              <a:ext uri="{FF2B5EF4-FFF2-40B4-BE49-F238E27FC236}">
                <a16:creationId xmlns="" xmlns:a16="http://schemas.microsoft.com/office/drawing/2014/main" id="{4A550AEF-9F5D-4920-A6E2-7E5DEBD2284B}"/>
              </a:ext>
            </a:extLst>
          </p:cNvPr>
          <p:cNvSpPr>
            <a:spLocks noChangeAspect="1" noChangeArrowheads="1"/>
          </p:cNvSpPr>
          <p:nvPr/>
        </p:nvSpPr>
        <p:spPr bwMode="auto">
          <a:xfrm>
            <a:off x="11325288" y="1885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a:extLst>
              <a:ext uri="{FF2B5EF4-FFF2-40B4-BE49-F238E27FC236}">
                <a16:creationId xmlns="" xmlns:a16="http://schemas.microsoft.com/office/drawing/2014/main" id="{DC855388-0ED5-4A2B-B9D6-40EB7F61647B}"/>
              </a:ext>
            </a:extLst>
          </p:cNvPr>
          <p:cNvSpPr>
            <a:spLocks noChangeAspect="1" noChangeArrowheads="1"/>
          </p:cNvSpPr>
          <p:nvPr/>
        </p:nvSpPr>
        <p:spPr bwMode="auto">
          <a:xfrm>
            <a:off x="5943600" y="685800"/>
            <a:ext cx="2895600" cy="289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Slayt Numarası Yer Tutucusu 1"/>
          <p:cNvSpPr>
            <a:spLocks noGrp="1"/>
          </p:cNvSpPr>
          <p:nvPr>
            <p:ph type="sldNum" sz="quarter" idx="12"/>
          </p:nvPr>
        </p:nvSpPr>
        <p:spPr/>
        <p:txBody>
          <a:bodyPr/>
          <a:lstStyle/>
          <a:p>
            <a:fld id="{673B6E21-7CC9-44B2-9B44-FB4670CB18F1}" type="slidenum">
              <a:rPr lang="tr-TR" smtClean="0"/>
              <a:pPr/>
              <a:t>136</a:t>
            </a:fld>
            <a:endParaRPr lang="tr-TR"/>
          </a:p>
        </p:txBody>
      </p:sp>
    </p:spTree>
    <p:extLst>
      <p:ext uri="{BB962C8B-B14F-4D97-AF65-F5344CB8AC3E}">
        <p14:creationId xmlns:p14="http://schemas.microsoft.com/office/powerpoint/2010/main" val="293132090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1097280" y="1845734"/>
            <a:ext cx="10058400" cy="2749471"/>
          </a:xfrm>
          <a:prstGeom prst="rect">
            <a:avLst/>
          </a:prstGeom>
          <a:noFill/>
        </p:spPr>
        <p:txBody>
          <a:bodyPr wrap="square" rtlCol="0">
            <a:spAutoFit/>
          </a:bodyPr>
          <a:lstStyle/>
          <a:p>
            <a:r>
              <a:rPr lang="tr-TR" sz="2800" b="1" dirty="0">
                <a:solidFill>
                  <a:srgbClr val="002060"/>
                </a:solidFill>
                <a:latin typeface="Times New Roman" panose="02020603050405020304" pitchFamily="18" charset="0"/>
                <a:cs typeface="Times New Roman" panose="02020603050405020304" pitchFamily="18" charset="0"/>
              </a:rPr>
              <a:t>1. Etik ve Ahlak</a:t>
            </a:r>
          </a:p>
          <a:p>
            <a:r>
              <a:rPr lang="tr-TR" sz="2800" b="1" dirty="0">
                <a:solidFill>
                  <a:srgbClr val="002060"/>
                </a:solidFill>
                <a:latin typeface="Times New Roman" panose="02020603050405020304" pitchFamily="18" charset="0"/>
                <a:cs typeface="Times New Roman" panose="02020603050405020304" pitchFamily="18" charset="0"/>
              </a:rPr>
              <a:t>2. Girişim ve Girişimcinin Sorumlulukları</a:t>
            </a:r>
          </a:p>
          <a:p>
            <a:r>
              <a:rPr lang="tr-TR" sz="2800" b="1" dirty="0">
                <a:solidFill>
                  <a:srgbClr val="002060"/>
                </a:solidFill>
                <a:latin typeface="Times New Roman" panose="02020603050405020304" pitchFamily="18" charset="0"/>
                <a:cs typeface="Times New Roman" panose="02020603050405020304" pitchFamily="18" charset="0"/>
              </a:rPr>
              <a:t>3. Girişimin Etik Temelleri ve Girişimin Etik İlkeleri</a:t>
            </a:r>
          </a:p>
          <a:p>
            <a:r>
              <a:rPr lang="tr-TR" sz="2800" b="1" dirty="0">
                <a:solidFill>
                  <a:srgbClr val="002060"/>
                </a:solidFill>
                <a:latin typeface="Times New Roman" panose="02020603050405020304" pitchFamily="18" charset="0"/>
                <a:cs typeface="Times New Roman" panose="02020603050405020304" pitchFamily="18" charset="0"/>
              </a:rPr>
              <a:t>4. Girişimcinin Etik Liderliği</a:t>
            </a:r>
          </a:p>
          <a:p>
            <a:r>
              <a:rPr lang="tr-TR" sz="2800" b="1" dirty="0">
                <a:solidFill>
                  <a:srgbClr val="002060"/>
                </a:solidFill>
                <a:latin typeface="Times New Roman" panose="02020603050405020304" pitchFamily="18" charset="0"/>
                <a:cs typeface="Times New Roman" panose="02020603050405020304" pitchFamily="18" charset="0"/>
              </a:rPr>
              <a:t>5. Girişimlerde Etik Öğrenme</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5F65ABDF-777F-4BAF-95DC-F3EC6BE3944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6827304-CFE0-4A98-B51A-902678580E6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10EF45E1-4155-488F-84DB-362406B3A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137</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283029" y="1845734"/>
            <a:ext cx="11582400" cy="3912866"/>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1. Etik ve Ahlak</a:t>
            </a:r>
          </a:p>
          <a:p>
            <a:pPr algn="just"/>
            <a:r>
              <a:rPr lang="tr-TR" sz="2800" dirty="0">
                <a:solidFill>
                  <a:srgbClr val="002060"/>
                </a:solidFill>
                <a:latin typeface="Times New Roman" panose="02020603050405020304" pitchFamily="18" charset="0"/>
                <a:cs typeface="Times New Roman" panose="02020603050405020304" pitchFamily="18" charset="0"/>
              </a:rPr>
              <a:t>Olgusal ve tarihsel olarak yaşanan bir şey “ahlak” olarak isimlendirilirken, bu olgunun araştırılması ise “etik” olarak değerlendirilmektedir.</a:t>
            </a:r>
          </a:p>
          <a:p>
            <a:pPr algn="just"/>
            <a:r>
              <a:rPr lang="tr-TR" sz="2800" dirty="0">
                <a:solidFill>
                  <a:srgbClr val="002060"/>
                </a:solidFill>
                <a:latin typeface="Times New Roman" panose="02020603050405020304" pitchFamily="18" charset="0"/>
                <a:cs typeface="Times New Roman" panose="02020603050405020304" pitchFamily="18" charset="0"/>
              </a:rPr>
              <a:t>Ahlak gerçek hayata ilişkin süregelen insan davranışlarını değerlendirir ve yön vermeye çalışır.</a:t>
            </a:r>
          </a:p>
          <a:p>
            <a:pPr algn="just"/>
            <a:r>
              <a:rPr lang="tr-TR" sz="2800" dirty="0">
                <a:solidFill>
                  <a:srgbClr val="002060"/>
                </a:solidFill>
                <a:latin typeface="Times New Roman" panose="02020603050405020304" pitchFamily="18" charset="0"/>
                <a:cs typeface="Times New Roman" panose="02020603050405020304" pitchFamily="18" charset="0"/>
              </a:rPr>
              <a:t>Etik ise felsefenin bir dalı olarak ahlaki bağıntıların niteliği üzerinde genel bir görüş elde etmeye çalışır.</a:t>
            </a:r>
          </a:p>
          <a:p>
            <a:pPr algn="just"/>
            <a:endParaRPr lang="tr-TR"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470E795B-7D51-42B8-BA6C-B2A209DC900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CACC4F6-49B0-4A7C-B81C-DE3EF95E43F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CE7F6ECE-FB72-4C45-BE18-8C4DA634A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138</a:t>
            </a:fld>
            <a:endParaRPr lang="tr-TR"/>
          </a:p>
        </p:txBody>
      </p:sp>
    </p:spTree>
    <p:extLst>
      <p:ext uri="{BB962C8B-B14F-4D97-AF65-F5344CB8AC3E}">
        <p14:creationId xmlns:p14="http://schemas.microsoft.com/office/powerpoint/2010/main" val="312424997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435429" y="1845734"/>
            <a:ext cx="11408228" cy="2182136"/>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2. Girişim ve Girişimcinin Sorumlulukları</a:t>
            </a:r>
          </a:p>
          <a:p>
            <a:r>
              <a:rPr lang="tr-TR" sz="2800" dirty="0">
                <a:solidFill>
                  <a:srgbClr val="002060"/>
                </a:solidFill>
                <a:latin typeface="Times New Roman" panose="02020603050405020304" pitchFamily="18" charset="0"/>
                <a:cs typeface="Times New Roman" panose="02020603050405020304" pitchFamily="18" charset="0"/>
              </a:rPr>
              <a:t>2.1 Bireysel Sorumluluklar</a:t>
            </a:r>
          </a:p>
          <a:p>
            <a:r>
              <a:rPr lang="tr-TR" sz="2800" dirty="0">
                <a:solidFill>
                  <a:srgbClr val="002060"/>
                </a:solidFill>
                <a:latin typeface="Times New Roman" panose="02020603050405020304" pitchFamily="18" charset="0"/>
                <a:cs typeface="Times New Roman" panose="02020603050405020304" pitchFamily="18" charset="0"/>
              </a:rPr>
              <a:t>2.2 Sosyal Sorumluluklar</a:t>
            </a:r>
          </a:p>
          <a:p>
            <a:r>
              <a:rPr lang="tr-TR" sz="2800" dirty="0">
                <a:solidFill>
                  <a:srgbClr val="002060"/>
                </a:solidFill>
                <a:latin typeface="Times New Roman" panose="02020603050405020304" pitchFamily="18" charset="0"/>
                <a:cs typeface="Times New Roman" panose="02020603050405020304" pitchFamily="18" charset="0"/>
              </a:rPr>
              <a:t>2.3 Girişimcinin Örnek Olma Sorumluluğu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99508F81-D304-4C12-A5BA-47008E828FC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DADDD711-B557-441D-B5D8-0CBE6C4F8E2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8791840A-D061-4D77-85A3-EF5E5C9FB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139</a:t>
            </a:fld>
            <a:endParaRPr lang="tr-TR"/>
          </a:p>
        </p:txBody>
      </p:sp>
    </p:spTree>
    <p:extLst>
      <p:ext uri="{BB962C8B-B14F-4D97-AF65-F5344CB8AC3E}">
        <p14:creationId xmlns:p14="http://schemas.microsoft.com/office/powerpoint/2010/main" val="3119277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2598660"/>
          </a:xfrm>
          <a:prstGeom prst="rect">
            <a:avLst/>
          </a:prstGeom>
          <a:noFill/>
        </p:spPr>
        <p:txBody>
          <a:bodyPr wrap="square" rtlCol="0">
            <a:spAutoFit/>
          </a:bodyPr>
          <a:lstStyle/>
          <a:p>
            <a:pPr algn="just"/>
            <a:r>
              <a:rPr lang="tr-TR" sz="2400" dirty="0">
                <a:solidFill>
                  <a:srgbClr val="002060"/>
                </a:solidFill>
                <a:latin typeface="Times New Roman" panose="02020603050405020304" pitchFamily="18" charset="0"/>
                <a:cs typeface="Times New Roman" panose="02020603050405020304" pitchFamily="18" charset="0"/>
              </a:rPr>
              <a:t>Örnek olarak bir kişi çekiç aldığında, aslında ihtiyacı çekicin kendisi değildir. İhtiyacı çekicin yerine getireceği faydadır. Çekici duvara bir resim asmak için kullanan bir kişi aslında çekiç değil duvardaki deliği satın almaktadır. Bu bakış, pazarlamanın ve değer yaratmanın temelini oluşturur. </a:t>
            </a:r>
          </a:p>
          <a:p>
            <a:pPr algn="just"/>
            <a:r>
              <a:rPr lang="tr-TR" sz="2400" dirty="0">
                <a:solidFill>
                  <a:srgbClr val="002060"/>
                </a:solidFill>
                <a:latin typeface="Times New Roman" panose="02020603050405020304" pitchFamily="18" charset="0"/>
                <a:cs typeface="Times New Roman" panose="02020603050405020304" pitchFamily="18" charset="0"/>
              </a:rPr>
              <a:t>Dolayısıyla iyi bir takımda müşteriyi dinleyen, müşterinin ihtiyaçlarını anlayan ve müşteri ile iletişim kuran bir dış dünya insanı, bu ihtiyaçları bir çözüme ve bir ürüne çeviren mutfaktaki aşçı ve buna yaratıcılık katacak sanatçı ruhu olmalıdır.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430CAE54-5416-4355-80BB-28514DE4121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0D25A336-7010-4610-B82A-044249AB62F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77A77B96-2A57-4E8F-B453-C3E21220A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14</a:t>
            </a:fld>
            <a:endParaRPr lang="tr-TR"/>
          </a:p>
        </p:txBody>
      </p:sp>
    </p:spTree>
    <p:extLst>
      <p:ext uri="{BB962C8B-B14F-4D97-AF65-F5344CB8AC3E}">
        <p14:creationId xmlns:p14="http://schemas.microsoft.com/office/powerpoint/2010/main" val="334590992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435429" y="1845734"/>
            <a:ext cx="11408228" cy="3733330"/>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Girişim ve Girişimcinin Sorumlulukları</a:t>
            </a:r>
          </a:p>
          <a:p>
            <a:pPr algn="just"/>
            <a:r>
              <a:rPr lang="tr-TR" sz="2800" i="1" dirty="0">
                <a:solidFill>
                  <a:srgbClr val="002060"/>
                </a:solidFill>
                <a:latin typeface="Times New Roman" panose="02020603050405020304" pitchFamily="18" charset="0"/>
                <a:cs typeface="Times New Roman" panose="02020603050405020304" pitchFamily="18" charset="0"/>
              </a:rPr>
              <a:t>2.1 Bireysel Sorumluluklar</a:t>
            </a:r>
          </a:p>
          <a:p>
            <a:pPr algn="just"/>
            <a:r>
              <a:rPr lang="tr-TR" sz="2800" dirty="0">
                <a:solidFill>
                  <a:srgbClr val="002060"/>
                </a:solidFill>
                <a:latin typeface="Times New Roman" panose="02020603050405020304" pitchFamily="18" charset="0"/>
                <a:cs typeface="Times New Roman" panose="02020603050405020304" pitchFamily="18" charset="0"/>
              </a:rPr>
              <a:t>Girişimlerin kendi çalışma konularına yönelik ürün geliştirme, üretim, tedarik, pazarlama ve satış sonrası hizmetler bakımından bireysel sorumlulukları vardır.</a:t>
            </a:r>
          </a:p>
          <a:p>
            <a:pPr algn="just"/>
            <a:r>
              <a:rPr lang="tr-TR" sz="2800" dirty="0">
                <a:solidFill>
                  <a:srgbClr val="002060"/>
                </a:solidFill>
                <a:latin typeface="Times New Roman" panose="02020603050405020304" pitchFamily="18" charset="0"/>
                <a:cs typeface="Times New Roman" panose="02020603050405020304" pitchFamily="18" charset="0"/>
              </a:rPr>
              <a:t>Kaynakların etkin ve verimli kullanımı, yeni teknolojilere adaptasyon, müşteriye daha fazla katkı sunulması, çalışanların ücret ve çalışma haklarının yerine getirilmesi, diğer paydaşların haklarının gözetilmesi de bireysel sorumluluklar arasındadır.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7F47A995-468B-41D0-885E-AC38CFD6C9D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2FE44182-D691-46F3-9CF0-E4EAA7A061D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1CC78C23-8208-4E18-99BA-92CE5D8A3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140</a:t>
            </a:fld>
            <a:endParaRPr lang="tr-TR"/>
          </a:p>
        </p:txBody>
      </p:sp>
    </p:spTree>
    <p:extLst>
      <p:ext uri="{BB962C8B-B14F-4D97-AF65-F5344CB8AC3E}">
        <p14:creationId xmlns:p14="http://schemas.microsoft.com/office/powerpoint/2010/main" val="311927713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435429" y="1845734"/>
            <a:ext cx="11408228" cy="239039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Girişim ve Girişimcinin Sorumlulukları</a:t>
            </a:r>
          </a:p>
          <a:p>
            <a:pPr algn="just"/>
            <a:r>
              <a:rPr lang="tr-TR" sz="2800" i="1" dirty="0">
                <a:solidFill>
                  <a:srgbClr val="002060"/>
                </a:solidFill>
                <a:latin typeface="Times New Roman" panose="02020603050405020304" pitchFamily="18" charset="0"/>
                <a:cs typeface="Times New Roman" panose="02020603050405020304" pitchFamily="18" charset="0"/>
              </a:rPr>
              <a:t>2.2 Sosyal Sorumluluklar</a:t>
            </a:r>
          </a:p>
          <a:p>
            <a:pPr algn="just"/>
            <a:r>
              <a:rPr lang="tr-TR" sz="2800" dirty="0">
                <a:solidFill>
                  <a:srgbClr val="002060"/>
                </a:solidFill>
                <a:latin typeface="Times New Roman" panose="02020603050405020304" pitchFamily="18" charset="0"/>
                <a:cs typeface="Times New Roman" panose="02020603050405020304" pitchFamily="18" charset="0"/>
              </a:rPr>
              <a:t>Söz verilen siparişi yerine getirememe, satış sonrası hizmet yetersizliği, üretimi doğru planlamamaktan kaynaklı ürün teslimatında gecikme, vb. durumlar sosyal ve maddi açıdan kayıplara neden olacaktır.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1B66BFD6-F9DE-460A-BA22-92AEFC0998A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E7877401-BBB8-4085-88E7-D54CF03FFFE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21DE122-1098-4637-9BC0-2093175B1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a:extLst>
              <a:ext uri="{FF2B5EF4-FFF2-40B4-BE49-F238E27FC236}">
                <a16:creationId xmlns="" xmlns:a16="http://schemas.microsoft.com/office/drawing/2014/main" id="{B4B776D9-1641-4FAB-B6F4-582E50944B4E}"/>
              </a:ext>
            </a:extLst>
          </p:cNvPr>
          <p:cNvSpPr/>
          <p:nvPr/>
        </p:nvSpPr>
        <p:spPr>
          <a:xfrm>
            <a:off x="2204086" y="64118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11" name="Picture 4">
            <a:extLst>
              <a:ext uri="{FF2B5EF4-FFF2-40B4-BE49-F238E27FC236}">
                <a16:creationId xmlns="" xmlns:a16="http://schemas.microsoft.com/office/drawing/2014/main" id="{721D037A-9DB3-436D-81DC-7E36713F62A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546" y="55956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C:\Users\User\Downloads\usm-turkey-seal.png">
            <a:extLst>
              <a:ext uri="{FF2B5EF4-FFF2-40B4-BE49-F238E27FC236}">
                <a16:creationId xmlns="" xmlns:a16="http://schemas.microsoft.com/office/drawing/2014/main" id="{C87EA73B-A5FF-4BA9-AB29-13C8D5B5B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0933" y="55378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141</a:t>
            </a:fld>
            <a:endParaRPr lang="tr-TR"/>
          </a:p>
        </p:txBody>
      </p:sp>
    </p:spTree>
    <p:extLst>
      <p:ext uri="{BB962C8B-B14F-4D97-AF65-F5344CB8AC3E}">
        <p14:creationId xmlns:p14="http://schemas.microsoft.com/office/powerpoint/2010/main" val="311927713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435429" y="1845734"/>
            <a:ext cx="11408228" cy="3165995"/>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Girişim ve Girişimcinin Sorumlulukları</a:t>
            </a:r>
          </a:p>
          <a:p>
            <a:pPr algn="just"/>
            <a:r>
              <a:rPr lang="tr-TR" sz="2800" i="1" dirty="0">
                <a:solidFill>
                  <a:srgbClr val="002060"/>
                </a:solidFill>
                <a:latin typeface="Times New Roman" panose="02020603050405020304" pitchFamily="18" charset="0"/>
                <a:cs typeface="Times New Roman" panose="02020603050405020304" pitchFamily="18" charset="0"/>
              </a:rPr>
              <a:t>2.3 Girişimcinin Örnek Olma Sorumluluğu </a:t>
            </a:r>
          </a:p>
          <a:p>
            <a:pPr algn="just"/>
            <a:r>
              <a:rPr lang="tr-TR" sz="2800" dirty="0">
                <a:solidFill>
                  <a:srgbClr val="002060"/>
                </a:solidFill>
                <a:latin typeface="Times New Roman" panose="02020603050405020304" pitchFamily="18" charset="0"/>
                <a:cs typeface="Times New Roman" panose="02020603050405020304" pitchFamily="18" charset="0"/>
              </a:rPr>
              <a:t>Girişimci, sözünde durarak, yerine getiremeyeceği sözü vermeyerek, tedarikçilerine ve çalışanlarına haklarını zamanında ödeyerek, ürettiği ürünlere değer katarak ve müşterilerine zarar verecek ürünleri satmayarak, rekabet ederken hileye başvurmayarak, müşterilerine ürünle ilgili doğru bilgiler vererek, vb…. Örnek olma sorumluluğunu yerine getirmiş olacaktır.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CED88B14-85EC-4B35-BFDC-9971D4A9356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B97B8FA-8DD9-409B-935C-C060E014EC9A}"/>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821716FB-E6EE-4DB2-AFF5-3B593EEB4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142</a:t>
            </a:fld>
            <a:endParaRPr lang="tr-TR"/>
          </a:p>
        </p:txBody>
      </p:sp>
    </p:spTree>
    <p:extLst>
      <p:ext uri="{BB962C8B-B14F-4D97-AF65-F5344CB8AC3E}">
        <p14:creationId xmlns:p14="http://schemas.microsoft.com/office/powerpoint/2010/main" val="311927713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413657" y="1845734"/>
            <a:ext cx="11408229" cy="3316805"/>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3. Girişimin Etik Temelleri ve Girişimin Etik İlkeleri</a:t>
            </a:r>
          </a:p>
          <a:p>
            <a:r>
              <a:rPr lang="tr-TR" sz="2800" dirty="0">
                <a:solidFill>
                  <a:srgbClr val="002060"/>
                </a:solidFill>
                <a:latin typeface="Times New Roman" panose="02020603050405020304" pitchFamily="18" charset="0"/>
                <a:cs typeface="Times New Roman" panose="02020603050405020304" pitchFamily="18" charset="0"/>
              </a:rPr>
              <a:t>3.1 Güvenilirlik</a:t>
            </a:r>
          </a:p>
          <a:p>
            <a:r>
              <a:rPr lang="tr-TR" sz="2800" dirty="0">
                <a:solidFill>
                  <a:srgbClr val="002060"/>
                </a:solidFill>
                <a:latin typeface="Times New Roman" panose="02020603050405020304" pitchFamily="18" charset="0"/>
                <a:cs typeface="Times New Roman" panose="02020603050405020304" pitchFamily="18" charset="0"/>
              </a:rPr>
              <a:t>3.2 Dürüstlük</a:t>
            </a:r>
          </a:p>
          <a:p>
            <a:r>
              <a:rPr lang="tr-TR" sz="2800" dirty="0">
                <a:solidFill>
                  <a:srgbClr val="002060"/>
                </a:solidFill>
                <a:latin typeface="Times New Roman" panose="02020603050405020304" pitchFamily="18" charset="0"/>
                <a:cs typeface="Times New Roman" panose="02020603050405020304" pitchFamily="18" charset="0"/>
              </a:rPr>
              <a:t>3.3 Sorumluluk Bilinci</a:t>
            </a:r>
          </a:p>
          <a:p>
            <a:r>
              <a:rPr lang="tr-TR" sz="2800" dirty="0">
                <a:solidFill>
                  <a:srgbClr val="002060"/>
                </a:solidFill>
                <a:latin typeface="Times New Roman" panose="02020603050405020304" pitchFamily="18" charset="0"/>
                <a:cs typeface="Times New Roman" panose="02020603050405020304" pitchFamily="18" charset="0"/>
              </a:rPr>
              <a:t>3.4 Adil Olma</a:t>
            </a:r>
          </a:p>
          <a:p>
            <a:r>
              <a:rPr lang="tr-TR" sz="2800" dirty="0">
                <a:solidFill>
                  <a:srgbClr val="002060"/>
                </a:solidFill>
                <a:latin typeface="Times New Roman" panose="02020603050405020304" pitchFamily="18" charset="0"/>
                <a:cs typeface="Times New Roman" panose="02020603050405020304" pitchFamily="18" charset="0"/>
              </a:rPr>
              <a:t>3.5 Kaynakları Etkin Kullanma</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2" name="Slayt Numarası Yer Tutucusu 1"/>
          <p:cNvSpPr>
            <a:spLocks noGrp="1"/>
          </p:cNvSpPr>
          <p:nvPr>
            <p:ph type="sldNum" sz="quarter" idx="12"/>
          </p:nvPr>
        </p:nvSpPr>
        <p:spPr/>
        <p:txBody>
          <a:bodyPr/>
          <a:lstStyle/>
          <a:p>
            <a:fld id="{673B6E21-7CC9-44B2-9B44-FB4670CB18F1}" type="slidenum">
              <a:rPr lang="tr-TR" smtClean="0"/>
              <a:pPr/>
              <a:t>143</a:t>
            </a:fld>
            <a:endParaRPr lang="tr-TR"/>
          </a:p>
        </p:txBody>
      </p:sp>
    </p:spTree>
    <p:extLst>
      <p:ext uri="{BB962C8B-B14F-4D97-AF65-F5344CB8AC3E}">
        <p14:creationId xmlns:p14="http://schemas.microsoft.com/office/powerpoint/2010/main" val="32759684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413657" y="1845734"/>
            <a:ext cx="11408229" cy="352506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3. Girişimin Etik Temelleri ve Girişimin Etik İlkeleri</a:t>
            </a:r>
          </a:p>
          <a:p>
            <a:pPr algn="just"/>
            <a:r>
              <a:rPr lang="tr-TR" sz="2800" i="1" dirty="0">
                <a:solidFill>
                  <a:srgbClr val="002060"/>
                </a:solidFill>
                <a:latin typeface="Times New Roman" panose="02020603050405020304" pitchFamily="18" charset="0"/>
                <a:cs typeface="Times New Roman" panose="02020603050405020304" pitchFamily="18" charset="0"/>
              </a:rPr>
              <a:t>3.1 Güvenilirlik</a:t>
            </a:r>
          </a:p>
          <a:p>
            <a:pPr algn="just"/>
            <a:r>
              <a:rPr lang="tr-TR" sz="2800" dirty="0">
                <a:solidFill>
                  <a:srgbClr val="002060"/>
                </a:solidFill>
                <a:latin typeface="Times New Roman" panose="02020603050405020304" pitchFamily="18" charset="0"/>
                <a:cs typeface="Times New Roman" panose="02020603050405020304" pitchFamily="18" charset="0"/>
              </a:rPr>
              <a:t>Bir girişimcinin güvenilir bir insan olarak değerlendirilmesi, çalışanları, müşterileri, tedarikçileri ve rakipleri tarafından çok değerli görülecektir.</a:t>
            </a:r>
          </a:p>
          <a:p>
            <a:pPr algn="just"/>
            <a:r>
              <a:rPr lang="tr-TR" sz="2800" dirty="0">
                <a:solidFill>
                  <a:srgbClr val="002060"/>
                </a:solidFill>
                <a:latin typeface="Times New Roman" panose="02020603050405020304" pitchFamily="18" charset="0"/>
                <a:cs typeface="Times New Roman" panose="02020603050405020304" pitchFamily="18" charset="0"/>
              </a:rPr>
              <a:t>Güvenilirlik, girişimcinin öngörülebilir olmasını sağlar.</a:t>
            </a:r>
          </a:p>
          <a:p>
            <a:pPr algn="just"/>
            <a:r>
              <a:rPr lang="tr-TR" sz="2800" dirty="0">
                <a:solidFill>
                  <a:srgbClr val="002060"/>
                </a:solidFill>
                <a:latin typeface="Times New Roman" panose="02020603050405020304" pitchFamily="18" charset="0"/>
                <a:cs typeface="Times New Roman" panose="02020603050405020304" pitchFamily="18" charset="0"/>
              </a:rPr>
              <a:t>Öngörülebilirlik; bir girişimcinin yenilik yapma ve yeni şeyler geliştirme kapasitesini kısıtlayan bir özellik değildir.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C23B6B9D-6F30-4AA0-B37A-B7B2CA9679B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75D9D4EC-1DA1-4973-B215-0405C5B81A7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C7A4D8EE-58F9-4990-A339-F62C63804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144</a:t>
            </a:fld>
            <a:endParaRPr lang="tr-TR"/>
          </a:p>
        </p:txBody>
      </p:sp>
    </p:spTree>
    <p:extLst>
      <p:ext uri="{BB962C8B-B14F-4D97-AF65-F5344CB8AC3E}">
        <p14:creationId xmlns:p14="http://schemas.microsoft.com/office/powerpoint/2010/main" val="327596845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413657" y="1845734"/>
            <a:ext cx="11408229" cy="3345531"/>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3. Girişimin Etik Temelleri ve Girişimin Etik İlkeleri</a:t>
            </a:r>
          </a:p>
          <a:p>
            <a:pPr algn="just"/>
            <a:r>
              <a:rPr lang="tr-TR" sz="2800" i="1" dirty="0">
                <a:solidFill>
                  <a:srgbClr val="002060"/>
                </a:solidFill>
                <a:latin typeface="Times New Roman" panose="02020603050405020304" pitchFamily="18" charset="0"/>
                <a:cs typeface="Times New Roman" panose="02020603050405020304" pitchFamily="18" charset="0"/>
              </a:rPr>
              <a:t>3.2 Dürüstlük</a:t>
            </a:r>
          </a:p>
          <a:p>
            <a:pPr algn="just"/>
            <a:r>
              <a:rPr lang="tr-TR" sz="2800" dirty="0">
                <a:solidFill>
                  <a:srgbClr val="002060"/>
                </a:solidFill>
                <a:latin typeface="Times New Roman" panose="02020603050405020304" pitchFamily="18" charset="0"/>
                <a:cs typeface="Times New Roman" panose="02020603050405020304" pitchFamily="18" charset="0"/>
              </a:rPr>
              <a:t>Hiçbir mazeret, gündelik hayatta dürüst olmamayı mazur göstermeyeceği gibi, girişimci için de dürüst olmayan bir davranışa gerekçe üretilmeye çalışması hoş karşılanmayacaktır.</a:t>
            </a:r>
          </a:p>
          <a:p>
            <a:pPr algn="just"/>
            <a:r>
              <a:rPr lang="tr-TR" sz="2800" dirty="0">
                <a:solidFill>
                  <a:srgbClr val="002060"/>
                </a:solidFill>
                <a:latin typeface="Times New Roman" panose="02020603050405020304" pitchFamily="18" charset="0"/>
                <a:cs typeface="Times New Roman" panose="02020603050405020304" pitchFamily="18" charset="0"/>
              </a:rPr>
              <a:t>Girişimci, tüm iş ve faaliyetlerinde dürüstlükten ayrılmayacak şekilde hareket etmelidir.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F41E36D-8088-4749-9B08-78A802B2D3E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D1D198B0-E9C4-43B5-A080-681F47C1FA8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BB76E20E-FA5F-4707-B215-9D68D299A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145</a:t>
            </a:fld>
            <a:endParaRPr lang="tr-TR"/>
          </a:p>
        </p:txBody>
      </p:sp>
    </p:spTree>
    <p:extLst>
      <p:ext uri="{BB962C8B-B14F-4D97-AF65-F5344CB8AC3E}">
        <p14:creationId xmlns:p14="http://schemas.microsoft.com/office/powerpoint/2010/main" val="327596845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413657" y="1845734"/>
            <a:ext cx="11408229" cy="239039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3. Girişimin Etik Temelleri ve Girişimin Etik İlkeleri</a:t>
            </a:r>
          </a:p>
          <a:p>
            <a:pPr algn="just"/>
            <a:r>
              <a:rPr lang="tr-TR" sz="2800" i="1" dirty="0">
                <a:solidFill>
                  <a:srgbClr val="002060"/>
                </a:solidFill>
                <a:latin typeface="Times New Roman" panose="02020603050405020304" pitchFamily="18" charset="0"/>
                <a:cs typeface="Times New Roman" panose="02020603050405020304" pitchFamily="18" charset="0"/>
              </a:rPr>
              <a:t>3.3 Sorumluluk Bilinci</a:t>
            </a:r>
          </a:p>
          <a:p>
            <a:pPr algn="just"/>
            <a:r>
              <a:rPr lang="tr-TR" sz="2800" dirty="0">
                <a:solidFill>
                  <a:srgbClr val="002060"/>
                </a:solidFill>
                <a:latin typeface="Times New Roman" panose="02020603050405020304" pitchFamily="18" charset="0"/>
                <a:cs typeface="Times New Roman" panose="02020603050405020304" pitchFamily="18" charset="0"/>
              </a:rPr>
              <a:t>Bireysel, sosyal ve örnek olma sorumlulukları, girişimciler tarafından sürekli hatırlanmalı ve bu sorumluluk bilinci ile çalışmalar ve iş – özel hayatı yönlendirilmelidir.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40BE9EDC-C3B4-4A0F-A7A7-63341B8B820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33EDE854-5405-4373-8C6E-CF732A6CDA1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1B58A9ED-434B-405D-8A57-A3B161716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146</a:t>
            </a:fld>
            <a:endParaRPr lang="tr-TR"/>
          </a:p>
        </p:txBody>
      </p:sp>
    </p:spTree>
    <p:extLst>
      <p:ext uri="{BB962C8B-B14F-4D97-AF65-F5344CB8AC3E}">
        <p14:creationId xmlns:p14="http://schemas.microsoft.com/office/powerpoint/2010/main" val="327596845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413657" y="1845734"/>
            <a:ext cx="11408229" cy="239039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3. Girişimin Etik Temelleri ve Girişimin Etik İlkeleri</a:t>
            </a:r>
          </a:p>
          <a:p>
            <a:pPr algn="just"/>
            <a:r>
              <a:rPr lang="tr-TR" sz="2800" i="1" dirty="0">
                <a:solidFill>
                  <a:srgbClr val="002060"/>
                </a:solidFill>
                <a:latin typeface="Times New Roman" panose="02020603050405020304" pitchFamily="18" charset="0"/>
                <a:cs typeface="Times New Roman" panose="02020603050405020304" pitchFamily="18" charset="0"/>
              </a:rPr>
              <a:t>3.4 Adil Olma</a:t>
            </a:r>
          </a:p>
          <a:p>
            <a:pPr algn="just"/>
            <a:r>
              <a:rPr lang="tr-TR" sz="2800" dirty="0">
                <a:solidFill>
                  <a:srgbClr val="002060"/>
                </a:solidFill>
                <a:latin typeface="Times New Roman" panose="02020603050405020304" pitchFamily="18" charset="0"/>
                <a:cs typeface="Times New Roman" panose="02020603050405020304" pitchFamily="18" charset="0"/>
              </a:rPr>
              <a:t>Bir girişimcinin adil olma sorumluluğuna ilişkin etik ilke, matematiksel anlamda eşitliği değil, hak edene hak ettiği karşılığı verebilme ilkesine işaret eder.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C8B1F2D9-C523-4FD5-81C1-11E3962F4BFA}"/>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7EE1E83B-3E8E-4AF5-AB9C-3DC1A69ABE6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E7A9756D-74E0-4E72-99E5-4E5ACD6BF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147</a:t>
            </a:fld>
            <a:endParaRPr lang="tr-TR"/>
          </a:p>
        </p:txBody>
      </p:sp>
    </p:spTree>
    <p:extLst>
      <p:ext uri="{BB962C8B-B14F-4D97-AF65-F5344CB8AC3E}">
        <p14:creationId xmlns:p14="http://schemas.microsoft.com/office/powerpoint/2010/main" val="327596845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413657" y="1845734"/>
            <a:ext cx="11408229" cy="3345531"/>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3. Girişimin Etik Temelleri ve Girişimin Etik İlkeleri</a:t>
            </a:r>
          </a:p>
          <a:p>
            <a:r>
              <a:rPr lang="tr-TR" sz="2800" i="1" dirty="0">
                <a:solidFill>
                  <a:srgbClr val="002060"/>
                </a:solidFill>
                <a:latin typeface="Times New Roman" panose="02020603050405020304" pitchFamily="18" charset="0"/>
                <a:cs typeface="Times New Roman" panose="02020603050405020304" pitchFamily="18" charset="0"/>
              </a:rPr>
              <a:t>3.5 Kaynakları Etkin Kullanma</a:t>
            </a:r>
          </a:p>
          <a:p>
            <a:r>
              <a:rPr lang="tr-TR" sz="2800" dirty="0">
                <a:solidFill>
                  <a:srgbClr val="002060"/>
                </a:solidFill>
                <a:latin typeface="Times New Roman" panose="02020603050405020304" pitchFamily="18" charset="0"/>
                <a:cs typeface="Times New Roman" panose="02020603050405020304" pitchFamily="18" charset="0"/>
              </a:rPr>
              <a:t>Bir girişimci, kendi zamanını olduğu gibi, çalışanlarının, müşterilerinin ve tedarikçilerinin zamanını da etkin kullanmayı adet edinmelidir.</a:t>
            </a:r>
          </a:p>
          <a:p>
            <a:r>
              <a:rPr lang="tr-TR" sz="2800" dirty="0">
                <a:solidFill>
                  <a:srgbClr val="002060"/>
                </a:solidFill>
                <a:latin typeface="Times New Roman" panose="02020603050405020304" pitchFamily="18" charset="0"/>
                <a:cs typeface="Times New Roman" panose="02020603050405020304" pitchFamily="18" charset="0"/>
              </a:rPr>
              <a:t>Her türlü hammaddeyi başkaları ve rakiplerinin de ihtiyaç duyacağı çok önemli bir kaynak olarak görmelidir. Parasını ben ödüyorum istediğim rahatlıkla kullanırım anlayışında asla olunmamalıdır.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13F0EDD0-DC74-4FAC-8C56-D6DFEAD2BFCE}"/>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158FCA5D-0E59-4160-80C8-799D127F02A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3CC26D04-1911-479B-89F0-D8A00D3D6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148</a:t>
            </a:fld>
            <a:endParaRPr lang="tr-TR"/>
          </a:p>
        </p:txBody>
      </p:sp>
    </p:spTree>
    <p:extLst>
      <p:ext uri="{BB962C8B-B14F-4D97-AF65-F5344CB8AC3E}">
        <p14:creationId xmlns:p14="http://schemas.microsoft.com/office/powerpoint/2010/main" val="327596845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413657" y="1845734"/>
            <a:ext cx="11386457" cy="239039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4. Girişimcinin Etik Liderliği</a:t>
            </a:r>
          </a:p>
          <a:p>
            <a:pPr algn="just"/>
            <a:r>
              <a:rPr lang="tr-TR" sz="2800" dirty="0">
                <a:solidFill>
                  <a:srgbClr val="002060"/>
                </a:solidFill>
                <a:latin typeface="Times New Roman" panose="02020603050405020304" pitchFamily="18" charset="0"/>
                <a:cs typeface="Times New Roman" panose="02020603050405020304" pitchFamily="18" charset="0"/>
              </a:rPr>
              <a:t>Çok basit gibi görünen bir çok tutum ve davranış, her alanda olduğu gibi girişimcinin etik liderliği bakımından da önemlidir.</a:t>
            </a:r>
          </a:p>
          <a:p>
            <a:pPr algn="just"/>
            <a:r>
              <a:rPr lang="tr-TR" sz="2800" dirty="0">
                <a:solidFill>
                  <a:srgbClr val="002060"/>
                </a:solidFill>
                <a:latin typeface="Times New Roman" panose="02020603050405020304" pitchFamily="18" charset="0"/>
                <a:cs typeface="Times New Roman" panose="02020603050405020304" pitchFamily="18" charset="0"/>
              </a:rPr>
              <a:t>Önemsenmeyen her davranışın girişimciler yoluyla daha da problemli etik davranışlara yol açması hatta kanıksanması mümkün hale gelebilir.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AAD5F207-10A5-481F-AE56-D85D3235F97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2A732424-5933-4706-A04B-BD3FBC7468E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B2B3BBF6-86BF-4B4D-8DEF-2AAC88614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149</a:t>
            </a:fld>
            <a:endParaRPr lang="tr-TR"/>
          </a:p>
        </p:txBody>
      </p:sp>
    </p:spTree>
    <p:extLst>
      <p:ext uri="{BB962C8B-B14F-4D97-AF65-F5344CB8AC3E}">
        <p14:creationId xmlns:p14="http://schemas.microsoft.com/office/powerpoint/2010/main" val="113762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758650"/>
            <a:ext cx="11430000" cy="2666371"/>
          </a:xfrm>
          <a:prstGeom prst="rect">
            <a:avLst/>
          </a:prstGeom>
          <a:noFill/>
        </p:spPr>
        <p:txBody>
          <a:bodyPr wrap="square" rtlCol="0">
            <a:spAutoFit/>
          </a:bodyPr>
          <a:lstStyle/>
          <a:p>
            <a:pPr algn="just"/>
            <a:r>
              <a:rPr lang="tr-TR" sz="2200" b="1" dirty="0">
                <a:solidFill>
                  <a:srgbClr val="C00000"/>
                </a:solidFill>
                <a:latin typeface="Times New Roman" panose="02020603050405020304" pitchFamily="18" charset="0"/>
                <a:cs typeface="Times New Roman" panose="02020603050405020304" pitchFamily="18" charset="0"/>
              </a:rPr>
              <a:t>1. Kaynaklar ve İş Fikri Uyumu</a:t>
            </a:r>
          </a:p>
          <a:p>
            <a:pPr algn="just"/>
            <a:r>
              <a:rPr lang="tr-TR" sz="2200" i="1" dirty="0">
                <a:solidFill>
                  <a:srgbClr val="002060"/>
                </a:solidFill>
                <a:latin typeface="Times New Roman" panose="02020603050405020304" pitchFamily="18" charset="0"/>
                <a:cs typeface="Times New Roman" panose="02020603050405020304" pitchFamily="18" charset="0"/>
              </a:rPr>
              <a:t>1.1 Girişimci Ekip</a:t>
            </a:r>
          </a:p>
          <a:p>
            <a:pPr algn="just"/>
            <a:r>
              <a:rPr lang="tr-TR" sz="2200" dirty="0">
                <a:solidFill>
                  <a:srgbClr val="002060"/>
                </a:solidFill>
                <a:latin typeface="Times New Roman" panose="02020603050405020304" pitchFamily="18" charset="0"/>
                <a:cs typeface="Times New Roman" panose="02020603050405020304" pitchFamily="18" charset="0"/>
              </a:rPr>
              <a:t>1.1.4 Ortaklık ve Şirket Yapısı</a:t>
            </a:r>
          </a:p>
          <a:p>
            <a:pPr algn="just"/>
            <a:r>
              <a:rPr lang="tr-TR" sz="2200" dirty="0">
                <a:solidFill>
                  <a:srgbClr val="002060"/>
                </a:solidFill>
                <a:latin typeface="Times New Roman" panose="02020603050405020304" pitchFamily="18" charset="0"/>
                <a:cs typeface="Times New Roman" panose="02020603050405020304" pitchFamily="18" charset="0"/>
              </a:rPr>
              <a:t>* Ortaklar birbirlerini tamamlayan işleri yapmalı ve girişimcilik yolculuğunda birbirlerine destek olmalıdırlar.</a:t>
            </a:r>
          </a:p>
          <a:p>
            <a:pPr algn="just"/>
            <a:r>
              <a:rPr lang="tr-TR" sz="2200" dirty="0">
                <a:solidFill>
                  <a:srgbClr val="002060"/>
                </a:solidFill>
                <a:latin typeface="Times New Roman" panose="02020603050405020304" pitchFamily="18" charset="0"/>
                <a:cs typeface="Times New Roman" panose="02020603050405020304" pitchFamily="18" charset="0"/>
              </a:rPr>
              <a:t>* Ortaklar </a:t>
            </a:r>
            <a:r>
              <a:rPr lang="tr-TR" sz="2400" dirty="0">
                <a:solidFill>
                  <a:srgbClr val="002060"/>
                </a:solidFill>
                <a:latin typeface="Times New Roman" panose="02020603050405020304" pitchFamily="18" charset="0"/>
                <a:cs typeface="Times New Roman" panose="02020603050405020304" pitchFamily="18" charset="0"/>
              </a:rPr>
              <a:t>koydukları</a:t>
            </a:r>
            <a:r>
              <a:rPr lang="tr-TR" sz="2200" dirty="0">
                <a:solidFill>
                  <a:srgbClr val="002060"/>
                </a:solidFill>
                <a:latin typeface="Times New Roman" panose="02020603050405020304" pitchFamily="18" charset="0"/>
                <a:cs typeface="Times New Roman" panose="02020603050405020304" pitchFamily="18" charset="0"/>
              </a:rPr>
              <a:t> katkı ve aldıkları risk oranında hisse sahibi olmalıdırlar.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9173D26-692A-4147-83B0-9B3E1528AF3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1292E9D-F96D-4D90-A440-921AAC57D75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417BD1EE-DA71-4C47-A975-AF20F1948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15</a:t>
            </a:fld>
            <a:endParaRPr lang="tr-TR"/>
          </a:p>
        </p:txBody>
      </p:sp>
    </p:spTree>
    <p:extLst>
      <p:ext uri="{BB962C8B-B14F-4D97-AF65-F5344CB8AC3E}">
        <p14:creationId xmlns:p14="http://schemas.microsoft.com/office/powerpoint/2010/main" val="217119700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GİRİŞİMİN ETİK İLKELERİ</a:t>
            </a:r>
          </a:p>
        </p:txBody>
      </p:sp>
      <p:sp>
        <p:nvSpPr>
          <p:cNvPr id="5" name="İçerik Yer Tutucusu 4"/>
          <p:cNvSpPr txBox="1">
            <a:spLocks noGrp="1"/>
          </p:cNvSpPr>
          <p:nvPr>
            <p:ph idx="1"/>
          </p:nvPr>
        </p:nvSpPr>
        <p:spPr>
          <a:xfrm>
            <a:off x="413657" y="1845734"/>
            <a:ext cx="11386457" cy="4121128"/>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5. Girişimlerde Etik Öğrenme</a:t>
            </a:r>
          </a:p>
          <a:p>
            <a:pPr algn="just"/>
            <a:r>
              <a:rPr lang="tr-TR" sz="2800" dirty="0">
                <a:solidFill>
                  <a:srgbClr val="002060"/>
                </a:solidFill>
                <a:latin typeface="Times New Roman" panose="02020603050405020304" pitchFamily="18" charset="0"/>
                <a:cs typeface="Times New Roman" panose="02020603050405020304" pitchFamily="18" charset="0"/>
              </a:rPr>
              <a:t>Ahlaki değerlerin yazılı olmaması sebebiyle ve toplumların ahlaki yozlaşmalarına bağlı olarak iş dünyasında ve işletmelerde de ahlaki değerlerden uzak yaklaşım ve davranışlar artabilmektedir.</a:t>
            </a:r>
          </a:p>
          <a:p>
            <a:pPr algn="just"/>
            <a:r>
              <a:rPr lang="tr-TR" sz="2800" dirty="0">
                <a:solidFill>
                  <a:srgbClr val="002060"/>
                </a:solidFill>
                <a:latin typeface="Times New Roman" panose="02020603050405020304" pitchFamily="18" charset="0"/>
                <a:cs typeface="Times New Roman" panose="02020603050405020304" pitchFamily="18" charset="0"/>
              </a:rPr>
              <a:t>Girişimcinin ahlaki sorumlulukları ve etik ilkelere önem vermesi bu boşlukları dolduracaktır.</a:t>
            </a:r>
          </a:p>
          <a:p>
            <a:pPr algn="just"/>
            <a:r>
              <a:rPr lang="tr-TR" sz="2800" dirty="0">
                <a:solidFill>
                  <a:srgbClr val="002060"/>
                </a:solidFill>
                <a:latin typeface="Times New Roman" panose="02020603050405020304" pitchFamily="18" charset="0"/>
                <a:cs typeface="Times New Roman" panose="02020603050405020304" pitchFamily="18" charset="0"/>
              </a:rPr>
              <a:t>Bu bağlamda, girişimci, etik öğrenmeyi hem işletme içi hem de işletme dışında sürekli hale getirerek çevresindeki herkese rehberlik edebilecek şekilde </a:t>
            </a:r>
            <a:r>
              <a:rPr lang="tr-TR" sz="2800" dirty="0" err="1">
                <a:solidFill>
                  <a:srgbClr val="002060"/>
                </a:solidFill>
                <a:latin typeface="Times New Roman" panose="02020603050405020304" pitchFamily="18" charset="0"/>
                <a:cs typeface="Times New Roman" panose="02020603050405020304" pitchFamily="18" charset="0"/>
              </a:rPr>
              <a:t>harekt</a:t>
            </a:r>
            <a:r>
              <a:rPr lang="tr-TR" sz="2800" dirty="0">
                <a:solidFill>
                  <a:srgbClr val="002060"/>
                </a:solidFill>
                <a:latin typeface="Times New Roman" panose="02020603050405020304" pitchFamily="18" charset="0"/>
                <a:cs typeface="Times New Roman" panose="02020603050405020304" pitchFamily="18" charset="0"/>
              </a:rPr>
              <a:t> etmeli ve kendisini sürekli geliştirmelidir.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E702D7E5-D9B7-45E2-B52B-F1085192B7B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E5FF10C6-0B00-4E5F-9A06-0EFE5683772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B68D6B74-637D-4B12-B249-B40634665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150</a:t>
            </a:fld>
            <a:endParaRPr lang="tr-TR"/>
          </a:p>
        </p:txBody>
      </p:sp>
    </p:spTree>
    <p:extLst>
      <p:ext uri="{BB962C8B-B14F-4D97-AF65-F5344CB8AC3E}">
        <p14:creationId xmlns:p14="http://schemas.microsoft.com/office/powerpoint/2010/main" val="72395482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TEST ZAMANI</a:t>
            </a:r>
          </a:p>
        </p:txBody>
      </p:sp>
      <p:sp>
        <p:nvSpPr>
          <p:cNvPr id="5" name="İçerik Yer Tutucusu 4"/>
          <p:cNvSpPr txBox="1">
            <a:spLocks noGrp="1"/>
          </p:cNvSpPr>
          <p:nvPr>
            <p:ph idx="1"/>
          </p:nvPr>
        </p:nvSpPr>
        <p:spPr>
          <a:xfrm>
            <a:off x="1097280" y="1845734"/>
            <a:ext cx="10058400" cy="1047466"/>
          </a:xfrm>
          <a:prstGeom prst="rect">
            <a:avLst/>
          </a:prstGeom>
          <a:noFill/>
        </p:spPr>
        <p:txBody>
          <a:bodyPr wrap="square" rtlCol="0">
            <a:spAutoFit/>
          </a:bodyPr>
          <a:lstStyle/>
          <a:p>
            <a:r>
              <a:rPr lang="tr-TR" sz="2800" b="1" dirty="0">
                <a:solidFill>
                  <a:srgbClr val="002060"/>
                </a:solidFill>
                <a:latin typeface="Times New Roman" panose="02020603050405020304" pitchFamily="18" charset="0"/>
                <a:cs typeface="Times New Roman" panose="02020603050405020304" pitchFamily="18" charset="0"/>
              </a:rPr>
              <a:t>Günün Özeti</a:t>
            </a:r>
          </a:p>
          <a:p>
            <a:r>
              <a:rPr lang="tr-TR" sz="2800" b="1" dirty="0" err="1">
                <a:solidFill>
                  <a:srgbClr val="002060"/>
                </a:solidFill>
                <a:latin typeface="Times New Roman" panose="02020603050405020304" pitchFamily="18" charset="0"/>
                <a:cs typeface="Times New Roman" panose="02020603050405020304" pitchFamily="18" charset="0"/>
              </a:rPr>
              <a:t>Posttest</a:t>
            </a:r>
            <a:r>
              <a:rPr lang="tr-TR" sz="2800" b="1" dirty="0">
                <a:solidFill>
                  <a:srgbClr val="002060"/>
                </a:solidFill>
                <a:latin typeface="Times New Roman" panose="02020603050405020304" pitchFamily="18" charset="0"/>
                <a:cs typeface="Times New Roman" panose="02020603050405020304" pitchFamily="18" charset="0"/>
              </a:rPr>
              <a:t> ve Kapanış</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4CBF9592-FF54-4570-8A4C-9C4B0901814A}"/>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C76D85AB-003A-4782-A2A1-716CE296A7F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646DB194-AB33-4506-9166-6AC5E7D95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151</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txBox="1">
            <a:spLocks noGrp="1"/>
          </p:cNvSpPr>
          <p:nvPr>
            <p:ph idx="1"/>
          </p:nvPr>
        </p:nvSpPr>
        <p:spPr>
          <a:xfrm>
            <a:off x="724546" y="691979"/>
            <a:ext cx="10058400" cy="480131"/>
          </a:xfrm>
          <a:prstGeom prst="rect">
            <a:avLst/>
          </a:prstGeom>
          <a:noFill/>
        </p:spPr>
        <p:txBody>
          <a:bodyPr wrap="square" rtlCol="0">
            <a:spAutoFit/>
          </a:bodyPr>
          <a:lstStyle/>
          <a:p>
            <a:pPr algn="ctr"/>
            <a:r>
              <a:rPr lang="tr-TR" sz="2800" b="1" dirty="0">
                <a:solidFill>
                  <a:srgbClr val="002060"/>
                </a:solidFill>
                <a:latin typeface="Times New Roman" panose="02020603050405020304" pitchFamily="18" charset="0"/>
                <a:cs typeface="Times New Roman" panose="02020603050405020304" pitchFamily="18" charset="0"/>
              </a:rPr>
              <a:t>Katılım ve paylaşımlarınız için teşekkürler…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5126" name="AutoShape 6" descr="Åampiyonluk kupasÄ±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28" name="AutoShape 8" descr="Åampiyonluk kupasÄ±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30" name="AutoShape 10" descr="madalya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 name="Dikdörtgen 11">
            <a:extLst>
              <a:ext uri="{FF2B5EF4-FFF2-40B4-BE49-F238E27FC236}">
                <a16:creationId xmlns:a16="http://schemas.microsoft.com/office/drawing/2014/main" xmlns="" id="{75211C1F-CDBC-4D1D-85B2-2DFB09D79FE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13" name="Picture 4">
            <a:extLst>
              <a:ext uri="{FF2B5EF4-FFF2-40B4-BE49-F238E27FC236}">
                <a16:creationId xmlns:a16="http://schemas.microsoft.com/office/drawing/2014/main" xmlns="" id="{2D749428-8466-41BB-985B-5612DDE2ECB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C:\Users\User\Downloads\usm-turkey-seal.png">
            <a:extLst>
              <a:ext uri="{FF2B5EF4-FFF2-40B4-BE49-F238E27FC236}">
                <a16:creationId xmlns:a16="http://schemas.microsoft.com/office/drawing/2014/main" xmlns="" id="{15E1FC47-B859-4FE1-B68F-9B5B72D2DD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İçerik Yer Tutucusu 2">
            <a:extLst>
              <a:ext uri="{FF2B5EF4-FFF2-40B4-BE49-F238E27FC236}">
                <a16:creationId xmlns:a16="http://schemas.microsoft.com/office/drawing/2014/main" xmlns="" id="{624C25E9-C855-4D12-BBB8-09BE5EDE321C}"/>
              </a:ext>
            </a:extLst>
          </p:cNvPr>
          <p:cNvSpPr txBox="1">
            <a:spLocks/>
          </p:cNvSpPr>
          <p:nvPr/>
        </p:nvSpPr>
        <p:spPr>
          <a:xfrm>
            <a:off x="460375" y="659988"/>
            <a:ext cx="11290347" cy="5097264"/>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4300" indent="0">
              <a:buFont typeface="Calibri" panose="020F0502020204030204" pitchFamily="34" charset="0"/>
              <a:buNone/>
            </a:pPr>
            <a:endParaRPr lang="tr-TR" sz="4000" dirty="0">
              <a:latin typeface="Times New Roman" panose="02020603050405020304" pitchFamily="18" charset="0"/>
              <a:cs typeface="Times New Roman" panose="02020603050405020304" pitchFamily="18" charset="0"/>
            </a:endParaRPr>
          </a:p>
          <a:p>
            <a:pPr marL="114300" indent="0">
              <a:buFont typeface="Calibri" panose="020F0502020204030204" pitchFamily="34" charset="0"/>
              <a:buNone/>
            </a:pPr>
            <a:endParaRPr lang="tr-TR" sz="4000" dirty="0">
              <a:latin typeface="Times New Roman" panose="02020603050405020304" pitchFamily="18" charset="0"/>
              <a:cs typeface="Times New Roman" panose="02020603050405020304" pitchFamily="18" charset="0"/>
            </a:endParaRPr>
          </a:p>
          <a:p>
            <a:pPr marL="114300" indent="0">
              <a:buFont typeface="Calibri" panose="020F0502020204030204" pitchFamily="34" charset="0"/>
              <a:buNone/>
            </a:pPr>
            <a:r>
              <a:rPr lang="tr-TR" sz="4000" dirty="0">
                <a:latin typeface="Times New Roman" panose="02020603050405020304" pitchFamily="18" charset="0"/>
                <a:cs typeface="Times New Roman" panose="02020603050405020304" pitchFamily="18" charset="0"/>
              </a:rPr>
              <a:t>	</a:t>
            </a:r>
          </a:p>
          <a:p>
            <a:pPr marL="114300" indent="0" algn="ctr">
              <a:buFont typeface="Calibri" panose="020F0502020204030204" pitchFamily="34" charset="0"/>
              <a:buNone/>
            </a:pPr>
            <a:r>
              <a:rPr lang="tr-TR" sz="4000" dirty="0">
                <a:latin typeface="Times New Roman" panose="02020603050405020304" pitchFamily="18" charset="0"/>
                <a:cs typeface="Times New Roman" panose="02020603050405020304" pitchFamily="18" charset="0"/>
              </a:rPr>
              <a:t>		</a:t>
            </a:r>
            <a:r>
              <a:rPr lang="tr-TR" sz="4000" dirty="0" smtClean="0">
                <a:latin typeface="Times New Roman" panose="02020603050405020304" pitchFamily="18" charset="0"/>
                <a:cs typeface="Times New Roman" panose="02020603050405020304" pitchFamily="18" charset="0"/>
              </a:rPr>
              <a:t>seyda.otluoglu@gmail.com</a:t>
            </a:r>
            <a:endParaRPr lang="tr-TR" sz="4000" dirty="0">
              <a:latin typeface="Times New Roman" panose="02020603050405020304" pitchFamily="18" charset="0"/>
              <a:cs typeface="Times New Roman" panose="02020603050405020304" pitchFamily="18" charset="0"/>
            </a:endParaRPr>
          </a:p>
          <a:p>
            <a:pPr marL="114300" indent="0">
              <a:buFont typeface="Calibri" panose="020F0502020204030204" pitchFamily="34" charset="0"/>
              <a:buNone/>
            </a:pPr>
            <a:r>
              <a:rPr lang="tr-TR" sz="4000" dirty="0">
                <a:latin typeface="Times New Roman" panose="02020603050405020304" pitchFamily="18" charset="0"/>
                <a:cs typeface="Times New Roman" panose="02020603050405020304" pitchFamily="18" charset="0"/>
              </a:rPr>
              <a:t> 	  	</a:t>
            </a:r>
          </a:p>
          <a:p>
            <a:pPr marL="114300" indent="0">
              <a:buFont typeface="Calibri" panose="020F0502020204030204" pitchFamily="34" charset="0"/>
              <a:buNone/>
            </a:pPr>
            <a:endParaRPr lang="tr-TR" sz="6600" dirty="0">
              <a:latin typeface="Times New Roman" panose="02020603050405020304" pitchFamily="18" charset="0"/>
              <a:cs typeface="Times New Roman" panose="02020603050405020304" pitchFamily="18" charset="0"/>
            </a:endParaRPr>
          </a:p>
          <a:p>
            <a:pPr marL="114300" indent="0" algn="ctr">
              <a:buFont typeface="Calibri" panose="020F0502020204030204" pitchFamily="34" charset="0"/>
              <a:buNone/>
            </a:pPr>
            <a:r>
              <a:rPr lang="tr-TR" sz="6600" dirty="0" smtClean="0">
                <a:latin typeface="Times New Roman" panose="02020603050405020304" pitchFamily="18" charset="0"/>
                <a:cs typeface="Times New Roman" panose="02020603050405020304" pitchFamily="18" charset="0"/>
              </a:rPr>
              <a:t>Şeyda OTLUOĞLU KUYUMCU</a:t>
            </a:r>
            <a:endParaRPr lang="tr-TR" sz="6000" dirty="0">
              <a:latin typeface="Times New Roman" panose="02020603050405020304" pitchFamily="18" charset="0"/>
              <a:cs typeface="Times New Roman" panose="02020603050405020304" pitchFamily="18" charset="0"/>
            </a:endParaRPr>
          </a:p>
        </p:txBody>
      </p:sp>
      <p:pic>
        <p:nvPicPr>
          <p:cNvPr id="19" name="Picture 4" descr="e mail ile ilgili gÃ¶rsel sonucu">
            <a:extLst>
              <a:ext uri="{FF2B5EF4-FFF2-40B4-BE49-F238E27FC236}">
                <a16:creationId xmlns:a16="http://schemas.microsoft.com/office/drawing/2014/main" xmlns="" id="{4B8A1A9E-06B4-4CFC-A5BA-04A2B068EE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5120" y="1828799"/>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873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758650"/>
            <a:ext cx="11430000" cy="2113399"/>
          </a:xfrm>
          <a:prstGeom prst="rect">
            <a:avLst/>
          </a:prstGeom>
          <a:noFill/>
        </p:spPr>
        <p:txBody>
          <a:bodyPr wrap="square" rtlCol="0">
            <a:spAutoFit/>
          </a:bodyPr>
          <a:lstStyle/>
          <a:p>
            <a:pPr algn="just"/>
            <a:r>
              <a:rPr lang="tr-TR" sz="2400" dirty="0">
                <a:solidFill>
                  <a:srgbClr val="002060"/>
                </a:solidFill>
                <a:latin typeface="Times New Roman" panose="02020603050405020304" pitchFamily="18" charset="0"/>
                <a:cs typeface="Times New Roman" panose="02020603050405020304" pitchFamily="18" charset="0"/>
              </a:rPr>
              <a:t>* Ortaklar arasında öncelikle bir güven ilişkisi olmalı ve bunun ötesinde teşvik ve kontrol mekanizmaları da belirlenmiş olmalıdır.</a:t>
            </a:r>
          </a:p>
          <a:p>
            <a:pPr algn="just"/>
            <a:r>
              <a:rPr lang="tr-TR" sz="2400" dirty="0">
                <a:solidFill>
                  <a:srgbClr val="002060"/>
                </a:solidFill>
                <a:latin typeface="Times New Roman" panose="02020603050405020304" pitchFamily="18" charset="0"/>
                <a:cs typeface="Times New Roman" panose="02020603050405020304" pitchFamily="18" charset="0"/>
              </a:rPr>
              <a:t>* Ortaklık yapılmadan önce tüm ihtimaller baştan konuşulmalıdır.</a:t>
            </a:r>
          </a:p>
          <a:p>
            <a:pPr algn="just"/>
            <a:r>
              <a:rPr lang="tr-TR" sz="2400" dirty="0">
                <a:solidFill>
                  <a:srgbClr val="002060"/>
                </a:solidFill>
                <a:latin typeface="Times New Roman" panose="02020603050405020304" pitchFamily="18" charset="0"/>
                <a:cs typeface="Times New Roman" panose="02020603050405020304" pitchFamily="18" charset="0"/>
              </a:rPr>
              <a:t>* Ortaklar iş bölümünü sadece görev paylaşımı ile değil yetki ve sorumlulukları ile beraber doğru kurgulamalıdır.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9173D26-692A-4147-83B0-9B3E1528AF3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1292E9D-F96D-4D90-A440-921AAC57D75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417BD1EE-DA71-4C47-A975-AF20F1948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16</a:t>
            </a:fld>
            <a:endParaRPr lang="tr-TR"/>
          </a:p>
        </p:txBody>
      </p:sp>
    </p:spTree>
    <p:extLst>
      <p:ext uri="{BB962C8B-B14F-4D97-AF65-F5344CB8AC3E}">
        <p14:creationId xmlns:p14="http://schemas.microsoft.com/office/powerpoint/2010/main" val="296384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736879"/>
            <a:ext cx="11430000" cy="2625334"/>
          </a:xfrm>
          <a:prstGeom prst="rect">
            <a:avLst/>
          </a:prstGeom>
          <a:noFill/>
        </p:spPr>
        <p:txBody>
          <a:bodyPr wrap="square" rtlCol="0">
            <a:spAutoFit/>
          </a:bodyPr>
          <a:lstStyle/>
          <a:p>
            <a:r>
              <a:rPr lang="tr-TR" sz="2400" b="1" dirty="0">
                <a:solidFill>
                  <a:srgbClr val="C00000"/>
                </a:solidFill>
                <a:latin typeface="Times New Roman" panose="02020603050405020304" pitchFamily="18" charset="0"/>
                <a:cs typeface="Times New Roman" panose="02020603050405020304" pitchFamily="18" charset="0"/>
              </a:rPr>
              <a:t>1. Kaynaklar ve İş Fikri Uyumu</a:t>
            </a:r>
          </a:p>
          <a:p>
            <a:r>
              <a:rPr lang="tr-TR" sz="2400" i="1" dirty="0">
                <a:solidFill>
                  <a:srgbClr val="002060"/>
                </a:solidFill>
                <a:latin typeface="Times New Roman" panose="02020603050405020304" pitchFamily="18" charset="0"/>
                <a:cs typeface="Times New Roman" panose="02020603050405020304" pitchFamily="18" charset="0"/>
              </a:rPr>
              <a:t>1.2 Finansal Yatırım Miktarı, Yatırımın Geri Dönüşü ve Finansal Yeterlilik</a:t>
            </a:r>
          </a:p>
          <a:p>
            <a:pPr algn="just"/>
            <a:r>
              <a:rPr lang="tr-TR" sz="2400" dirty="0">
                <a:solidFill>
                  <a:srgbClr val="002060"/>
                </a:solidFill>
                <a:latin typeface="Times New Roman" panose="02020603050405020304" pitchFamily="18" charset="0"/>
                <a:cs typeface="Times New Roman" panose="02020603050405020304" pitchFamily="18" charset="0"/>
              </a:rPr>
              <a:t>Yatırım kararını vermek için bir iş fikrini analiz eden yatırımcılar, şirketin önümüzdeki 5 – 10 yıl içinde değerlendirmesini yapmaya çalışırlar.</a:t>
            </a:r>
          </a:p>
          <a:p>
            <a:pPr algn="just"/>
            <a:r>
              <a:rPr lang="tr-TR" sz="2400" dirty="0">
                <a:solidFill>
                  <a:srgbClr val="002060"/>
                </a:solidFill>
                <a:latin typeface="Times New Roman" panose="02020603050405020304" pitchFamily="18" charset="0"/>
                <a:cs typeface="Times New Roman" panose="02020603050405020304" pitchFamily="18" charset="0"/>
              </a:rPr>
              <a:t>Ayrıca şirket gelirlerinin yaptığı masrafları ne zaman karşılayacağını öngörmek ve buna hazırlanmak için başa baş noktası hesabı yapılmalıdır.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B07D4019-F393-4AE5-A416-636774B7659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49C6C96-FDF7-49B4-8075-4E5BE9D6F9B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7C48B3B-EA73-4B6F-989A-32082FA34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17</a:t>
            </a:fld>
            <a:endParaRPr lang="tr-TR"/>
          </a:p>
        </p:txBody>
      </p:sp>
    </p:spTree>
    <p:extLst>
      <p:ext uri="{BB962C8B-B14F-4D97-AF65-F5344CB8AC3E}">
        <p14:creationId xmlns:p14="http://schemas.microsoft.com/office/powerpoint/2010/main" val="208424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736879"/>
            <a:ext cx="11430000" cy="3110595"/>
          </a:xfrm>
          <a:prstGeom prst="rect">
            <a:avLst/>
          </a:prstGeom>
          <a:noFill/>
        </p:spPr>
        <p:txBody>
          <a:bodyPr wrap="square" rtlCol="0">
            <a:spAutoFit/>
          </a:bodyPr>
          <a:lstStyle/>
          <a:p>
            <a:pPr algn="just"/>
            <a:r>
              <a:rPr lang="tr-TR" sz="2400" dirty="0">
                <a:solidFill>
                  <a:srgbClr val="002060"/>
                </a:solidFill>
                <a:latin typeface="Times New Roman" panose="02020603050405020304" pitchFamily="18" charset="0"/>
                <a:cs typeface="Times New Roman" panose="02020603050405020304" pitchFamily="18" charset="0"/>
              </a:rPr>
              <a:t>Başa baş noktası, girişimcinin hangi ayda, ne kadar kişiye, ne kadar ciro ile ulaşırsa yatırdığı parayı çıkarabileceğini gösterir.</a:t>
            </a:r>
          </a:p>
          <a:p>
            <a:pPr algn="just"/>
            <a:r>
              <a:rPr lang="tr-TR" sz="2400" dirty="0">
                <a:solidFill>
                  <a:srgbClr val="002060"/>
                </a:solidFill>
                <a:latin typeface="Times New Roman" panose="02020603050405020304" pitchFamily="18" charset="0"/>
                <a:cs typeface="Times New Roman" panose="02020603050405020304" pitchFamily="18" charset="0"/>
              </a:rPr>
              <a:t>Yeni kurulacak şirket başa baş noktasına ne kadar çabuk ulaşırsa girişim o kadar sürdürülebilir olur.</a:t>
            </a:r>
          </a:p>
          <a:p>
            <a:pPr algn="just"/>
            <a:r>
              <a:rPr lang="tr-TR" sz="2400" dirty="0">
                <a:solidFill>
                  <a:srgbClr val="002060"/>
                </a:solidFill>
                <a:latin typeface="Times New Roman" panose="02020603050405020304" pitchFamily="18" charset="0"/>
                <a:cs typeface="Times New Roman" panose="02020603050405020304" pitchFamily="18" charset="0"/>
              </a:rPr>
              <a:t>Girişimci tüm bu hesapları yaptıktan ve çeşitli senaryoları çalıştıktan sonra ne kadar başlangıç sermayesine ihtiyaç duyduğunu hesaplayabilir ve bununla beraber nasıl ve ne kadar bir kaynağa ihtiyacı olduğunu ve bunun karşılığında ne vereceğini ifade edebilir olmalıdır.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B07D4019-F393-4AE5-A416-636774B7659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49C6C96-FDF7-49B4-8075-4E5BE9D6F9B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7C48B3B-EA73-4B6F-989A-32082FA34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18</a:t>
            </a:fld>
            <a:endParaRPr lang="tr-TR"/>
          </a:p>
        </p:txBody>
      </p:sp>
    </p:spTree>
    <p:extLst>
      <p:ext uri="{BB962C8B-B14F-4D97-AF65-F5344CB8AC3E}">
        <p14:creationId xmlns:p14="http://schemas.microsoft.com/office/powerpoint/2010/main" val="817060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2625334"/>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1. Kaynaklar ve İş Fikri Uyumu</a:t>
            </a:r>
          </a:p>
          <a:p>
            <a:pPr algn="just"/>
            <a:r>
              <a:rPr lang="tr-TR" sz="2400" i="1" dirty="0">
                <a:solidFill>
                  <a:srgbClr val="002060"/>
                </a:solidFill>
                <a:latin typeface="Times New Roman" panose="02020603050405020304" pitchFamily="18" charset="0"/>
                <a:cs typeface="Times New Roman" panose="02020603050405020304" pitchFamily="18" charset="0"/>
              </a:rPr>
              <a:t>1.3 İnsan Kaynağı ve Fikri Yeterlilik</a:t>
            </a:r>
          </a:p>
          <a:p>
            <a:pPr algn="just"/>
            <a:r>
              <a:rPr lang="tr-TR" sz="2400" dirty="0">
                <a:solidFill>
                  <a:srgbClr val="002060"/>
                </a:solidFill>
                <a:latin typeface="Times New Roman" panose="02020603050405020304" pitchFamily="18" charset="0"/>
                <a:cs typeface="Times New Roman" panose="02020603050405020304" pitchFamily="18" charset="0"/>
              </a:rPr>
              <a:t>İş fikrinin hayata geçmesi için gerekli kaynaklar çok çeşitli olsa da akla gelen ilk kaynak finansal sermaye olmaktadır. Finansal sermaye kesinlikle önemlidir ve gereklidir. Ancak eksikliği bir işin hayata geçmemesi için mazeret olmamalıdır. </a:t>
            </a:r>
          </a:p>
          <a:p>
            <a:pPr algn="just"/>
            <a:r>
              <a:rPr lang="tr-TR" sz="2400" dirty="0">
                <a:solidFill>
                  <a:srgbClr val="002060"/>
                </a:solidFill>
                <a:latin typeface="Times New Roman" panose="02020603050405020304" pitchFamily="18" charset="0"/>
                <a:cs typeface="Times New Roman" panose="02020603050405020304" pitchFamily="18" charset="0"/>
              </a:rPr>
              <a:t>İyi bir girişimci kendi sahip olmadığı kaynaklara erişebilen kişidir.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EB6B00C7-AAE4-4682-8584-EFD1F0754AD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527AB82C-ACEA-45B6-8B3D-F44C3F3FD6C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417E3013-3C13-47F1-B548-F835204FB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19</a:t>
            </a:fld>
            <a:endParaRPr lang="tr-TR"/>
          </a:p>
        </p:txBody>
      </p:sp>
    </p:spTree>
    <p:extLst>
      <p:ext uri="{BB962C8B-B14F-4D97-AF65-F5344CB8AC3E}">
        <p14:creationId xmlns:p14="http://schemas.microsoft.com/office/powerpoint/2010/main" val="1243491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smtClean="0">
                <a:solidFill>
                  <a:srgbClr val="002060"/>
                </a:solidFill>
                <a:latin typeface="Times New Roman" panose="02020603050405020304" pitchFamily="18" charset="0"/>
                <a:cs typeface="Times New Roman" panose="02020603050405020304" pitchFamily="18" charset="0"/>
              </a:rPr>
              <a:t>Şeyda OTLUOĞLU KUYUMCU</a:t>
            </a:r>
            <a:endParaRPr lang="tr-TR" sz="4000" b="1" dirty="0">
              <a:solidFill>
                <a:schemeClr val="accent2"/>
              </a:solidFill>
              <a:latin typeface="Times New Roman" panose="02020603050405020304" pitchFamily="18" charset="0"/>
              <a:cs typeface="Times New Roman" panose="02020603050405020304" pitchFamily="18" charset="0"/>
            </a:endParaRPr>
          </a:p>
        </p:txBody>
      </p:sp>
      <p:sp>
        <p:nvSpPr>
          <p:cNvPr id="5" name="İçerik Yer Tutucusu 4"/>
          <p:cNvSpPr txBox="1">
            <a:spLocks noGrp="1"/>
          </p:cNvSpPr>
          <p:nvPr>
            <p:ph idx="1"/>
          </p:nvPr>
        </p:nvSpPr>
        <p:spPr>
          <a:xfrm>
            <a:off x="1431946" y="1845734"/>
            <a:ext cx="8725514" cy="4451475"/>
          </a:xfrm>
          <a:prstGeom prst="rect">
            <a:avLst/>
          </a:prstGeom>
          <a:noFill/>
        </p:spPr>
        <p:txBody>
          <a:bodyPr wrap="square" rtlCol="0">
            <a:spAutoFit/>
          </a:bodyPr>
          <a:lstStyle/>
          <a:p>
            <a:r>
              <a:rPr lang="tr-TR" sz="2800" dirty="0" smtClean="0"/>
              <a:t>Gazi Üniversitesi Mühendislik Mimarlık Fakültesi</a:t>
            </a:r>
          </a:p>
          <a:p>
            <a:r>
              <a:rPr lang="tr-TR" sz="2800" dirty="0" smtClean="0"/>
              <a:t>Endüstri Mühendisliği (Lisans)</a:t>
            </a:r>
          </a:p>
          <a:p>
            <a:r>
              <a:rPr lang="tr-TR" sz="2800" dirty="0" smtClean="0"/>
              <a:t>Anadolu Üniversitesi İşletme Fakültesi</a:t>
            </a:r>
          </a:p>
          <a:p>
            <a:r>
              <a:rPr lang="tr-TR" sz="2800" dirty="0" smtClean="0"/>
              <a:t>Sakarya </a:t>
            </a:r>
            <a:r>
              <a:rPr lang="tr-TR" sz="2800" dirty="0"/>
              <a:t>Uygulamalı Bilimler Üniversitesi </a:t>
            </a:r>
          </a:p>
          <a:p>
            <a:r>
              <a:rPr lang="tr-TR" sz="2800" dirty="0" smtClean="0"/>
              <a:t>İşletme </a:t>
            </a:r>
            <a:r>
              <a:rPr lang="tr-TR" sz="2800" dirty="0"/>
              <a:t>(Lisans) </a:t>
            </a:r>
            <a:endParaRPr lang="tr-TR" sz="2800" dirty="0" smtClean="0"/>
          </a:p>
          <a:p>
            <a:r>
              <a:rPr lang="tr-TR" sz="2800" dirty="0" smtClean="0"/>
              <a:t>* KOBİ Danışmanlığı (MYK Belgeli)</a:t>
            </a:r>
          </a:p>
          <a:p>
            <a:r>
              <a:rPr lang="tr-TR" sz="2800" dirty="0" smtClean="0"/>
              <a:t>* C Sınıfı İş Güvenliği Uzmanlığı</a:t>
            </a:r>
          </a:p>
          <a:p>
            <a:r>
              <a:rPr lang="tr-TR" sz="2800" dirty="0" smtClean="0"/>
              <a:t>* Eğitimci</a:t>
            </a:r>
            <a:endParaRPr lang="tr-TR" sz="2800" dirty="0"/>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EBE8B3C8-7E30-48F5-8F5C-750464B3EBE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F04EEE4B-7028-45BB-991C-DFB816AFC4B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F9234AF0-467C-481B-84BE-5B98AC5D3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2</a:t>
            </a:fld>
            <a:endParaRPr lang="tr-TR"/>
          </a:p>
        </p:txBody>
      </p:sp>
    </p:spTree>
    <p:extLst>
      <p:ext uri="{BB962C8B-B14F-4D97-AF65-F5344CB8AC3E}">
        <p14:creationId xmlns:p14="http://schemas.microsoft.com/office/powerpoint/2010/main" val="2235121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2931059"/>
          </a:xfrm>
          <a:prstGeom prst="rect">
            <a:avLst/>
          </a:prstGeom>
          <a:noFill/>
        </p:spPr>
        <p:txBody>
          <a:bodyPr wrap="square" rtlCol="0">
            <a:spAutoFit/>
          </a:bodyPr>
          <a:lstStyle/>
          <a:p>
            <a:pPr algn="just"/>
            <a:r>
              <a:rPr lang="tr-TR" sz="2400" dirty="0">
                <a:solidFill>
                  <a:srgbClr val="002060"/>
                </a:solidFill>
                <a:latin typeface="Times New Roman" panose="02020603050405020304" pitchFamily="18" charset="0"/>
                <a:cs typeface="Times New Roman" panose="02020603050405020304" pitchFamily="18" charset="0"/>
              </a:rPr>
              <a:t>Örnek olarak birçok teknoloji şirketinin kurucusunun bilgisayar mühendisi olmasının bir sebebi budur. </a:t>
            </a:r>
          </a:p>
          <a:p>
            <a:pPr algn="just"/>
            <a:r>
              <a:rPr lang="tr-TR" sz="2400" dirty="0">
                <a:solidFill>
                  <a:srgbClr val="002060"/>
                </a:solidFill>
                <a:latin typeface="Times New Roman" panose="02020603050405020304" pitchFamily="18" charset="0"/>
                <a:cs typeface="Times New Roman" panose="02020603050405020304" pitchFamily="18" charset="0"/>
              </a:rPr>
              <a:t>Özellikle yazılım işlerinde sermaye ihtiyacının büyük bölümü insan kaynağına yatırılmaktadır. Eğer kurucu ortaklar yazılımcı ise işin mutfağına girip kendileri ürünü geliştirebilir ve kısa vadeli kazançlarından fedakarlık ederek sermaye ihtiyacını ortadan kaldırabilirler. 2008 yılında </a:t>
            </a:r>
            <a:r>
              <a:rPr lang="tr-TR" sz="2400" dirty="0" err="1">
                <a:solidFill>
                  <a:srgbClr val="002060"/>
                </a:solidFill>
                <a:latin typeface="Times New Roman" panose="02020603050405020304" pitchFamily="18" charset="0"/>
                <a:cs typeface="Times New Roman" panose="02020603050405020304" pitchFamily="18" charset="0"/>
              </a:rPr>
              <a:t>Xing’e</a:t>
            </a:r>
            <a:r>
              <a:rPr lang="tr-TR" sz="2400" dirty="0">
                <a:solidFill>
                  <a:srgbClr val="002060"/>
                </a:solidFill>
                <a:latin typeface="Times New Roman" panose="02020603050405020304" pitchFamily="18" charset="0"/>
                <a:cs typeface="Times New Roman" panose="02020603050405020304" pitchFamily="18" charset="0"/>
              </a:rPr>
              <a:t> satılan </a:t>
            </a:r>
            <a:r>
              <a:rPr lang="tr-TR" sz="2400" dirty="0" err="1">
                <a:solidFill>
                  <a:srgbClr val="002060"/>
                </a:solidFill>
                <a:latin typeface="Times New Roman" panose="02020603050405020304" pitchFamily="18" charset="0"/>
                <a:cs typeface="Times New Roman" panose="02020603050405020304" pitchFamily="18" charset="0"/>
              </a:rPr>
              <a:t>Cember.net’in</a:t>
            </a:r>
            <a:r>
              <a:rPr lang="tr-TR" sz="2400" dirty="0">
                <a:solidFill>
                  <a:srgbClr val="002060"/>
                </a:solidFill>
                <a:latin typeface="Times New Roman" panose="02020603050405020304" pitchFamily="18" charset="0"/>
                <a:cs typeface="Times New Roman" panose="02020603050405020304" pitchFamily="18" charset="0"/>
              </a:rPr>
              <a:t> hikayesi tam da buna örnektir. Yapmak istediğiniz işin uzmanlığına sahipseniz kendinizden başka bir kaynağa ihtiyacınız yok demektir.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EB6B00C7-AAE4-4682-8584-EFD1F0754AD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527AB82C-ACEA-45B6-8B3D-F44C3F3FD6C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417E3013-3C13-47F1-B548-F835204FB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20</a:t>
            </a:fld>
            <a:endParaRPr lang="tr-TR"/>
          </a:p>
        </p:txBody>
      </p:sp>
    </p:spTree>
    <p:extLst>
      <p:ext uri="{BB962C8B-B14F-4D97-AF65-F5344CB8AC3E}">
        <p14:creationId xmlns:p14="http://schemas.microsoft.com/office/powerpoint/2010/main" val="1507673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3316805"/>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2. Yatırım Çekiciliği</a:t>
            </a:r>
          </a:p>
          <a:p>
            <a:r>
              <a:rPr lang="tr-TR" sz="2800" dirty="0">
                <a:solidFill>
                  <a:srgbClr val="002060"/>
                </a:solidFill>
                <a:latin typeface="Times New Roman" panose="02020603050405020304" pitchFamily="18" charset="0"/>
                <a:cs typeface="Times New Roman" panose="02020603050405020304" pitchFamily="18" charset="0"/>
              </a:rPr>
              <a:t>2.1 Hedef Pazar Büyüklüğü ve Çekiciliği</a:t>
            </a:r>
          </a:p>
          <a:p>
            <a:r>
              <a:rPr lang="tr-TR" sz="2800" dirty="0">
                <a:solidFill>
                  <a:srgbClr val="002060"/>
                </a:solidFill>
                <a:latin typeface="Times New Roman" panose="02020603050405020304" pitchFamily="18" charset="0"/>
                <a:cs typeface="Times New Roman" panose="02020603050405020304" pitchFamily="18" charset="0"/>
              </a:rPr>
              <a:t>2.2 İlk Müşteriler ve Çoğunluk Müşteriler</a:t>
            </a:r>
          </a:p>
          <a:p>
            <a:r>
              <a:rPr lang="tr-TR" sz="2800" dirty="0">
                <a:solidFill>
                  <a:srgbClr val="002060"/>
                </a:solidFill>
                <a:latin typeface="Times New Roman" panose="02020603050405020304" pitchFamily="18" charset="0"/>
                <a:cs typeface="Times New Roman" panose="02020603050405020304" pitchFamily="18" charset="0"/>
              </a:rPr>
              <a:t>2.3 İhtiyaç, İstek ve Talepleri Anlamak</a:t>
            </a:r>
          </a:p>
          <a:p>
            <a:r>
              <a:rPr lang="tr-TR" sz="2800" dirty="0">
                <a:solidFill>
                  <a:srgbClr val="002060"/>
                </a:solidFill>
                <a:latin typeface="Times New Roman" panose="02020603050405020304" pitchFamily="18" charset="0"/>
                <a:cs typeface="Times New Roman" panose="02020603050405020304" pitchFamily="18" charset="0"/>
              </a:rPr>
              <a:t>2.4 Trendler</a:t>
            </a:r>
          </a:p>
          <a:p>
            <a:r>
              <a:rPr lang="tr-TR" sz="2800" dirty="0">
                <a:solidFill>
                  <a:srgbClr val="002060"/>
                </a:solidFill>
                <a:latin typeface="Times New Roman" panose="02020603050405020304" pitchFamily="18" charset="0"/>
                <a:cs typeface="Times New Roman" panose="02020603050405020304" pitchFamily="18" charset="0"/>
              </a:rPr>
              <a:t>2.5 Teknoloji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B7D5ADD8-B980-49E0-8885-10798A1E968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90865559-7123-46E9-A0A0-0F00AB472D5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E1BF198D-5526-4AFE-BA34-8D3FFE7F9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21</a:t>
            </a:fld>
            <a:endParaRPr lang="tr-TR"/>
          </a:p>
        </p:txBody>
      </p:sp>
    </p:spTree>
    <p:extLst>
      <p:ext uri="{BB962C8B-B14F-4D97-AF65-F5344CB8AC3E}">
        <p14:creationId xmlns:p14="http://schemas.microsoft.com/office/powerpoint/2010/main" val="3227352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603551"/>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89573" y="1279446"/>
            <a:ext cx="11430000" cy="3981603"/>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Yatırım Çekiciliği</a:t>
            </a:r>
          </a:p>
          <a:p>
            <a:pPr algn="just"/>
            <a:r>
              <a:rPr lang="tr-TR" sz="2400" i="1" dirty="0">
                <a:solidFill>
                  <a:srgbClr val="002060"/>
                </a:solidFill>
                <a:latin typeface="Times New Roman" panose="02020603050405020304" pitchFamily="18" charset="0"/>
                <a:cs typeface="Times New Roman" panose="02020603050405020304" pitchFamily="18" charset="0"/>
              </a:rPr>
              <a:t>2.1 Hedef Pazar Büyüklüğü ve Çekiciliği</a:t>
            </a:r>
          </a:p>
          <a:p>
            <a:pPr algn="just"/>
            <a:r>
              <a:rPr lang="tr-TR" sz="2400" dirty="0">
                <a:solidFill>
                  <a:srgbClr val="002060"/>
                </a:solidFill>
                <a:latin typeface="Times New Roman" panose="02020603050405020304" pitchFamily="18" charset="0"/>
                <a:cs typeface="Times New Roman" panose="02020603050405020304" pitchFamily="18" charset="0"/>
              </a:rPr>
              <a:t>Muhtemelen girişimcilerin en çok zorlandığı alanların başında hedef kitlenin ve pazarın tarif edilmesi gelmektedir. </a:t>
            </a:r>
          </a:p>
          <a:p>
            <a:pPr algn="just"/>
            <a:r>
              <a:rPr lang="tr-TR" sz="2400" dirty="0">
                <a:solidFill>
                  <a:srgbClr val="002060"/>
                </a:solidFill>
                <a:latin typeface="Times New Roman" panose="02020603050405020304" pitchFamily="18" charset="0"/>
                <a:cs typeface="Times New Roman" panose="02020603050405020304" pitchFamily="18" charset="0"/>
              </a:rPr>
              <a:t>“Ben bu girişimle herkesi hedefliyorum.” tarzı yaklaşımlar pazarlamadan ve stratejik yönetimden oldukça uzak ifadelerdir. </a:t>
            </a:r>
          </a:p>
          <a:p>
            <a:pPr algn="just"/>
            <a:r>
              <a:rPr lang="tr-TR" sz="2400" dirty="0">
                <a:solidFill>
                  <a:srgbClr val="002060"/>
                </a:solidFill>
                <a:latin typeface="Times New Roman" panose="02020603050405020304" pitchFamily="18" charset="0"/>
                <a:cs typeface="Times New Roman" panose="02020603050405020304" pitchFamily="18" charset="0"/>
              </a:rPr>
              <a:t>Bunun yerine hedef pazarı üç ayrı kitle halinde düşünmek faydalı bir başlangıç olacaktır. </a:t>
            </a:r>
          </a:p>
          <a:p>
            <a:pPr algn="just"/>
            <a:r>
              <a:rPr lang="tr-TR" sz="2400" dirty="0">
                <a:solidFill>
                  <a:srgbClr val="002060"/>
                </a:solidFill>
                <a:latin typeface="Times New Roman" panose="02020603050405020304" pitchFamily="18" charset="0"/>
                <a:cs typeface="Times New Roman" panose="02020603050405020304" pitchFamily="18" charset="0"/>
              </a:rPr>
              <a:t>Bunlar şekilde gösterildiği gibi Toplam Mevcut Pazar (TMP), Erişilebilir Mevcut Pazar (EMP) ve İlk Hedef Pazar (İHP) olarak ifade edilebilir.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3AF03C79-A5AD-4DA2-8137-DC8B0B67A02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E06CFE87-9365-42E4-AAFC-0DF108113F9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04F5B4B-E9EB-4326-9307-63DCE5FFD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22</a:t>
            </a:fld>
            <a:endParaRPr lang="tr-TR"/>
          </a:p>
        </p:txBody>
      </p:sp>
    </p:spTree>
    <p:extLst>
      <p:ext uri="{BB962C8B-B14F-4D97-AF65-F5344CB8AC3E}">
        <p14:creationId xmlns:p14="http://schemas.microsoft.com/office/powerpoint/2010/main" val="670805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936667"/>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Yatırım Çekiciliği</a:t>
            </a:r>
          </a:p>
          <a:p>
            <a:pPr algn="just"/>
            <a:r>
              <a:rPr lang="tr-TR" sz="2400" i="1" dirty="0">
                <a:solidFill>
                  <a:srgbClr val="002060"/>
                </a:solidFill>
                <a:latin typeface="Times New Roman" panose="02020603050405020304" pitchFamily="18" charset="0"/>
                <a:cs typeface="Times New Roman" panose="02020603050405020304" pitchFamily="18" charset="0"/>
              </a:rPr>
              <a:t>2.1 Hedef Pazar Büyüklüğü ve Çekiciliği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2" name="Oval 1"/>
          <p:cNvSpPr/>
          <p:nvPr/>
        </p:nvSpPr>
        <p:spPr>
          <a:xfrm>
            <a:off x="1097280" y="2913029"/>
            <a:ext cx="3810000" cy="3254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Oval 2"/>
          <p:cNvSpPr/>
          <p:nvPr/>
        </p:nvSpPr>
        <p:spPr>
          <a:xfrm>
            <a:off x="2460169" y="3548744"/>
            <a:ext cx="2403566" cy="219891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3548743" y="4332514"/>
            <a:ext cx="1293221" cy="10885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5497551" y="3103228"/>
            <a:ext cx="4582620" cy="646331"/>
          </a:xfrm>
          <a:prstGeom prst="rect">
            <a:avLst/>
          </a:prstGeom>
          <a:noFill/>
        </p:spPr>
        <p:txBody>
          <a:bodyPr wrap="square" rtlCol="0">
            <a:spAutoFit/>
          </a:bodyPr>
          <a:lstStyle/>
          <a:p>
            <a:r>
              <a:rPr lang="tr-TR" b="1" dirty="0"/>
              <a:t>Toplam Mevcut Pazar (TMP)</a:t>
            </a:r>
          </a:p>
          <a:p>
            <a:r>
              <a:rPr lang="tr-TR" dirty="0"/>
              <a:t>Tüm pazarın büyüklüğü ne kadar?</a:t>
            </a:r>
          </a:p>
        </p:txBody>
      </p:sp>
      <p:sp>
        <p:nvSpPr>
          <p:cNvPr id="9" name="Metin kutusu 8"/>
          <p:cNvSpPr txBox="1"/>
          <p:nvPr/>
        </p:nvSpPr>
        <p:spPr>
          <a:xfrm>
            <a:off x="5497554" y="3821684"/>
            <a:ext cx="4582620" cy="646331"/>
          </a:xfrm>
          <a:prstGeom prst="rect">
            <a:avLst/>
          </a:prstGeom>
          <a:noFill/>
        </p:spPr>
        <p:txBody>
          <a:bodyPr wrap="square" rtlCol="0">
            <a:spAutoFit/>
          </a:bodyPr>
          <a:lstStyle/>
          <a:p>
            <a:r>
              <a:rPr lang="tr-TR" b="1" dirty="0"/>
              <a:t>Erişilebilir Mevcut Pazar (EMP)</a:t>
            </a:r>
          </a:p>
          <a:p>
            <a:r>
              <a:rPr lang="tr-TR" dirty="0"/>
              <a:t>Mevcut kaynaklarımla ne kadarına erişebilirim?</a:t>
            </a:r>
          </a:p>
        </p:txBody>
      </p:sp>
      <p:sp>
        <p:nvSpPr>
          <p:cNvPr id="10" name="Metin kutusu 9"/>
          <p:cNvSpPr txBox="1"/>
          <p:nvPr/>
        </p:nvSpPr>
        <p:spPr>
          <a:xfrm>
            <a:off x="5475779" y="4518377"/>
            <a:ext cx="4582620" cy="646331"/>
          </a:xfrm>
          <a:prstGeom prst="rect">
            <a:avLst/>
          </a:prstGeom>
          <a:noFill/>
        </p:spPr>
        <p:txBody>
          <a:bodyPr wrap="square" rtlCol="0">
            <a:spAutoFit/>
          </a:bodyPr>
          <a:lstStyle/>
          <a:p>
            <a:r>
              <a:rPr lang="tr-TR" b="1" dirty="0"/>
              <a:t>İlk Hedef Pazar (İHP)</a:t>
            </a:r>
          </a:p>
          <a:p>
            <a:r>
              <a:rPr lang="tr-TR" dirty="0"/>
              <a:t>İlk müşteri olması en muhtemel grup kimler?</a:t>
            </a:r>
          </a:p>
        </p:txBody>
      </p:sp>
      <p:cxnSp>
        <p:nvCxnSpPr>
          <p:cNvPr id="17" name="Düz Ok Bağlayıcısı 16"/>
          <p:cNvCxnSpPr/>
          <p:nvPr/>
        </p:nvCxnSpPr>
        <p:spPr>
          <a:xfrm>
            <a:off x="3548743" y="3362000"/>
            <a:ext cx="1884555" cy="2230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flipV="1">
            <a:off x="3986775" y="4144849"/>
            <a:ext cx="1467234" cy="1425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4491020" y="4919647"/>
            <a:ext cx="942278" cy="57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Dikdörtgen 14">
            <a:extLst>
              <a:ext uri="{FF2B5EF4-FFF2-40B4-BE49-F238E27FC236}">
                <a16:creationId xmlns="" xmlns:a16="http://schemas.microsoft.com/office/drawing/2014/main" id="{2B3C79DA-73F6-4913-8914-8FEE246C73CA}"/>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16" name="Picture 4">
            <a:extLst>
              <a:ext uri="{FF2B5EF4-FFF2-40B4-BE49-F238E27FC236}">
                <a16:creationId xmlns="" xmlns:a16="http://schemas.microsoft.com/office/drawing/2014/main" id="{1A8E758B-E209-4DAF-8593-6D750A25C5B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C:\Users\User\Downloads\usm-turkey-seal.png">
            <a:extLst>
              <a:ext uri="{FF2B5EF4-FFF2-40B4-BE49-F238E27FC236}">
                <a16:creationId xmlns="" xmlns:a16="http://schemas.microsoft.com/office/drawing/2014/main" id="{8471CCB2-0713-4379-8E29-EAE1CAE03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ayt Numarası Yer Tutucusu 10"/>
          <p:cNvSpPr>
            <a:spLocks noGrp="1"/>
          </p:cNvSpPr>
          <p:nvPr>
            <p:ph type="sldNum" sz="quarter" idx="12"/>
          </p:nvPr>
        </p:nvSpPr>
        <p:spPr/>
        <p:txBody>
          <a:bodyPr/>
          <a:lstStyle/>
          <a:p>
            <a:fld id="{673B6E21-7CC9-44B2-9B44-FB4670CB18F1}" type="slidenum">
              <a:rPr lang="tr-TR" smtClean="0"/>
              <a:pPr/>
              <a:t>23</a:t>
            </a:fld>
            <a:endParaRPr lang="tr-TR"/>
          </a:p>
        </p:txBody>
      </p:sp>
    </p:spTree>
    <p:extLst>
      <p:ext uri="{BB962C8B-B14F-4D97-AF65-F5344CB8AC3E}">
        <p14:creationId xmlns:p14="http://schemas.microsoft.com/office/powerpoint/2010/main" val="1662274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693337"/>
            <a:ext cx="11430000" cy="3316805"/>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Yatırım Çekiciliği</a:t>
            </a:r>
          </a:p>
          <a:p>
            <a:pPr algn="just"/>
            <a:r>
              <a:rPr lang="tr-TR" sz="2400" i="1" dirty="0">
                <a:solidFill>
                  <a:srgbClr val="002060"/>
                </a:solidFill>
                <a:latin typeface="Times New Roman" panose="02020603050405020304" pitchFamily="18" charset="0"/>
                <a:cs typeface="Times New Roman" panose="02020603050405020304" pitchFamily="18" charset="0"/>
              </a:rPr>
              <a:t>2.2 İlk Müşteriler ve Çoğunluk Müşteriler</a:t>
            </a:r>
          </a:p>
          <a:p>
            <a:pPr algn="just"/>
            <a:r>
              <a:rPr lang="tr-TR" sz="2400" dirty="0">
                <a:solidFill>
                  <a:srgbClr val="002060"/>
                </a:solidFill>
                <a:latin typeface="Times New Roman" panose="02020603050405020304" pitchFamily="18" charset="0"/>
                <a:cs typeface="Times New Roman" panose="02020603050405020304" pitchFamily="18" charset="0"/>
              </a:rPr>
              <a:t>İlk gün itibariyle yeni bir iş fikrinin müşteri sayısı sıfırdır. </a:t>
            </a:r>
          </a:p>
          <a:p>
            <a:pPr algn="just"/>
            <a:r>
              <a:rPr lang="tr-TR" sz="2400" dirty="0">
                <a:solidFill>
                  <a:srgbClr val="002060"/>
                </a:solidFill>
                <a:latin typeface="Times New Roman" panose="02020603050405020304" pitchFamily="18" charset="0"/>
                <a:cs typeface="Times New Roman" panose="02020603050405020304" pitchFamily="18" charset="0"/>
              </a:rPr>
              <a:t>Dolayısıyla girişimcinin asıl mücadelesi sıfırı bir yapmak üzere olacaktır. </a:t>
            </a:r>
          </a:p>
          <a:p>
            <a:pPr algn="just"/>
            <a:r>
              <a:rPr lang="tr-TR" sz="2400" dirty="0">
                <a:solidFill>
                  <a:srgbClr val="002060"/>
                </a:solidFill>
                <a:latin typeface="Times New Roman" panose="02020603050405020304" pitchFamily="18" charset="0"/>
                <a:cs typeface="Times New Roman" panose="02020603050405020304" pitchFamily="18" charset="0"/>
              </a:rPr>
              <a:t>Bunun için gereken teknikler iş büyüdüğünde gereken strateji ve taktiklerden çok farklıdır. </a:t>
            </a:r>
          </a:p>
          <a:p>
            <a:pPr algn="just"/>
            <a:r>
              <a:rPr lang="tr-TR" sz="2400" dirty="0">
                <a:solidFill>
                  <a:srgbClr val="002060"/>
                </a:solidFill>
                <a:latin typeface="Times New Roman" panose="02020603050405020304" pitchFamily="18" charset="0"/>
                <a:cs typeface="Times New Roman" panose="02020603050405020304" pitchFamily="18" charset="0"/>
              </a:rPr>
              <a:t>Bunlardan bir tanesi de ilk müşteriler ile sonradan müşteri olacak çoğunluk arasındaki farktır.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96972EC-1B1A-4971-B97C-A3347350081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4E3E7A0D-4CC0-469B-9210-F75BB3C0FE0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FFD499A-5E7F-40D1-8288-26B26A412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24</a:t>
            </a:fld>
            <a:endParaRPr lang="tr-TR"/>
          </a:p>
        </p:txBody>
      </p:sp>
    </p:spTree>
    <p:extLst>
      <p:ext uri="{BB962C8B-B14F-4D97-AF65-F5344CB8AC3E}">
        <p14:creationId xmlns:p14="http://schemas.microsoft.com/office/powerpoint/2010/main" val="3330385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693337"/>
            <a:ext cx="11430000" cy="1643527"/>
          </a:xfrm>
          <a:prstGeom prst="rect">
            <a:avLst/>
          </a:prstGeom>
          <a:noFill/>
        </p:spPr>
        <p:txBody>
          <a:bodyPr wrap="square" rtlCol="0">
            <a:spAutoFit/>
          </a:bodyPr>
          <a:lstStyle/>
          <a:p>
            <a:pPr algn="just"/>
            <a:r>
              <a:rPr lang="tr-TR" sz="2800" dirty="0">
                <a:solidFill>
                  <a:srgbClr val="002060"/>
                </a:solidFill>
                <a:latin typeface="Times New Roman" panose="02020603050405020304" pitchFamily="18" charset="0"/>
                <a:cs typeface="Times New Roman" panose="02020603050405020304" pitchFamily="18" charset="0"/>
              </a:rPr>
              <a:t>Bunun için pazarlama ve girişimcilik literatürlerinde Yeniliklerin Benimsenmesi Teorisi oldukça faydalı bir bakış sağlamaktadır (</a:t>
            </a:r>
            <a:r>
              <a:rPr lang="tr-TR" sz="2800" dirty="0" err="1">
                <a:solidFill>
                  <a:srgbClr val="002060"/>
                </a:solidFill>
                <a:latin typeface="Times New Roman" panose="02020603050405020304" pitchFamily="18" charset="0"/>
                <a:cs typeface="Times New Roman" panose="02020603050405020304" pitchFamily="18" charset="0"/>
              </a:rPr>
              <a:t>Rogers</a:t>
            </a:r>
            <a:r>
              <a:rPr lang="tr-TR" sz="2800" dirty="0">
                <a:solidFill>
                  <a:srgbClr val="002060"/>
                </a:solidFill>
                <a:latin typeface="Times New Roman" panose="02020603050405020304" pitchFamily="18" charset="0"/>
                <a:cs typeface="Times New Roman" panose="02020603050405020304" pitchFamily="18" charset="0"/>
              </a:rPr>
              <a:t>, 2003; </a:t>
            </a:r>
            <a:r>
              <a:rPr lang="tr-TR" sz="2800" dirty="0" err="1">
                <a:solidFill>
                  <a:srgbClr val="002060"/>
                </a:solidFill>
                <a:latin typeface="Times New Roman" panose="02020603050405020304" pitchFamily="18" charset="0"/>
                <a:cs typeface="Times New Roman" panose="02020603050405020304" pitchFamily="18" charset="0"/>
              </a:rPr>
              <a:t>Moore</a:t>
            </a:r>
            <a:r>
              <a:rPr lang="tr-TR" sz="2800" dirty="0">
                <a:solidFill>
                  <a:srgbClr val="002060"/>
                </a:solidFill>
                <a:latin typeface="Times New Roman" panose="02020603050405020304" pitchFamily="18" charset="0"/>
                <a:cs typeface="Times New Roman" panose="02020603050405020304" pitchFamily="18" charset="0"/>
              </a:rPr>
              <a:t>, 2014). Bu teoriye göre yenilikler, bir anda çoğunluk tarafından kabul edilmez ve hedef kitle aşamalı bir şekilde bu yeniliğin alıcısı olur.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96972EC-1B1A-4971-B97C-A3347350081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4E3E7A0D-4CC0-469B-9210-F75BB3C0FE0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FFD499A-5E7F-40D1-8288-26B26A412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25</a:t>
            </a:fld>
            <a:endParaRPr lang="tr-TR"/>
          </a:p>
        </p:txBody>
      </p:sp>
    </p:spTree>
    <p:extLst>
      <p:ext uri="{BB962C8B-B14F-4D97-AF65-F5344CB8AC3E}">
        <p14:creationId xmlns:p14="http://schemas.microsoft.com/office/powerpoint/2010/main" val="3332334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604506"/>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81000" y="1237570"/>
            <a:ext cx="11430000" cy="936667"/>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Yatırım Çekiciliği</a:t>
            </a:r>
          </a:p>
          <a:p>
            <a:pPr algn="just"/>
            <a:r>
              <a:rPr lang="tr-TR" sz="2400" i="1" dirty="0">
                <a:solidFill>
                  <a:srgbClr val="002060"/>
                </a:solidFill>
                <a:latin typeface="Times New Roman" panose="02020603050405020304" pitchFamily="18" charset="0"/>
                <a:cs typeface="Times New Roman" panose="02020603050405020304" pitchFamily="18" charset="0"/>
              </a:rPr>
              <a:t>2.2 İlk Müşteriler ve Çoğunluk Müşteriler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2" name="Resim 1"/>
          <p:cNvPicPr>
            <a:picLocks noChangeAspect="1"/>
          </p:cNvPicPr>
          <p:nvPr/>
        </p:nvPicPr>
        <p:blipFill>
          <a:blip r:embed="rId2" cstate="print"/>
          <a:stretch>
            <a:fillRect/>
          </a:stretch>
        </p:blipFill>
        <p:spPr>
          <a:xfrm>
            <a:off x="1791188" y="2224380"/>
            <a:ext cx="7683993" cy="3746213"/>
          </a:xfrm>
          <a:prstGeom prst="rect">
            <a:avLst/>
          </a:prstGeom>
        </p:spPr>
      </p:pic>
      <p:sp>
        <p:nvSpPr>
          <p:cNvPr id="7" name="Dikdörtgen 6">
            <a:extLst>
              <a:ext uri="{FF2B5EF4-FFF2-40B4-BE49-F238E27FC236}">
                <a16:creationId xmlns="" xmlns:a16="http://schemas.microsoft.com/office/drawing/2014/main" id="{3AA74A92-AD9F-41DF-A4FC-0DCF609A2B7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42066BD7-22B9-436E-8905-DBAFF538AB39}"/>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0913BCEC-9967-4E22-A923-A8CD99874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ayt Numarası Yer Tutucusu 2"/>
          <p:cNvSpPr>
            <a:spLocks noGrp="1"/>
          </p:cNvSpPr>
          <p:nvPr>
            <p:ph type="sldNum" sz="quarter" idx="12"/>
          </p:nvPr>
        </p:nvSpPr>
        <p:spPr/>
        <p:txBody>
          <a:bodyPr/>
          <a:lstStyle/>
          <a:p>
            <a:fld id="{673B6E21-7CC9-44B2-9B44-FB4670CB18F1}" type="slidenum">
              <a:rPr lang="tr-TR" smtClean="0"/>
              <a:pPr/>
              <a:t>26</a:t>
            </a:fld>
            <a:endParaRPr lang="tr-TR"/>
          </a:p>
        </p:txBody>
      </p:sp>
    </p:spTree>
    <p:extLst>
      <p:ext uri="{BB962C8B-B14F-4D97-AF65-F5344CB8AC3E}">
        <p14:creationId xmlns:p14="http://schemas.microsoft.com/office/powerpoint/2010/main" val="1694634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4340675"/>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2. Yatırım Çekiciliği</a:t>
            </a:r>
          </a:p>
          <a:p>
            <a:r>
              <a:rPr lang="tr-TR" sz="2800" i="1" dirty="0">
                <a:solidFill>
                  <a:srgbClr val="002060"/>
                </a:solidFill>
                <a:latin typeface="Times New Roman" panose="02020603050405020304" pitchFamily="18" charset="0"/>
                <a:cs typeface="Times New Roman" panose="02020603050405020304" pitchFamily="18" charset="0"/>
              </a:rPr>
              <a:t>2.3 İhtiyaç, İstek ve Talepleri Anlamak</a:t>
            </a:r>
          </a:p>
          <a:p>
            <a:endParaRPr lang="tr-TR" sz="2800" dirty="0">
              <a:solidFill>
                <a:schemeClr val="accent5">
                  <a:lumMod val="75000"/>
                </a:schemeClr>
              </a:solidFill>
              <a:latin typeface="Times New Roman" panose="02020603050405020304" pitchFamily="18" charset="0"/>
              <a:cs typeface="Times New Roman" panose="02020603050405020304" pitchFamily="18" charset="0"/>
            </a:endParaRPr>
          </a:p>
          <a:p>
            <a:endParaRPr lang="tr-TR" sz="2800" dirty="0">
              <a:solidFill>
                <a:schemeClr val="accent5">
                  <a:lumMod val="75000"/>
                </a:schemeClr>
              </a:solidFill>
              <a:latin typeface="Times New Roman" panose="02020603050405020304" pitchFamily="18" charset="0"/>
              <a:cs typeface="Times New Roman" panose="02020603050405020304" pitchFamily="18" charset="0"/>
            </a:endParaRPr>
          </a:p>
          <a:p>
            <a:endParaRPr lang="tr-TR" sz="2800" dirty="0">
              <a:solidFill>
                <a:schemeClr val="accent5">
                  <a:lumMod val="75000"/>
                </a:schemeClr>
              </a:solidFill>
              <a:latin typeface="Times New Roman" panose="02020603050405020304" pitchFamily="18" charset="0"/>
              <a:cs typeface="Times New Roman" panose="02020603050405020304" pitchFamily="18" charset="0"/>
            </a:endParaRPr>
          </a:p>
          <a:p>
            <a:endParaRPr lang="tr-TR" sz="2800" dirty="0">
              <a:solidFill>
                <a:schemeClr val="accent5">
                  <a:lumMod val="75000"/>
                </a:schemeClr>
              </a:solidFill>
              <a:latin typeface="Times New Roman" panose="02020603050405020304" pitchFamily="18" charset="0"/>
              <a:cs typeface="Times New Roman" panose="02020603050405020304" pitchFamily="18" charset="0"/>
            </a:endParaRPr>
          </a:p>
          <a:p>
            <a:endParaRPr lang="tr-TR" sz="2800" dirty="0">
              <a:solidFill>
                <a:schemeClr val="accent5">
                  <a:lumMod val="75000"/>
                </a:schemeClr>
              </a:solidFill>
              <a:latin typeface="Times New Roman" panose="02020603050405020304" pitchFamily="18" charset="0"/>
              <a:cs typeface="Times New Roman" panose="02020603050405020304" pitchFamily="18" charset="0"/>
            </a:endParaRPr>
          </a:p>
          <a:p>
            <a:pPr marL="0" indent="0" algn="ctr">
              <a:buNone/>
            </a:pPr>
            <a:r>
              <a:rPr lang="tr-TR" b="1" dirty="0" err="1">
                <a:solidFill>
                  <a:schemeClr val="accent5">
                    <a:lumMod val="75000"/>
                  </a:schemeClr>
                </a:solidFill>
                <a:latin typeface="Times New Roman" panose="02020603050405020304" pitchFamily="18" charset="0"/>
                <a:cs typeface="Times New Roman" panose="02020603050405020304" pitchFamily="18" charset="0"/>
              </a:rPr>
              <a:t>Maslow</a:t>
            </a:r>
            <a:r>
              <a:rPr lang="tr-TR" b="1" dirty="0">
                <a:solidFill>
                  <a:schemeClr val="accent5">
                    <a:lumMod val="75000"/>
                  </a:schemeClr>
                </a:solidFill>
                <a:latin typeface="Times New Roman" panose="02020603050405020304" pitchFamily="18" charset="0"/>
                <a:cs typeface="Times New Roman" panose="02020603050405020304" pitchFamily="18" charset="0"/>
              </a:rPr>
              <a:t>’ un İhtiyaçlar Hiyerarşisi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2" name="Resim 1"/>
          <p:cNvPicPr>
            <a:picLocks noChangeAspect="1"/>
          </p:cNvPicPr>
          <p:nvPr/>
        </p:nvPicPr>
        <p:blipFill>
          <a:blip r:embed="rId2" cstate="print"/>
          <a:stretch>
            <a:fillRect/>
          </a:stretch>
        </p:blipFill>
        <p:spPr>
          <a:xfrm>
            <a:off x="4288962" y="2868994"/>
            <a:ext cx="4937904" cy="2922205"/>
          </a:xfrm>
          <a:prstGeom prst="rect">
            <a:avLst/>
          </a:prstGeom>
        </p:spPr>
      </p:pic>
      <p:sp>
        <p:nvSpPr>
          <p:cNvPr id="7" name="Dikdörtgen 6">
            <a:extLst>
              <a:ext uri="{FF2B5EF4-FFF2-40B4-BE49-F238E27FC236}">
                <a16:creationId xmlns="" xmlns:a16="http://schemas.microsoft.com/office/drawing/2014/main" id="{30F6FDC3-52A4-4DE9-BEFE-9C15E311956A}"/>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121DF191-5AC3-42DB-B3A4-329D1858DF62}"/>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76149FFE-1780-4CF5-B4EE-4B97FAE03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ayt Numarası Yer Tutucusu 2"/>
          <p:cNvSpPr>
            <a:spLocks noGrp="1"/>
          </p:cNvSpPr>
          <p:nvPr>
            <p:ph type="sldNum" sz="quarter" idx="12"/>
          </p:nvPr>
        </p:nvSpPr>
        <p:spPr/>
        <p:txBody>
          <a:bodyPr/>
          <a:lstStyle/>
          <a:p>
            <a:fld id="{673B6E21-7CC9-44B2-9B44-FB4670CB18F1}" type="slidenum">
              <a:rPr lang="tr-TR" smtClean="0"/>
              <a:pPr/>
              <a:t>27</a:t>
            </a:fld>
            <a:endParaRPr lang="tr-TR"/>
          </a:p>
        </p:txBody>
      </p:sp>
    </p:spTree>
    <p:extLst>
      <p:ext uri="{BB962C8B-B14F-4D97-AF65-F5344CB8AC3E}">
        <p14:creationId xmlns:p14="http://schemas.microsoft.com/office/powerpoint/2010/main" val="1158953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2417072"/>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2. Yatırım Çekiciliği</a:t>
            </a:r>
          </a:p>
          <a:p>
            <a:r>
              <a:rPr lang="tr-TR" sz="2800" i="1" dirty="0">
                <a:solidFill>
                  <a:srgbClr val="002060"/>
                </a:solidFill>
                <a:latin typeface="Times New Roman" panose="02020603050405020304" pitchFamily="18" charset="0"/>
                <a:cs typeface="Times New Roman" panose="02020603050405020304" pitchFamily="18" charset="0"/>
              </a:rPr>
              <a:t>2.3 İhtiyaç, İstek ve Talepleri Anlamak</a:t>
            </a:r>
          </a:p>
          <a:p>
            <a:r>
              <a:rPr lang="tr-TR" i="1" dirty="0">
                <a:solidFill>
                  <a:srgbClr val="002060"/>
                </a:solidFill>
                <a:latin typeface="Times New Roman" panose="02020603050405020304" pitchFamily="18" charset="0"/>
                <a:cs typeface="Times New Roman" panose="02020603050405020304" pitchFamily="18" charset="0"/>
              </a:rPr>
              <a:t>1. Gizli İhtiyaç:  </a:t>
            </a:r>
            <a:r>
              <a:rPr lang="tr-TR" dirty="0">
                <a:solidFill>
                  <a:srgbClr val="002060"/>
                </a:solidFill>
                <a:latin typeface="Times New Roman" panose="02020603050405020304" pitchFamily="18" charset="0"/>
                <a:cs typeface="Times New Roman" panose="02020603050405020304" pitchFamily="18" charset="0"/>
              </a:rPr>
              <a:t>Girişimcileri en çok ilgilendiren ihtiyaçlardır.</a:t>
            </a:r>
          </a:p>
          <a:p>
            <a:r>
              <a:rPr lang="tr-TR" i="1" dirty="0">
                <a:solidFill>
                  <a:srgbClr val="002060"/>
                </a:solidFill>
                <a:latin typeface="Times New Roman" panose="02020603050405020304" pitchFamily="18" charset="0"/>
                <a:cs typeface="Times New Roman" panose="02020603050405020304" pitchFamily="18" charset="0"/>
              </a:rPr>
              <a:t>2. Doğrusal İhtiyaç: </a:t>
            </a:r>
            <a:r>
              <a:rPr lang="tr-TR" dirty="0">
                <a:solidFill>
                  <a:srgbClr val="002060"/>
                </a:solidFill>
                <a:latin typeface="Times New Roman" panose="02020603050405020304" pitchFamily="18" charset="0"/>
                <a:cs typeface="Times New Roman" panose="02020603050405020304" pitchFamily="18" charset="0"/>
              </a:rPr>
              <a:t>Pazardaki rekabete dayalıdır. Kim daha</a:t>
            </a:r>
          </a:p>
          <a:p>
            <a:r>
              <a:rPr lang="tr-TR" dirty="0">
                <a:solidFill>
                  <a:srgbClr val="002060"/>
                </a:solidFill>
                <a:latin typeface="Times New Roman" panose="02020603050405020304" pitchFamily="18" charset="0"/>
                <a:cs typeface="Times New Roman" panose="02020603050405020304" pitchFamily="18" charset="0"/>
              </a:rPr>
              <a:t>ucuz, hızlı, kaliteli üretirse onun ürününe talep olur.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3" name="Resim 2"/>
          <p:cNvPicPr>
            <a:picLocks noChangeAspect="1"/>
          </p:cNvPicPr>
          <p:nvPr/>
        </p:nvPicPr>
        <p:blipFill>
          <a:blip r:embed="rId2" cstate="print"/>
          <a:stretch>
            <a:fillRect/>
          </a:stretch>
        </p:blipFill>
        <p:spPr>
          <a:xfrm>
            <a:off x="6879765" y="2402163"/>
            <a:ext cx="5050112" cy="2910067"/>
          </a:xfrm>
          <a:prstGeom prst="rect">
            <a:avLst/>
          </a:prstGeom>
        </p:spPr>
      </p:pic>
      <p:sp>
        <p:nvSpPr>
          <p:cNvPr id="7" name="Dikdörtgen 6">
            <a:extLst>
              <a:ext uri="{FF2B5EF4-FFF2-40B4-BE49-F238E27FC236}">
                <a16:creationId xmlns="" xmlns:a16="http://schemas.microsoft.com/office/drawing/2014/main" id="{78D4C8DB-8EF6-47B7-9EDC-2A0F44AE578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C3BB9B1D-59BD-416A-89CD-0388CF4D5366}"/>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6DED133E-D348-41CD-A574-27D72ECE2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28</a:t>
            </a:fld>
            <a:endParaRPr lang="tr-TR"/>
          </a:p>
        </p:txBody>
      </p:sp>
    </p:spTree>
    <p:extLst>
      <p:ext uri="{BB962C8B-B14F-4D97-AF65-F5344CB8AC3E}">
        <p14:creationId xmlns:p14="http://schemas.microsoft.com/office/powerpoint/2010/main" val="969541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2195473"/>
          </a:xfrm>
          <a:prstGeom prst="rect">
            <a:avLst/>
          </a:prstGeom>
          <a:noFill/>
        </p:spPr>
        <p:txBody>
          <a:bodyPr wrap="square" rtlCol="0">
            <a:spAutoFit/>
          </a:bodyPr>
          <a:lstStyle/>
          <a:p>
            <a:r>
              <a:rPr lang="tr-TR" i="1" dirty="0">
                <a:solidFill>
                  <a:srgbClr val="002060"/>
                </a:solidFill>
                <a:latin typeface="Times New Roman" panose="02020603050405020304" pitchFamily="18" charset="0"/>
                <a:cs typeface="Times New Roman" panose="02020603050405020304" pitchFamily="18" charset="0"/>
              </a:rPr>
              <a:t>3. Sabit İhtiyaç: </a:t>
            </a:r>
            <a:r>
              <a:rPr lang="tr-TR" dirty="0">
                <a:solidFill>
                  <a:srgbClr val="002060"/>
                </a:solidFill>
                <a:latin typeface="Times New Roman" panose="02020603050405020304" pitchFamily="18" charset="0"/>
                <a:cs typeface="Times New Roman" panose="02020603050405020304" pitchFamily="18" charset="0"/>
              </a:rPr>
              <a:t>Su, yeme, içme. İhtiyaç karşılandığı sürece</a:t>
            </a:r>
          </a:p>
          <a:p>
            <a:r>
              <a:rPr lang="tr-TR" dirty="0">
                <a:solidFill>
                  <a:srgbClr val="002060"/>
                </a:solidFill>
                <a:latin typeface="Times New Roman" panose="02020603050405020304" pitchFamily="18" charset="0"/>
                <a:cs typeface="Times New Roman" panose="02020603050405020304" pitchFamily="18" charset="0"/>
              </a:rPr>
              <a:t>nasıl karşılandığının bir önemi yoktur.</a:t>
            </a:r>
          </a:p>
          <a:p>
            <a:r>
              <a:rPr lang="tr-TR" i="1" dirty="0">
                <a:solidFill>
                  <a:srgbClr val="002060"/>
                </a:solidFill>
                <a:latin typeface="Times New Roman" panose="02020603050405020304" pitchFamily="18" charset="0"/>
                <a:cs typeface="Times New Roman" panose="02020603050405020304" pitchFamily="18" charset="0"/>
              </a:rPr>
              <a:t>4. Zorunlu İhtiyaç: </a:t>
            </a:r>
            <a:r>
              <a:rPr lang="tr-TR" dirty="0">
                <a:solidFill>
                  <a:srgbClr val="002060"/>
                </a:solidFill>
                <a:latin typeface="Times New Roman" panose="02020603050405020304" pitchFamily="18" charset="0"/>
                <a:cs typeface="Times New Roman" panose="02020603050405020304" pitchFamily="18" charset="0"/>
              </a:rPr>
              <a:t>Endüstri standardı haline gelmiş ve  </a:t>
            </a:r>
          </a:p>
          <a:p>
            <a:r>
              <a:rPr lang="tr-TR" dirty="0">
                <a:solidFill>
                  <a:srgbClr val="002060"/>
                </a:solidFill>
                <a:latin typeface="Times New Roman" panose="02020603050405020304" pitchFamily="18" charset="0"/>
                <a:cs typeface="Times New Roman" panose="02020603050405020304" pitchFamily="18" charset="0"/>
              </a:rPr>
              <a:t>karşılanması ekstra memnuniyet yaratmayan ancak eksikliği </a:t>
            </a:r>
          </a:p>
          <a:p>
            <a:r>
              <a:rPr lang="tr-TR" dirty="0">
                <a:solidFill>
                  <a:srgbClr val="002060"/>
                </a:solidFill>
                <a:latin typeface="Times New Roman" panose="02020603050405020304" pitchFamily="18" charset="0"/>
                <a:cs typeface="Times New Roman" panose="02020603050405020304" pitchFamily="18" charset="0"/>
              </a:rPr>
              <a:t>büyük memnuniyetsizlik  yaratan ihtiyaçlardır.</a:t>
            </a:r>
            <a:r>
              <a:rPr lang="tr-TR" b="1" dirty="0">
                <a:solidFill>
                  <a:schemeClr val="accent5">
                    <a:lumMod val="75000"/>
                  </a:schemeClr>
                </a:solidFill>
                <a:latin typeface="Times New Roman" panose="02020603050405020304" pitchFamily="18" charset="0"/>
                <a:cs typeface="Times New Roman" panose="02020603050405020304" pitchFamily="18" charset="0"/>
              </a:rPr>
              <a:t>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3" name="Resim 2"/>
          <p:cNvPicPr>
            <a:picLocks noChangeAspect="1"/>
          </p:cNvPicPr>
          <p:nvPr/>
        </p:nvPicPr>
        <p:blipFill>
          <a:blip r:embed="rId2" cstate="print"/>
          <a:stretch>
            <a:fillRect/>
          </a:stretch>
        </p:blipFill>
        <p:spPr>
          <a:xfrm>
            <a:off x="6879765" y="2402163"/>
            <a:ext cx="5050112" cy="2910067"/>
          </a:xfrm>
          <a:prstGeom prst="rect">
            <a:avLst/>
          </a:prstGeom>
        </p:spPr>
      </p:pic>
      <p:sp>
        <p:nvSpPr>
          <p:cNvPr id="7" name="Dikdörtgen 6">
            <a:extLst>
              <a:ext uri="{FF2B5EF4-FFF2-40B4-BE49-F238E27FC236}">
                <a16:creationId xmlns="" xmlns:a16="http://schemas.microsoft.com/office/drawing/2014/main" id="{78D4C8DB-8EF6-47B7-9EDC-2A0F44AE578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C3BB9B1D-59BD-416A-89CD-0388CF4D5366}"/>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6DED133E-D348-41CD-A574-27D72ECE2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29</a:t>
            </a:fld>
            <a:endParaRPr lang="tr-TR"/>
          </a:p>
        </p:txBody>
      </p:sp>
    </p:spTree>
    <p:extLst>
      <p:ext uri="{BB962C8B-B14F-4D97-AF65-F5344CB8AC3E}">
        <p14:creationId xmlns:p14="http://schemas.microsoft.com/office/powerpoint/2010/main" val="2927986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434602"/>
            <a:ext cx="10058400" cy="113877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Girişimcilik Eğitim Programı </a:t>
            </a:r>
            <a:br>
              <a:rPr lang="tr-TR" sz="4000" b="1" dirty="0">
                <a:solidFill>
                  <a:schemeClr val="accent2"/>
                </a:solidFill>
                <a:latin typeface="Times New Roman" panose="02020603050405020304" pitchFamily="18" charset="0"/>
                <a:cs typeface="Times New Roman" panose="02020603050405020304" pitchFamily="18" charset="0"/>
              </a:rPr>
            </a:br>
            <a:r>
              <a:rPr lang="tr-TR" sz="4000" b="1" dirty="0">
                <a:solidFill>
                  <a:schemeClr val="accent2"/>
                </a:solidFill>
                <a:latin typeface="Times New Roman" panose="02020603050405020304" pitchFamily="18" charset="0"/>
                <a:cs typeface="Times New Roman" panose="02020603050405020304" pitchFamily="18" charset="0"/>
              </a:rPr>
              <a:t>Temel Düzey</a:t>
            </a:r>
          </a:p>
        </p:txBody>
      </p:sp>
      <p:sp>
        <p:nvSpPr>
          <p:cNvPr id="5" name="İçerik Yer Tutucusu 4"/>
          <p:cNvSpPr txBox="1">
            <a:spLocks noGrp="1"/>
          </p:cNvSpPr>
          <p:nvPr>
            <p:ph idx="1"/>
          </p:nvPr>
        </p:nvSpPr>
        <p:spPr>
          <a:xfrm>
            <a:off x="1097280" y="1845734"/>
            <a:ext cx="10058400" cy="3496342"/>
          </a:xfrm>
          <a:prstGeom prst="rect">
            <a:avLst/>
          </a:prstGeom>
          <a:noFill/>
        </p:spPr>
        <p:txBody>
          <a:bodyPr wrap="square" rtlCol="0">
            <a:spAutoFit/>
          </a:bodyPr>
          <a:lstStyle/>
          <a:p>
            <a:r>
              <a:rPr lang="tr-TR" sz="2400" b="1" dirty="0" smtClean="0">
                <a:solidFill>
                  <a:srgbClr val="002060"/>
                </a:solidFill>
                <a:latin typeface="Times New Roman" panose="02020603050405020304" pitchFamily="18" charset="0"/>
                <a:cs typeface="Times New Roman" panose="02020603050405020304" pitchFamily="18" charset="0"/>
              </a:rPr>
              <a:t>Yapılabilirlik </a:t>
            </a:r>
            <a:r>
              <a:rPr lang="tr-TR" sz="2400" b="1" dirty="0">
                <a:solidFill>
                  <a:srgbClr val="002060"/>
                </a:solidFill>
                <a:latin typeface="Times New Roman" panose="02020603050405020304" pitchFamily="18" charset="0"/>
                <a:cs typeface="Times New Roman" panose="02020603050405020304" pitchFamily="18" charset="0"/>
              </a:rPr>
              <a:t>Analizi</a:t>
            </a:r>
          </a:p>
          <a:p>
            <a:r>
              <a:rPr lang="tr-TR" sz="2400" b="1" dirty="0">
                <a:solidFill>
                  <a:srgbClr val="002060"/>
                </a:solidFill>
                <a:latin typeface="Times New Roman" panose="02020603050405020304" pitchFamily="18" charset="0"/>
                <a:cs typeface="Times New Roman" panose="02020603050405020304" pitchFamily="18" charset="0"/>
              </a:rPr>
              <a:t>Hukuki Altyapı – 1/2 – 2/2</a:t>
            </a:r>
          </a:p>
          <a:p>
            <a:r>
              <a:rPr lang="tr-TR" sz="2400" b="1" dirty="0">
                <a:solidFill>
                  <a:srgbClr val="002060"/>
                </a:solidFill>
                <a:latin typeface="Times New Roman" panose="02020603050405020304" pitchFamily="18" charset="0"/>
                <a:cs typeface="Times New Roman" panose="02020603050405020304" pitchFamily="18" charset="0"/>
              </a:rPr>
              <a:t>Pazarlama İlkeleri ve Yönetimi – 1/2 – 2/2</a:t>
            </a:r>
          </a:p>
          <a:p>
            <a:r>
              <a:rPr lang="tr-TR" sz="2400" b="1" dirty="0">
                <a:solidFill>
                  <a:srgbClr val="002060"/>
                </a:solidFill>
                <a:latin typeface="Times New Roman" panose="02020603050405020304" pitchFamily="18" charset="0"/>
                <a:cs typeface="Times New Roman" panose="02020603050405020304" pitchFamily="18" charset="0"/>
              </a:rPr>
              <a:t>Proje Yazımı, Temel Kurallar</a:t>
            </a:r>
          </a:p>
          <a:p>
            <a:r>
              <a:rPr lang="tr-TR" sz="2400" b="1" dirty="0">
                <a:solidFill>
                  <a:srgbClr val="002060"/>
                </a:solidFill>
                <a:latin typeface="Times New Roman" panose="02020603050405020304" pitchFamily="18" charset="0"/>
                <a:cs typeface="Times New Roman" panose="02020603050405020304" pitchFamily="18" charset="0"/>
              </a:rPr>
              <a:t>Girişimin Etik İlkeleri</a:t>
            </a:r>
          </a:p>
          <a:p>
            <a:r>
              <a:rPr lang="tr-TR" sz="2400" b="1" dirty="0">
                <a:solidFill>
                  <a:srgbClr val="002060"/>
                </a:solidFill>
                <a:latin typeface="Times New Roman" panose="02020603050405020304" pitchFamily="18" charset="0"/>
                <a:cs typeface="Times New Roman" panose="02020603050405020304" pitchFamily="18" charset="0"/>
              </a:rPr>
              <a:t>Günün Özeti</a:t>
            </a:r>
          </a:p>
          <a:p>
            <a:r>
              <a:rPr lang="tr-TR" sz="2400" b="1" dirty="0" err="1">
                <a:solidFill>
                  <a:srgbClr val="002060"/>
                </a:solidFill>
                <a:latin typeface="Times New Roman" panose="02020603050405020304" pitchFamily="18" charset="0"/>
                <a:cs typeface="Times New Roman" panose="02020603050405020304" pitchFamily="18" charset="0"/>
              </a:rPr>
              <a:t>Posttest</a:t>
            </a:r>
            <a:r>
              <a:rPr lang="tr-TR" sz="2400" b="1" dirty="0">
                <a:solidFill>
                  <a:srgbClr val="002060"/>
                </a:solidFill>
                <a:latin typeface="Times New Roman" panose="02020603050405020304" pitchFamily="18" charset="0"/>
                <a:cs typeface="Times New Roman" panose="02020603050405020304" pitchFamily="18" charset="0"/>
              </a:rPr>
              <a:t> ve Kapanış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AB3FC96A-2C50-4A7B-9C09-E24AF761FBE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D96D5C1F-6309-406F-979B-3106E8D48E0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1541DC75-61DE-407C-9A94-334FDDBD5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3</a:t>
            </a:fld>
            <a:endParaRPr lang="tr-TR"/>
          </a:p>
        </p:txBody>
      </p:sp>
    </p:spTree>
    <p:extLst>
      <p:ext uri="{BB962C8B-B14F-4D97-AF65-F5344CB8AC3E}">
        <p14:creationId xmlns:p14="http://schemas.microsoft.com/office/powerpoint/2010/main" val="2203618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2569934"/>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2. Yatırım Çekiciliği</a:t>
            </a:r>
          </a:p>
          <a:p>
            <a:pPr algn="just"/>
            <a:r>
              <a:rPr lang="tr-TR" i="1" dirty="0">
                <a:solidFill>
                  <a:srgbClr val="002060"/>
                </a:solidFill>
                <a:latin typeface="Times New Roman" panose="02020603050405020304" pitchFamily="18" charset="0"/>
                <a:cs typeface="Times New Roman" panose="02020603050405020304" pitchFamily="18" charset="0"/>
              </a:rPr>
              <a:t>2.4 Trendler</a:t>
            </a:r>
          </a:p>
          <a:p>
            <a:pPr algn="just"/>
            <a:r>
              <a:rPr lang="tr-TR" dirty="0">
                <a:solidFill>
                  <a:srgbClr val="002060"/>
                </a:solidFill>
                <a:latin typeface="Times New Roman" panose="02020603050405020304" pitchFamily="18" charset="0"/>
                <a:cs typeface="Times New Roman" panose="02020603050405020304" pitchFamily="18" charset="0"/>
              </a:rPr>
              <a:t>Hedef kitlenin alışkanlıkları, ihtiyaçları, istekleri ve talepleri arasındaki farkları anlayan ve ürününü geliştirirken bunları dikkate alan bir girişimci aynı zamanda trendleri de takip edecek ve iş planını buna göre geliştirecektir. </a:t>
            </a:r>
          </a:p>
          <a:p>
            <a:pPr algn="just"/>
            <a:r>
              <a:rPr lang="tr-TR" dirty="0" err="1">
                <a:solidFill>
                  <a:srgbClr val="002060"/>
                </a:solidFill>
                <a:latin typeface="Times New Roman" panose="02020603050405020304" pitchFamily="18" charset="0"/>
                <a:cs typeface="Times New Roman" panose="02020603050405020304" pitchFamily="18" charset="0"/>
              </a:rPr>
              <a:t>Yemeksepeti</a:t>
            </a:r>
            <a:r>
              <a:rPr lang="tr-TR" dirty="0">
                <a:solidFill>
                  <a:srgbClr val="002060"/>
                </a:solidFill>
                <a:latin typeface="Times New Roman" panose="02020603050405020304" pitchFamily="18" charset="0"/>
                <a:cs typeface="Times New Roman" panose="02020603050405020304" pitchFamily="18" charset="0"/>
              </a:rPr>
              <a:t> kurucularının İnternet kullanımının yaygınlaşacağına olan inançları ve bunu veriyle desteklemeleri senelerce iş fikirlerinin arkasında durmalarını sağladı.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59BA4757-9F76-45D3-A99C-6874A429920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2C5A0E61-6CBB-44CD-B1F8-7B734189026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D01A0008-031F-483A-912A-B0D0F6B64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30</a:t>
            </a:fld>
            <a:endParaRPr lang="tr-TR"/>
          </a:p>
        </p:txBody>
      </p:sp>
    </p:spTree>
    <p:extLst>
      <p:ext uri="{BB962C8B-B14F-4D97-AF65-F5344CB8AC3E}">
        <p14:creationId xmlns:p14="http://schemas.microsoft.com/office/powerpoint/2010/main" val="3682082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3595856"/>
          </a:xfrm>
          <a:prstGeom prst="rect">
            <a:avLst/>
          </a:prstGeom>
          <a:noFill/>
        </p:spPr>
        <p:txBody>
          <a:bodyPr wrap="square" rtlCol="0">
            <a:spAutoFit/>
          </a:bodyPr>
          <a:lstStyle/>
          <a:p>
            <a:pPr algn="just"/>
            <a:r>
              <a:rPr lang="tr-TR" sz="2400" dirty="0">
                <a:solidFill>
                  <a:srgbClr val="002060"/>
                </a:solidFill>
                <a:latin typeface="Times New Roman" panose="02020603050405020304" pitchFamily="18" charset="0"/>
                <a:cs typeface="Times New Roman" panose="02020603050405020304" pitchFamily="18" charset="0"/>
              </a:rPr>
              <a:t>Bunun için diğer ülkelerdeki veya benzer pazarlardaki trendleri incelemek faydalı olacaktır. Girişimcinin, girmek istediği pazarda kıyaslanabilir diğer ülkelerde ne gibi gelişmeler olduğunu ve bunun yansımalarının nasıl olacağını öngörmesi ve buna göre varsayımlarda bulunması gerekir. </a:t>
            </a:r>
          </a:p>
          <a:p>
            <a:pPr algn="just"/>
            <a:r>
              <a:rPr lang="tr-TR" sz="2400" dirty="0">
                <a:solidFill>
                  <a:srgbClr val="002060"/>
                </a:solidFill>
                <a:latin typeface="Times New Roman" panose="02020603050405020304" pitchFamily="18" charset="0"/>
                <a:cs typeface="Times New Roman" panose="02020603050405020304" pitchFamily="18" charset="0"/>
              </a:rPr>
              <a:t>Ayrıca spesifik ve konunun uzmanı kişilerin araştırma ile bulabileceği alanlar dışında günümüzde bazı </a:t>
            </a:r>
            <a:r>
              <a:rPr lang="tr-TR" sz="2400" dirty="0" err="1">
                <a:solidFill>
                  <a:srgbClr val="002060"/>
                </a:solidFill>
                <a:latin typeface="Times New Roman" panose="02020603050405020304" pitchFamily="18" charset="0"/>
                <a:cs typeface="Times New Roman" panose="02020603050405020304" pitchFamily="18" charset="0"/>
              </a:rPr>
              <a:t>megatrendler</a:t>
            </a:r>
            <a:r>
              <a:rPr lang="tr-TR" sz="2400" dirty="0">
                <a:solidFill>
                  <a:srgbClr val="002060"/>
                </a:solidFill>
                <a:latin typeface="Times New Roman" panose="02020603050405020304" pitchFamily="18" charset="0"/>
                <a:cs typeface="Times New Roman" panose="02020603050405020304" pitchFamily="18" charset="0"/>
              </a:rPr>
              <a:t> mevcuttur. </a:t>
            </a:r>
            <a:r>
              <a:rPr lang="tr-TR" sz="2400" dirty="0" err="1">
                <a:solidFill>
                  <a:srgbClr val="002060"/>
                </a:solidFill>
                <a:latin typeface="Times New Roman" panose="02020603050405020304" pitchFamily="18" charset="0"/>
                <a:cs typeface="Times New Roman" panose="02020603050405020304" pitchFamily="18" charset="0"/>
              </a:rPr>
              <a:t>Megatrend</a:t>
            </a:r>
            <a:r>
              <a:rPr lang="tr-TR" sz="2400" dirty="0">
                <a:solidFill>
                  <a:srgbClr val="002060"/>
                </a:solidFill>
                <a:latin typeface="Times New Roman" panose="02020603050405020304" pitchFamily="18" charset="0"/>
                <a:cs typeface="Times New Roman" panose="02020603050405020304" pitchFamily="18" charset="0"/>
              </a:rPr>
              <a:t> tabiri tüm dünyayı etkileyen ve toplumsal değişikliklere neden olacak bazı gelişmeleri ifade eder. Mesela tüm dünyada bir süredir doğal yaşamı destekleyen, sağlıklı, organik, sürdürülebilir, çevreci ve toplumsal ürünler gündemdedir. Dolayısıyla bu alanlarda çözüm üreten iş modellerinin önü açık olacaktır.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59BA4757-9F76-45D3-A99C-6874A429920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2C5A0E61-6CBB-44CD-B1F8-7B734189026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D01A0008-031F-483A-912A-B0D0F6B64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31</a:t>
            </a:fld>
            <a:endParaRPr lang="tr-TR"/>
          </a:p>
        </p:txBody>
      </p:sp>
    </p:spTree>
    <p:extLst>
      <p:ext uri="{BB962C8B-B14F-4D97-AF65-F5344CB8AC3E}">
        <p14:creationId xmlns:p14="http://schemas.microsoft.com/office/powerpoint/2010/main" val="3757309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420244"/>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89573" y="1308735"/>
            <a:ext cx="11430000" cy="4134465"/>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2. Yatırım Çekiciliği</a:t>
            </a:r>
          </a:p>
          <a:p>
            <a:pPr algn="just"/>
            <a:r>
              <a:rPr lang="tr-TR" i="1" dirty="0">
                <a:solidFill>
                  <a:srgbClr val="002060"/>
                </a:solidFill>
                <a:latin typeface="Times New Roman" panose="02020603050405020304" pitchFamily="18" charset="0"/>
                <a:cs typeface="Times New Roman" panose="02020603050405020304" pitchFamily="18" charset="0"/>
              </a:rPr>
              <a:t>2.5 Teknoloji</a:t>
            </a:r>
          </a:p>
          <a:p>
            <a:pPr algn="just"/>
            <a:r>
              <a:rPr lang="tr-TR" dirty="0">
                <a:solidFill>
                  <a:srgbClr val="002060"/>
                </a:solidFill>
                <a:latin typeface="Times New Roman" panose="02020603050405020304" pitchFamily="18" charset="0"/>
                <a:cs typeface="Times New Roman" panose="02020603050405020304" pitchFamily="18" charset="0"/>
              </a:rPr>
              <a:t>Teknoloji özellikle son on yılda müthiş bir hızla ilerliyor. Önceden teknolojik gelişmeler bizi şaşırtırken şimdi her gün o kadar inanılmaz gelişmelere şahit oluyoruz ki teknolojinin geldiği noktayı hayal dahi edemiyoruz. </a:t>
            </a:r>
          </a:p>
          <a:p>
            <a:pPr algn="just"/>
            <a:r>
              <a:rPr lang="tr-TR" dirty="0">
                <a:solidFill>
                  <a:srgbClr val="002060"/>
                </a:solidFill>
                <a:latin typeface="Times New Roman" panose="02020603050405020304" pitchFamily="18" charset="0"/>
                <a:cs typeface="Times New Roman" panose="02020603050405020304" pitchFamily="18" charset="0"/>
              </a:rPr>
              <a:t>Bu gelişimin arkasında 1964 yılında İntel firmasını kuran Gordon </a:t>
            </a:r>
            <a:r>
              <a:rPr lang="tr-TR" dirty="0" err="1">
                <a:solidFill>
                  <a:srgbClr val="002060"/>
                </a:solidFill>
                <a:latin typeface="Times New Roman" panose="02020603050405020304" pitchFamily="18" charset="0"/>
                <a:cs typeface="Times New Roman" panose="02020603050405020304" pitchFamily="18" charset="0"/>
              </a:rPr>
              <a:t>Moore’un</a:t>
            </a:r>
            <a:r>
              <a:rPr lang="tr-TR" dirty="0">
                <a:solidFill>
                  <a:srgbClr val="002060"/>
                </a:solidFill>
                <a:latin typeface="Times New Roman" panose="02020603050405020304" pitchFamily="18" charset="0"/>
                <a:cs typeface="Times New Roman" panose="02020603050405020304" pitchFamily="18" charset="0"/>
              </a:rPr>
              <a:t> ortaya attığı bir teori var. Buna göre mikroçipler her iki yılda bir içindeki </a:t>
            </a:r>
            <a:r>
              <a:rPr lang="tr-TR" dirty="0" err="1">
                <a:solidFill>
                  <a:srgbClr val="002060"/>
                </a:solidFill>
                <a:latin typeface="Times New Roman" panose="02020603050405020304" pitchFamily="18" charset="0"/>
                <a:cs typeface="Times New Roman" panose="02020603050405020304" pitchFamily="18" charset="0"/>
              </a:rPr>
              <a:t>transistör</a:t>
            </a:r>
            <a:r>
              <a:rPr lang="tr-TR" dirty="0">
                <a:solidFill>
                  <a:srgbClr val="002060"/>
                </a:solidFill>
                <a:latin typeface="Times New Roman" panose="02020603050405020304" pitchFamily="18" charset="0"/>
                <a:cs typeface="Times New Roman" panose="02020603050405020304" pitchFamily="18" charset="0"/>
              </a:rPr>
              <a:t> sayısını ikiye katlayacaktı. Günümüzde artık mikroçipler </a:t>
            </a:r>
            <a:r>
              <a:rPr lang="tr-TR" dirty="0" err="1">
                <a:solidFill>
                  <a:srgbClr val="002060"/>
                </a:solidFill>
                <a:latin typeface="Times New Roman" panose="02020603050405020304" pitchFamily="18" charset="0"/>
                <a:cs typeface="Times New Roman" panose="02020603050405020304" pitchFamily="18" charset="0"/>
              </a:rPr>
              <a:t>nano</a:t>
            </a:r>
            <a:r>
              <a:rPr lang="tr-TR" dirty="0">
                <a:solidFill>
                  <a:srgbClr val="002060"/>
                </a:solidFill>
                <a:latin typeface="Times New Roman" panose="02020603050405020304" pitchFamily="18" charset="0"/>
                <a:cs typeface="Times New Roman" panose="02020603050405020304" pitchFamily="18" charset="0"/>
              </a:rPr>
              <a:t> boyutlarda bir milyardan fazla </a:t>
            </a:r>
            <a:r>
              <a:rPr lang="tr-TR" dirty="0" err="1">
                <a:solidFill>
                  <a:srgbClr val="002060"/>
                </a:solidFill>
                <a:latin typeface="Times New Roman" panose="02020603050405020304" pitchFamily="18" charset="0"/>
                <a:cs typeface="Times New Roman" panose="02020603050405020304" pitchFamily="18" charset="0"/>
              </a:rPr>
              <a:t>transistör</a:t>
            </a:r>
            <a:r>
              <a:rPr lang="tr-TR" dirty="0">
                <a:solidFill>
                  <a:srgbClr val="002060"/>
                </a:solidFill>
                <a:latin typeface="Times New Roman" panose="02020603050405020304" pitchFamily="18" charset="0"/>
                <a:cs typeface="Times New Roman" panose="02020603050405020304" pitchFamily="18" charset="0"/>
              </a:rPr>
              <a:t> barındırmakta ve bir sonraki aşama için kuantum seviyesinde çalışan mikroçipler hayatımıza girmek üzeredir. Bunun bize yansıması ise teknolojinin "iki artı iki artı iki …" şeklinde üst üste ekleyerek doğrusal ilerlemesi değil, "iki üzeri iki üzeri iki…" şeklinde katlamalı olarak gelişmesidir. </a:t>
            </a:r>
          </a:p>
          <a:p>
            <a:pPr algn="just"/>
            <a:r>
              <a:rPr lang="tr-TR" dirty="0" err="1">
                <a:solidFill>
                  <a:srgbClr val="002060"/>
                </a:solidFill>
                <a:latin typeface="Times New Roman" panose="02020603050405020304" pitchFamily="18" charset="0"/>
                <a:cs typeface="Times New Roman" panose="02020603050405020304" pitchFamily="18" charset="0"/>
              </a:rPr>
              <a:t>Moore</a:t>
            </a:r>
            <a:r>
              <a:rPr lang="tr-TR" dirty="0">
                <a:solidFill>
                  <a:srgbClr val="002060"/>
                </a:solidFill>
                <a:latin typeface="Times New Roman" panose="02020603050405020304" pitchFamily="18" charset="0"/>
                <a:cs typeface="Times New Roman" panose="02020603050405020304" pitchFamily="18" charset="0"/>
              </a:rPr>
              <a:t> Kanunu, gelişimi katlamalı olarak tarif eder. Ancak, insan zihni, doğrusal ilerlemeyi anlamaya daha meyillidir.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A2CDC424-D189-4A8A-8C34-C65F5E1D651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1A8EAC30-A4F8-47FB-994E-DE9D1D4C732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8177F54-2190-4507-8A69-BD027353C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32</a:t>
            </a:fld>
            <a:endParaRPr lang="tr-TR"/>
          </a:p>
        </p:txBody>
      </p:sp>
    </p:spTree>
    <p:extLst>
      <p:ext uri="{BB962C8B-B14F-4D97-AF65-F5344CB8AC3E}">
        <p14:creationId xmlns:p14="http://schemas.microsoft.com/office/powerpoint/2010/main" val="3812327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fe break ile ilgili görsel sonucu">
            <a:extLst>
              <a:ext uri="{FF2B5EF4-FFF2-40B4-BE49-F238E27FC236}">
                <a16:creationId xmlns="" xmlns:a16="http://schemas.microsoft.com/office/drawing/2014/main" id="{D13C2B82-4652-4609-AAA0-3FED7574E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092" y="37786"/>
            <a:ext cx="9009484" cy="5878692"/>
          </a:xfrm>
          <a:prstGeom prst="rect">
            <a:avLst/>
          </a:prstGeom>
          <a:noFill/>
          <a:extLst>
            <a:ext uri="{909E8E84-426E-40DD-AFC4-6F175D3DCCD1}">
              <a14:hiddenFill xmlns:a14="http://schemas.microsoft.com/office/drawing/2010/main">
                <a:solidFill>
                  <a:srgbClr val="FFFFFF"/>
                </a:solidFill>
              </a14:hiddenFill>
            </a:ext>
          </a:extLst>
        </p:spPr>
      </p:pic>
      <p:sp>
        <p:nvSpPr>
          <p:cNvPr id="4" name="Unvan 3"/>
          <p:cNvSpPr txBox="1">
            <a:spLocks noGrp="1"/>
          </p:cNvSpPr>
          <p:nvPr>
            <p:ph type="title"/>
          </p:nvPr>
        </p:nvSpPr>
        <p:spPr>
          <a:xfrm>
            <a:off x="996039" y="660"/>
            <a:ext cx="10058400" cy="955646"/>
          </a:xfrm>
          <a:prstGeom prst="rect">
            <a:avLst/>
          </a:prstGeom>
          <a:noFill/>
        </p:spPr>
        <p:txBody>
          <a:bodyPr wrap="square" rtlCol="0">
            <a:spAutoFit/>
          </a:bodyPr>
          <a:lstStyle/>
          <a:p>
            <a:pPr algn="ctr"/>
            <a:r>
              <a:rPr lang="tr-TR" sz="6600" b="1" dirty="0">
                <a:solidFill>
                  <a:srgbClr val="002060"/>
                </a:solidFill>
                <a:latin typeface="Times New Roman" panose="02020603050405020304" pitchFamily="18" charset="0"/>
                <a:cs typeface="Times New Roman" panose="02020603050405020304" pitchFamily="18" charset="0"/>
              </a:rPr>
              <a:t>10 Dakika Ara </a:t>
            </a:r>
            <a:r>
              <a:rPr lang="tr-TR" sz="6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tr-TR" sz="6600" b="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EC719A41-417F-413D-9143-828638F2084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19763816-307D-47AE-B442-1817139165A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30E225E-BD3B-490C-9A23-D75962EE3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8">
            <a:extLst>
              <a:ext uri="{FF2B5EF4-FFF2-40B4-BE49-F238E27FC236}">
                <a16:creationId xmlns="" xmlns:a16="http://schemas.microsoft.com/office/drawing/2014/main" id="{4A550AEF-9F5D-4920-A6E2-7E5DEBD2284B}"/>
              </a:ext>
            </a:extLst>
          </p:cNvPr>
          <p:cNvSpPr>
            <a:spLocks noChangeAspect="1" noChangeArrowheads="1"/>
          </p:cNvSpPr>
          <p:nvPr/>
        </p:nvSpPr>
        <p:spPr bwMode="auto">
          <a:xfrm>
            <a:off x="11325288" y="1885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a:extLst>
              <a:ext uri="{FF2B5EF4-FFF2-40B4-BE49-F238E27FC236}">
                <a16:creationId xmlns="" xmlns:a16="http://schemas.microsoft.com/office/drawing/2014/main" id="{DC855388-0ED5-4A2B-B9D6-40EB7F61647B}"/>
              </a:ext>
            </a:extLst>
          </p:cNvPr>
          <p:cNvSpPr>
            <a:spLocks noChangeAspect="1" noChangeArrowheads="1"/>
          </p:cNvSpPr>
          <p:nvPr/>
        </p:nvSpPr>
        <p:spPr bwMode="auto">
          <a:xfrm>
            <a:off x="5943600" y="685800"/>
            <a:ext cx="2895600" cy="289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Slayt Numarası Yer Tutucusu 1"/>
          <p:cNvSpPr>
            <a:spLocks noGrp="1"/>
          </p:cNvSpPr>
          <p:nvPr>
            <p:ph type="sldNum" sz="quarter" idx="12"/>
          </p:nvPr>
        </p:nvSpPr>
        <p:spPr/>
        <p:txBody>
          <a:bodyPr/>
          <a:lstStyle/>
          <a:p>
            <a:fld id="{673B6E21-7CC9-44B2-9B44-FB4670CB18F1}" type="slidenum">
              <a:rPr lang="tr-TR" smtClean="0"/>
              <a:pPr/>
              <a:t>33</a:t>
            </a:fld>
            <a:endParaRPr lang="tr-TR"/>
          </a:p>
        </p:txBody>
      </p:sp>
    </p:spTree>
    <p:extLst>
      <p:ext uri="{BB962C8B-B14F-4D97-AF65-F5344CB8AC3E}">
        <p14:creationId xmlns:p14="http://schemas.microsoft.com/office/powerpoint/2010/main" val="924375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1097280" y="1845734"/>
            <a:ext cx="10058400" cy="1614801"/>
          </a:xfrm>
          <a:prstGeom prst="rect">
            <a:avLst/>
          </a:prstGeom>
          <a:noFill/>
        </p:spPr>
        <p:txBody>
          <a:bodyPr wrap="square" rtlCol="0">
            <a:spAutoFit/>
          </a:bodyPr>
          <a:lstStyle/>
          <a:p>
            <a:r>
              <a:rPr lang="tr-TR" sz="2800" b="1" dirty="0">
                <a:solidFill>
                  <a:srgbClr val="002060"/>
                </a:solidFill>
                <a:latin typeface="Times New Roman" panose="02020603050405020304" pitchFamily="18" charset="0"/>
                <a:cs typeface="Times New Roman" panose="02020603050405020304" pitchFamily="18" charset="0"/>
              </a:rPr>
              <a:t>1. İşe Başlarken</a:t>
            </a:r>
          </a:p>
          <a:p>
            <a:r>
              <a:rPr lang="tr-TR" sz="2800" b="1" dirty="0">
                <a:solidFill>
                  <a:srgbClr val="002060"/>
                </a:solidFill>
                <a:latin typeface="Times New Roman" panose="02020603050405020304" pitchFamily="18" charset="0"/>
                <a:cs typeface="Times New Roman" panose="02020603050405020304" pitchFamily="18" charset="0"/>
              </a:rPr>
              <a:t>2. İşe Devam Ederken</a:t>
            </a:r>
          </a:p>
          <a:p>
            <a:r>
              <a:rPr lang="tr-TR" sz="2800" b="1" dirty="0">
                <a:solidFill>
                  <a:srgbClr val="002060"/>
                </a:solidFill>
                <a:latin typeface="Times New Roman" panose="02020603050405020304" pitchFamily="18" charset="0"/>
                <a:cs typeface="Times New Roman" panose="02020603050405020304" pitchFamily="18" charset="0"/>
              </a:rPr>
              <a:t>3. Sona Ererken</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C5AF76D2-0C14-4B37-9810-DB2F58F4DB8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E1055B54-6A7F-4A24-B7D8-801E1256209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6578182C-BB7E-4970-991C-72AFD3964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34</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413657" y="1845734"/>
            <a:ext cx="11408229" cy="3290131"/>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1. İşe Başlarken</a:t>
            </a:r>
          </a:p>
          <a:p>
            <a:pPr algn="just"/>
            <a:r>
              <a:rPr lang="tr-TR" sz="2400" dirty="0">
                <a:solidFill>
                  <a:srgbClr val="002060"/>
                </a:solidFill>
                <a:latin typeface="Times New Roman" panose="02020603050405020304" pitchFamily="18" charset="0"/>
                <a:cs typeface="Times New Roman" panose="02020603050405020304" pitchFamily="18" charset="0"/>
              </a:rPr>
              <a:t>İşletme bilimi açısından girişimci olarak adlandırılan kişi, hukukta; esnaf, sanatkâr, tacir, tüccar, müteşebbis gibi farklı farklı adlarla anılır. </a:t>
            </a:r>
          </a:p>
          <a:p>
            <a:pPr algn="just"/>
            <a:r>
              <a:rPr lang="tr-TR" sz="2400" dirty="0">
                <a:solidFill>
                  <a:srgbClr val="002060"/>
                </a:solidFill>
                <a:latin typeface="Times New Roman" panose="02020603050405020304" pitchFamily="18" charset="0"/>
                <a:cs typeface="Times New Roman" panose="02020603050405020304" pitchFamily="18" charset="0"/>
              </a:rPr>
              <a:t>Bu kişiler; Anayasamızın 48. maddesinde “herkes” olarak geçen, teşebbüs kurma hakkına sahip olan kişilerdir. </a:t>
            </a:r>
          </a:p>
          <a:p>
            <a:pPr algn="just"/>
            <a:r>
              <a:rPr lang="tr-TR" sz="2400" dirty="0">
                <a:solidFill>
                  <a:srgbClr val="002060"/>
                </a:solidFill>
                <a:latin typeface="Times New Roman" panose="02020603050405020304" pitchFamily="18" charset="0"/>
                <a:cs typeface="Times New Roman" panose="02020603050405020304" pitchFamily="18" charset="0"/>
              </a:rPr>
              <a:t>Bu kişiler, işletmeyi kısmen dahi kendi adlarına işletirlerse tacir ve esnaf gibi statülere sahip olurlar. İşletmeyi kuracakları ortaklık veya şirket aracılığı ile işletirlerse ortak veya paydaş/hissedar statüsüne sahip olurlar.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2F366377-EDC4-4ADA-ADE3-99A6E0DDFE79}"/>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C6818C04-223F-473B-8B22-33DDD7AD68F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C5240C9B-2876-450B-B514-93A83EBCE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35</a:t>
            </a:fld>
            <a:endParaRPr lang="tr-TR"/>
          </a:p>
        </p:txBody>
      </p:sp>
    </p:spTree>
    <p:extLst>
      <p:ext uri="{BB962C8B-B14F-4D97-AF65-F5344CB8AC3E}">
        <p14:creationId xmlns:p14="http://schemas.microsoft.com/office/powerpoint/2010/main" val="2204701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88571" y="420244"/>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521941" y="951079"/>
            <a:ext cx="11408229" cy="4411464"/>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1. İşe Başlarken</a:t>
            </a:r>
          </a:p>
          <a:p>
            <a:pPr algn="just"/>
            <a:r>
              <a:rPr lang="tr-TR" i="1" dirty="0">
                <a:solidFill>
                  <a:srgbClr val="002060"/>
                </a:solidFill>
                <a:latin typeface="Times New Roman" panose="02020603050405020304" pitchFamily="18" charset="0"/>
                <a:cs typeface="Times New Roman" panose="02020603050405020304" pitchFamily="18" charset="0"/>
              </a:rPr>
              <a:t>1.1 Esnaf – Tacir Ayrımı</a:t>
            </a:r>
          </a:p>
          <a:p>
            <a:pPr algn="just"/>
            <a:r>
              <a:rPr lang="tr-TR" dirty="0">
                <a:solidFill>
                  <a:srgbClr val="002060"/>
                </a:solidFill>
                <a:latin typeface="Times New Roman" panose="02020603050405020304" pitchFamily="18" charset="0"/>
                <a:cs typeface="Times New Roman" panose="02020603050405020304" pitchFamily="18" charset="0"/>
              </a:rPr>
              <a:t>Esnaf ve bunların işlettiği esnaf işletmesi ile tacir ve bunların işlettiği ticari işletme kavramlarının hukuki kapsamları, günlük dilde kullanılandan farklıdır. </a:t>
            </a:r>
          </a:p>
          <a:p>
            <a:pPr algn="just"/>
            <a:r>
              <a:rPr lang="tr-TR" dirty="0">
                <a:solidFill>
                  <a:srgbClr val="002060"/>
                </a:solidFill>
                <a:latin typeface="Times New Roman" panose="02020603050405020304" pitchFamily="18" charset="0"/>
                <a:cs typeface="Times New Roman" panose="02020603050405020304" pitchFamily="18" charset="0"/>
              </a:rPr>
              <a:t>Bununla birlikte; kavramların hukuki tanımlarında ortak yönler de bulunmaktadır. Örneğin 6102 sayılı Türk Ticaret Kanunu’nun 11(1). maddesinde ticari işletme “esnaf işletmesi için öngörülen sınırı aşan düzeyde gelir sağlamayı hedef tutan faaliyetlerin devamlı ve bağımsız şekilde yürütüldüğü işletmedir.” şeklinde tanımlanırken, aynı Kanun’un 15(1). maddesi ile 5362 sayılı Esnaf ve Sanatkârlar Meslek Kuruluşları Kanunu’nun 3(a). maddesinde esnaf; “…, ekonomik faaliyetini sermayesi ile birlikte bedenî çalışmasına dayandıran ve kazancı tacir veya sanayici niteliğini kazandırmayacak miktarda olan, ….” şeklinde tanımlanmaktadır. </a:t>
            </a:r>
          </a:p>
          <a:p>
            <a:pPr algn="just"/>
            <a:r>
              <a:rPr lang="tr-TR" dirty="0">
                <a:solidFill>
                  <a:srgbClr val="002060"/>
                </a:solidFill>
                <a:latin typeface="Times New Roman" panose="02020603050405020304" pitchFamily="18" charset="0"/>
                <a:cs typeface="Times New Roman" panose="02020603050405020304" pitchFamily="18" charset="0"/>
              </a:rPr>
              <a:t>Dolayısıyla bir kişinin esnaf mı, yoksa tacir mi olduğunun belirlenmesinde elde etmesi öngörülen gelir miktarı belirleyicidir.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CFE5B4EB-A741-45CE-8FA8-895FB7E52D5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51A63222-3D97-450D-8FEB-8DAB5AF34CF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CD940C0-6D86-4673-A794-ACD81375F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36</a:t>
            </a:fld>
            <a:endParaRPr lang="tr-TR"/>
          </a:p>
        </p:txBody>
      </p:sp>
    </p:spTree>
    <p:extLst>
      <p:ext uri="{BB962C8B-B14F-4D97-AF65-F5344CB8AC3E}">
        <p14:creationId xmlns:p14="http://schemas.microsoft.com/office/powerpoint/2010/main" val="1948517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422365" y="1693550"/>
            <a:ext cx="11408229" cy="3677930"/>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1. İşe Başlarken</a:t>
            </a:r>
          </a:p>
          <a:p>
            <a:pPr algn="just"/>
            <a:r>
              <a:rPr lang="tr-TR" i="1" dirty="0">
                <a:solidFill>
                  <a:srgbClr val="002060"/>
                </a:solidFill>
                <a:latin typeface="Times New Roman" panose="02020603050405020304" pitchFamily="18" charset="0"/>
                <a:cs typeface="Times New Roman" panose="02020603050405020304" pitchFamily="18" charset="0"/>
              </a:rPr>
              <a:t>1.1 Esnaf – Tacir Ayrımı</a:t>
            </a:r>
          </a:p>
          <a:p>
            <a:pPr algn="just"/>
            <a:r>
              <a:rPr lang="tr-TR" dirty="0">
                <a:solidFill>
                  <a:srgbClr val="002060"/>
                </a:solidFill>
                <a:latin typeface="Times New Roman" panose="02020603050405020304" pitchFamily="18" charset="0"/>
                <a:cs typeface="Times New Roman" panose="02020603050405020304" pitchFamily="18" charset="0"/>
              </a:rPr>
              <a:t>Bir ticari işletmeyi, kısmen de olsa, kendi adına işleten kişiye tacir denir. Bir ticari işletmeyi kurup açtığını sirküler, gazete, radyo, televizyon ve diğer ilan araçlarıyla halka bildirmiş veya işletmesini ticaret siciline tescil ettirerek durumu ilan etmiş olan kimse, fiilen işletmeye başlamamış olsa bile tacir sayılır. </a:t>
            </a:r>
          </a:p>
          <a:p>
            <a:pPr algn="just"/>
            <a:r>
              <a:rPr lang="tr-TR" dirty="0">
                <a:solidFill>
                  <a:srgbClr val="002060"/>
                </a:solidFill>
                <a:latin typeface="Times New Roman" panose="02020603050405020304" pitchFamily="18" charset="0"/>
                <a:cs typeface="Times New Roman" panose="02020603050405020304" pitchFamily="18" charset="0"/>
              </a:rPr>
              <a:t>Tacir, her türlü borcu için iflasa tabidir; ayrıca bir ticaret unvanı seçmek, ticari işletmesini ticaret siciline tescil ettirmek ve gerekli ticari defterleri tutmakla da yükümlüdür (TTK m. 18(1). Bir tacirin borçlarının ticari olması asıldır. Ancak, gerçek kişi olan bir tacir, işlemi yaptığı anda bunun ticari işletmesiyle ilgili olmadığını diğer tarafa açıkça bildirdiği veya işin ticari sayılmasına durum elverişli olmadığı takdirde borç adi sayılır. Taraflardan yalnız biri için ticari iş niteliğinde olan sözleşmeler, kanunda aksine hüküm bulunmadıkça, diğeri için de ticari iş sayılır (TTK m. 19).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9ACAB142-2DF6-412C-980E-B151D89C30B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E424D9D0-FADC-42F8-A97B-C3CFAB46F713}"/>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A89D42E-0031-498C-967F-9C5C1A029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37</a:t>
            </a:fld>
            <a:endParaRPr lang="tr-TR"/>
          </a:p>
        </p:txBody>
      </p:sp>
    </p:spTree>
    <p:extLst>
      <p:ext uri="{BB962C8B-B14F-4D97-AF65-F5344CB8AC3E}">
        <p14:creationId xmlns:p14="http://schemas.microsoft.com/office/powerpoint/2010/main" val="3754243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91885" y="2369305"/>
            <a:ext cx="11408229" cy="1089529"/>
          </a:xfrm>
          <a:prstGeom prst="rect">
            <a:avLst/>
          </a:prstGeom>
          <a:noFill/>
        </p:spPr>
        <p:txBody>
          <a:bodyPr wrap="square" rtlCol="0">
            <a:spAutoFit/>
          </a:bodyPr>
          <a:lstStyle/>
          <a:p>
            <a:pPr algn="just"/>
            <a:r>
              <a:rPr lang="tr-TR" sz="2400" dirty="0">
                <a:solidFill>
                  <a:srgbClr val="002060"/>
                </a:solidFill>
                <a:latin typeface="Times New Roman" panose="02020603050405020304" pitchFamily="18" charset="0"/>
                <a:cs typeface="Times New Roman" panose="02020603050405020304" pitchFamily="18" charset="0"/>
              </a:rPr>
              <a:t>Tacirlerin kullanmak zorunda oldukları unvan, taciri diğerlerinden ayırt ederken, tacirler dilerlerse ticari işletmelerini diğer ticari işletmelerden ayırt eden işletme adı da kullanabilirler. Tescil edilmesi halinde işletme adları da unvanlar gibi korunur.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9ACAB142-2DF6-412C-980E-B151D89C30B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E424D9D0-FADC-42F8-A97B-C3CFAB46F713}"/>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A89D42E-0031-498C-967F-9C5C1A029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38</a:t>
            </a:fld>
            <a:endParaRPr lang="tr-TR"/>
          </a:p>
        </p:txBody>
      </p:sp>
    </p:spTree>
    <p:extLst>
      <p:ext uri="{BB962C8B-B14F-4D97-AF65-F5344CB8AC3E}">
        <p14:creationId xmlns:p14="http://schemas.microsoft.com/office/powerpoint/2010/main" val="794665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413657" y="1845734"/>
            <a:ext cx="11408229" cy="3400931"/>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1. İşe Başlarken</a:t>
            </a:r>
          </a:p>
          <a:p>
            <a:pPr algn="just"/>
            <a:r>
              <a:rPr lang="tr-TR" i="1" dirty="0">
                <a:solidFill>
                  <a:srgbClr val="002060"/>
                </a:solidFill>
                <a:latin typeface="Times New Roman" panose="02020603050405020304" pitchFamily="18" charset="0"/>
                <a:cs typeface="Times New Roman" panose="02020603050405020304" pitchFamily="18" charset="0"/>
              </a:rPr>
              <a:t>1.2 Sermaye</a:t>
            </a:r>
          </a:p>
          <a:p>
            <a:pPr algn="just"/>
            <a:r>
              <a:rPr lang="tr-TR" dirty="0">
                <a:solidFill>
                  <a:srgbClr val="002060"/>
                </a:solidFill>
                <a:latin typeface="Times New Roman" panose="02020603050405020304" pitchFamily="18" charset="0"/>
                <a:cs typeface="Times New Roman" panose="02020603050405020304" pitchFamily="18" charset="0"/>
              </a:rPr>
              <a:t>İşletme kurabilmek için, girişimcilik kapasitesinin yanında, sermayeye de sahip olmak gerekir. Kurulacak olan işletmenin hukuki yapısına göre farklı değerler sermaye olarak konulabilir. </a:t>
            </a:r>
          </a:p>
          <a:p>
            <a:pPr algn="just"/>
            <a:r>
              <a:rPr lang="tr-TR" dirty="0">
                <a:solidFill>
                  <a:srgbClr val="002060"/>
                </a:solidFill>
                <a:latin typeface="Times New Roman" panose="02020603050405020304" pitchFamily="18" charset="0"/>
                <a:cs typeface="Times New Roman" panose="02020603050405020304" pitchFamily="18" charset="0"/>
              </a:rPr>
              <a:t>Genel olarak bakıldığında; para, alacak, kıymetli evrak ve sermaye şirketlerine ait paylar, fikrî mülkiyet (marka, patent/faydalı model, tasarım vb.) hakları, taşınırlar ve her çeşit taşınmaz, taşınır ve taşınmazların faydalanma ve kullanma hakları, kişisel emek, ticari itibar, ticari işletmeler, haklı olarak kullanılan devredilebilir elektronik ortamlar, alanlar, adlar ve işaretler gibi değerler, maden ruhsatnameleri ve bunun gibi ekonomik değeri olan diğer haklar ile devrolunabilen ve nakden değerlendirilebilen her türlü değer sermaye olarak konulabilir (TTK m. 127).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7AF77E57-CB82-495E-90D5-F670ABA9544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F434C5B6-F429-4CAB-B21E-627472096C5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429A881E-253B-46E5-ADD5-68D32018E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39</a:t>
            </a:fld>
            <a:endParaRPr lang="tr-TR"/>
          </a:p>
        </p:txBody>
      </p:sp>
    </p:spTree>
    <p:extLst>
      <p:ext uri="{BB962C8B-B14F-4D97-AF65-F5344CB8AC3E}">
        <p14:creationId xmlns:p14="http://schemas.microsoft.com/office/powerpoint/2010/main" val="891769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1097280" y="1845734"/>
            <a:ext cx="10058400" cy="1047466"/>
          </a:xfrm>
          <a:prstGeom prst="rect">
            <a:avLst/>
          </a:prstGeom>
          <a:noFill/>
        </p:spPr>
        <p:txBody>
          <a:bodyPr wrap="square" rtlCol="0">
            <a:spAutoFit/>
          </a:bodyPr>
          <a:lstStyle/>
          <a:p>
            <a:r>
              <a:rPr lang="tr-TR" sz="2800" b="1" dirty="0">
                <a:solidFill>
                  <a:srgbClr val="002060"/>
                </a:solidFill>
                <a:latin typeface="Times New Roman" panose="02020603050405020304" pitchFamily="18" charset="0"/>
                <a:cs typeface="Times New Roman" panose="02020603050405020304" pitchFamily="18" charset="0"/>
              </a:rPr>
              <a:t>1. Kaynaklar ve İş Fikri Uyumu</a:t>
            </a:r>
          </a:p>
          <a:p>
            <a:r>
              <a:rPr lang="tr-TR" sz="2800" b="1" dirty="0">
                <a:solidFill>
                  <a:srgbClr val="002060"/>
                </a:solidFill>
                <a:latin typeface="Times New Roman" panose="02020603050405020304" pitchFamily="18" charset="0"/>
                <a:cs typeface="Times New Roman" panose="02020603050405020304" pitchFamily="18" charset="0"/>
              </a:rPr>
              <a:t>2. Yatırım Çekiciliği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9F176FAB-43B0-48A7-97C2-F451922631E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7FDE5745-083D-4D53-A0C5-574F05E577A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6B743CBF-68C7-4F6C-B0BB-8261DA215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4</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413657" y="1845734"/>
            <a:ext cx="11408229" cy="1421928"/>
          </a:xfrm>
          <a:prstGeom prst="rect">
            <a:avLst/>
          </a:prstGeom>
          <a:noFill/>
        </p:spPr>
        <p:txBody>
          <a:bodyPr wrap="square" rtlCol="0">
            <a:spAutoFit/>
          </a:bodyPr>
          <a:lstStyle/>
          <a:p>
            <a:pPr algn="just"/>
            <a:r>
              <a:rPr lang="tr-TR" sz="2400" dirty="0">
                <a:solidFill>
                  <a:srgbClr val="002060"/>
                </a:solidFill>
                <a:latin typeface="Times New Roman" panose="02020603050405020304" pitchFamily="18" charset="0"/>
                <a:cs typeface="Times New Roman" panose="02020603050405020304" pitchFamily="18" charset="0"/>
              </a:rPr>
              <a:t>Ancak nakit ve kişisel emek dışındaki ayni sermaye olarak adlandırılan değerlerin sermaye olarak konulmasından önce, değerinin mahkeme aracılığı ile tespiti gerektiği unutulmamalıdır. Unutulmaması gereken diğer bir husus, bir kısım işletmeler için asgari sermaye miktarının konulmasının zorunlu olduğudur</a:t>
            </a:r>
            <a:r>
              <a:rPr lang="tr-TR" dirty="0">
                <a:solidFill>
                  <a:srgbClr val="002060"/>
                </a:solidFill>
                <a:latin typeface="Times New Roman" panose="02020603050405020304" pitchFamily="18" charset="0"/>
                <a:cs typeface="Times New Roman" panose="02020603050405020304" pitchFamily="18" charset="0"/>
              </a:rPr>
              <a:t>.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7AF77E57-CB82-495E-90D5-F670ABA9544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F434C5B6-F429-4CAB-B21E-627472096C5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429A881E-253B-46E5-ADD5-68D32018E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40</a:t>
            </a:fld>
            <a:endParaRPr lang="tr-TR"/>
          </a:p>
        </p:txBody>
      </p:sp>
    </p:spTree>
    <p:extLst>
      <p:ext uri="{BB962C8B-B14F-4D97-AF65-F5344CB8AC3E}">
        <p14:creationId xmlns:p14="http://schemas.microsoft.com/office/powerpoint/2010/main" val="1342175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413657" y="1845734"/>
            <a:ext cx="11408229" cy="1047466"/>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1. İşe Başlarken</a:t>
            </a:r>
          </a:p>
          <a:p>
            <a:r>
              <a:rPr lang="tr-TR" sz="2800" i="1" dirty="0">
                <a:solidFill>
                  <a:srgbClr val="002060"/>
                </a:solidFill>
                <a:latin typeface="Times New Roman" panose="02020603050405020304" pitchFamily="18" charset="0"/>
                <a:cs typeface="Times New Roman" panose="02020603050405020304" pitchFamily="18" charset="0"/>
              </a:rPr>
              <a:t>1.3 İşletmenin Türü</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2" name="Resim 1"/>
          <p:cNvPicPr>
            <a:picLocks noChangeAspect="1"/>
          </p:cNvPicPr>
          <p:nvPr/>
        </p:nvPicPr>
        <p:blipFill>
          <a:blip r:embed="rId2" cstate="print"/>
          <a:stretch>
            <a:fillRect/>
          </a:stretch>
        </p:blipFill>
        <p:spPr>
          <a:xfrm>
            <a:off x="1085150" y="2794813"/>
            <a:ext cx="10021699" cy="3355787"/>
          </a:xfrm>
          <a:prstGeom prst="rect">
            <a:avLst/>
          </a:prstGeom>
        </p:spPr>
      </p:pic>
      <p:sp>
        <p:nvSpPr>
          <p:cNvPr id="7" name="Dikdörtgen 6">
            <a:extLst>
              <a:ext uri="{FF2B5EF4-FFF2-40B4-BE49-F238E27FC236}">
                <a16:creationId xmlns="" xmlns:a16="http://schemas.microsoft.com/office/drawing/2014/main" id="{E34D10AA-49DF-4BB8-AE6E-5DEEF26494E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1CBB513F-994A-4C8D-93EA-224EBA97B7E2}"/>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CFA47534-5091-4C07-A022-B3856C1D7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ayt Numarası Yer Tutucusu 2"/>
          <p:cNvSpPr>
            <a:spLocks noGrp="1"/>
          </p:cNvSpPr>
          <p:nvPr>
            <p:ph type="sldNum" sz="quarter" idx="12"/>
          </p:nvPr>
        </p:nvSpPr>
        <p:spPr/>
        <p:txBody>
          <a:bodyPr/>
          <a:lstStyle/>
          <a:p>
            <a:fld id="{673B6E21-7CC9-44B2-9B44-FB4670CB18F1}" type="slidenum">
              <a:rPr lang="tr-TR" smtClean="0"/>
              <a:pPr/>
              <a:t>41</a:t>
            </a:fld>
            <a:endParaRPr lang="tr-TR"/>
          </a:p>
        </p:txBody>
      </p:sp>
    </p:spTree>
    <p:extLst>
      <p:ext uri="{BB962C8B-B14F-4D97-AF65-F5344CB8AC3E}">
        <p14:creationId xmlns:p14="http://schemas.microsoft.com/office/powerpoint/2010/main" val="17586174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413657" y="1845734"/>
            <a:ext cx="11408229" cy="3884140"/>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1. İşe Başlarken</a:t>
            </a:r>
          </a:p>
          <a:p>
            <a:r>
              <a:rPr lang="tr-TR" sz="2800" i="1" dirty="0">
                <a:solidFill>
                  <a:srgbClr val="002060"/>
                </a:solidFill>
                <a:latin typeface="Times New Roman" panose="02020603050405020304" pitchFamily="18" charset="0"/>
                <a:cs typeface="Times New Roman" panose="02020603050405020304" pitchFamily="18" charset="0"/>
              </a:rPr>
              <a:t>1.3 İşletmenin Türü</a:t>
            </a:r>
          </a:p>
          <a:p>
            <a:r>
              <a:rPr lang="tr-TR" sz="2800" dirty="0">
                <a:solidFill>
                  <a:srgbClr val="002060"/>
                </a:solidFill>
                <a:latin typeface="Times New Roman" panose="02020603050405020304" pitchFamily="18" charset="0"/>
                <a:cs typeface="Times New Roman" panose="02020603050405020304" pitchFamily="18" charset="0"/>
              </a:rPr>
              <a:t>Ticaret şirketleri ile kooperatiflerin kurulma süreci ise şu şekildedir:</a:t>
            </a:r>
          </a:p>
          <a:p>
            <a:r>
              <a:rPr lang="tr-TR" sz="2800" dirty="0">
                <a:solidFill>
                  <a:srgbClr val="002060"/>
                </a:solidFill>
                <a:latin typeface="Times New Roman" panose="02020603050405020304" pitchFamily="18" charset="0"/>
                <a:cs typeface="Times New Roman" panose="02020603050405020304" pitchFamily="18" charset="0"/>
              </a:rPr>
              <a:t>a. Sözleşmenin Hazırlanması</a:t>
            </a:r>
          </a:p>
          <a:p>
            <a:r>
              <a:rPr lang="tr-TR" sz="2800" dirty="0">
                <a:solidFill>
                  <a:srgbClr val="002060"/>
                </a:solidFill>
                <a:latin typeface="Times New Roman" panose="02020603050405020304" pitchFamily="18" charset="0"/>
                <a:cs typeface="Times New Roman" panose="02020603050405020304" pitchFamily="18" charset="0"/>
              </a:rPr>
              <a:t>b. İmzaların Notere Tasdiki</a:t>
            </a:r>
          </a:p>
          <a:p>
            <a:r>
              <a:rPr lang="tr-TR" sz="2800" dirty="0">
                <a:solidFill>
                  <a:srgbClr val="002060"/>
                </a:solidFill>
                <a:latin typeface="Times New Roman" panose="02020603050405020304" pitchFamily="18" charset="0"/>
                <a:cs typeface="Times New Roman" panose="02020603050405020304" pitchFamily="18" charset="0"/>
              </a:rPr>
              <a:t>c. Ticaret Müdürlüğü’ </a:t>
            </a:r>
            <a:r>
              <a:rPr lang="tr-TR" sz="2800" dirty="0" err="1">
                <a:solidFill>
                  <a:srgbClr val="002060"/>
                </a:solidFill>
                <a:latin typeface="Times New Roman" panose="02020603050405020304" pitchFamily="18" charset="0"/>
                <a:cs typeface="Times New Roman" panose="02020603050405020304" pitchFamily="18" charset="0"/>
              </a:rPr>
              <a:t>nce</a:t>
            </a:r>
            <a:r>
              <a:rPr lang="tr-TR" sz="2800" dirty="0">
                <a:solidFill>
                  <a:srgbClr val="002060"/>
                </a:solidFill>
                <a:latin typeface="Times New Roman" panose="02020603050405020304" pitchFamily="18" charset="0"/>
                <a:cs typeface="Times New Roman" panose="02020603050405020304" pitchFamily="18" charset="0"/>
              </a:rPr>
              <a:t> Tescil</a:t>
            </a:r>
          </a:p>
          <a:p>
            <a:r>
              <a:rPr lang="tr-TR" sz="2800" dirty="0">
                <a:solidFill>
                  <a:srgbClr val="002060"/>
                </a:solidFill>
                <a:latin typeface="Times New Roman" panose="02020603050405020304" pitchFamily="18" charset="0"/>
                <a:cs typeface="Times New Roman" panose="02020603050405020304" pitchFamily="18" charset="0"/>
              </a:rPr>
              <a:t>d. Türkiye Ticaret Sicili Gazetesi’ </a:t>
            </a:r>
            <a:r>
              <a:rPr lang="tr-TR" sz="2800" dirty="0" err="1">
                <a:solidFill>
                  <a:srgbClr val="002060"/>
                </a:solidFill>
                <a:latin typeface="Times New Roman" panose="02020603050405020304" pitchFamily="18" charset="0"/>
                <a:cs typeface="Times New Roman" panose="02020603050405020304" pitchFamily="18" charset="0"/>
              </a:rPr>
              <a:t>nde</a:t>
            </a:r>
            <a:r>
              <a:rPr lang="tr-TR" sz="2800" dirty="0">
                <a:solidFill>
                  <a:srgbClr val="002060"/>
                </a:solidFill>
                <a:latin typeface="Times New Roman" panose="02020603050405020304" pitchFamily="18" charset="0"/>
                <a:cs typeface="Times New Roman" panose="02020603050405020304" pitchFamily="18" charset="0"/>
              </a:rPr>
              <a:t> İlan</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22F1A65F-DEE8-42EB-B268-C089E38E175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81D89705-5CD6-42A3-B839-E8591CFD567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98B6D4F-BA74-45F7-8FC9-53D43D741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42</a:t>
            </a:fld>
            <a:endParaRPr lang="tr-TR"/>
          </a:p>
        </p:txBody>
      </p:sp>
    </p:spTree>
    <p:extLst>
      <p:ext uri="{BB962C8B-B14F-4D97-AF65-F5344CB8AC3E}">
        <p14:creationId xmlns:p14="http://schemas.microsoft.com/office/powerpoint/2010/main" val="330377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88571" y="420244"/>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413656" y="1238236"/>
            <a:ext cx="11408229" cy="4079065"/>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1. İşe Başlarken</a:t>
            </a:r>
          </a:p>
          <a:p>
            <a:pPr algn="just"/>
            <a:r>
              <a:rPr lang="tr-TR" sz="2800" i="1" dirty="0">
                <a:solidFill>
                  <a:srgbClr val="002060"/>
                </a:solidFill>
                <a:latin typeface="Times New Roman" panose="02020603050405020304" pitchFamily="18" charset="0"/>
                <a:cs typeface="Times New Roman" panose="02020603050405020304" pitchFamily="18" charset="0"/>
              </a:rPr>
              <a:t>1.4 İşletmenin Kuruluşunun Tamamlanması</a:t>
            </a:r>
          </a:p>
          <a:p>
            <a:pPr algn="just"/>
            <a:r>
              <a:rPr lang="tr-TR" dirty="0">
                <a:solidFill>
                  <a:srgbClr val="002060"/>
                </a:solidFill>
                <a:latin typeface="Times New Roman" panose="02020603050405020304" pitchFamily="18" charset="0"/>
                <a:cs typeface="Times New Roman" panose="02020603050405020304" pitchFamily="18" charset="0"/>
              </a:rPr>
              <a:t>Bir işletmenin kurulması veya kurulmuş sayılması üzerine, esnaf işletmesi ise ilgili esnaf ve sanatkârlar odalarına, ticari işletme ise ilgili ticaret, sanayi veya deniz ticaret odasına tescil ettirilmesi, ticari defterlerini tasdik ettirerek tutmak, ilgili vergi dairesinde mükellefiyetinin tesis ettirmek, gerekiyorsa ilgili SGK Müdürlüğünde işyerini tescil ettirmek gibi süreçleri tamamlaması gerekir. </a:t>
            </a:r>
          </a:p>
          <a:p>
            <a:pPr algn="just"/>
            <a:r>
              <a:rPr lang="tr-TR" dirty="0">
                <a:solidFill>
                  <a:srgbClr val="002060"/>
                </a:solidFill>
                <a:latin typeface="Times New Roman" panose="02020603050405020304" pitchFamily="18" charset="0"/>
                <a:cs typeface="Times New Roman" panose="02020603050405020304" pitchFamily="18" charset="0"/>
              </a:rPr>
              <a:t>Gerekli tescillerin veya bildirimlerin zamanında yapılmaması, para cezası ödenmesine sebebiyet verebilir. Bu bildirimlerin bir kısmı şirket adına, bir kısmı ise hem şirket hem de ortaklar adına yapılmalıdır. </a:t>
            </a:r>
          </a:p>
          <a:p>
            <a:pPr algn="just"/>
            <a:r>
              <a:rPr lang="tr-TR" dirty="0">
                <a:solidFill>
                  <a:srgbClr val="002060"/>
                </a:solidFill>
                <a:latin typeface="Times New Roman" panose="02020603050405020304" pitchFamily="18" charset="0"/>
                <a:cs typeface="Times New Roman" panose="02020603050405020304" pitchFamily="18" charset="0"/>
              </a:rPr>
              <a:t>Örneğin vergiye tabi ticaret ve sanat erbabı, serbest meslek erbabı, Kurumlar Vergisi mükellefleri, kolektif ve adi şirket ortaklarıyla komandit şirketlerin komandite ortakları işe başlamayı ilgili vergi dairesine bildirmelidir (VUK m. 153). </a:t>
            </a:r>
            <a:endParaRPr lang="tr-TR" sz="2800"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A48FCFF-C9A7-4911-AAFF-E52342F04081}"/>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70FCEE64-E82F-48E6-8039-354A3D466F0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4471B109-9E8D-4989-9FF7-9A9A207FA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43</a:t>
            </a:fld>
            <a:endParaRPr lang="tr-TR"/>
          </a:p>
        </p:txBody>
      </p:sp>
    </p:spTree>
    <p:extLst>
      <p:ext uri="{BB962C8B-B14F-4D97-AF65-F5344CB8AC3E}">
        <p14:creationId xmlns:p14="http://schemas.microsoft.com/office/powerpoint/2010/main" val="612940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382281"/>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299354" y="1378802"/>
            <a:ext cx="11451772" cy="4906984"/>
          </a:xfrm>
          <a:prstGeom prst="rect">
            <a:avLst/>
          </a:prstGeom>
          <a:noFill/>
        </p:spPr>
        <p:txBody>
          <a:bodyPr wrap="square" rtlCol="0">
            <a:spAutoFit/>
          </a:bodyPr>
          <a:lstStyle/>
          <a:p>
            <a:pPr algn="ctr"/>
            <a:r>
              <a:rPr lang="tr-TR" b="1" dirty="0">
                <a:solidFill>
                  <a:srgbClr val="C00000"/>
                </a:solidFill>
                <a:latin typeface="Times New Roman" panose="02020603050405020304" pitchFamily="18" charset="0"/>
                <a:cs typeface="Times New Roman" panose="02020603050405020304" pitchFamily="18" charset="0"/>
              </a:rPr>
              <a:t>2. İşe Devam Ederken</a:t>
            </a:r>
          </a:p>
          <a:p>
            <a:pPr algn="ctr"/>
            <a:r>
              <a:rPr lang="tr-TR" dirty="0">
                <a:solidFill>
                  <a:srgbClr val="002060"/>
                </a:solidFill>
                <a:latin typeface="Times New Roman" panose="02020603050405020304" pitchFamily="18" charset="0"/>
                <a:cs typeface="Times New Roman" panose="02020603050405020304" pitchFamily="18" charset="0"/>
              </a:rPr>
              <a:t>2.1 Şirket ile Ortak ve Amaçları</a:t>
            </a:r>
          </a:p>
          <a:p>
            <a:pPr algn="ctr"/>
            <a:r>
              <a:rPr lang="tr-TR" dirty="0">
                <a:solidFill>
                  <a:srgbClr val="002060"/>
                </a:solidFill>
                <a:latin typeface="Times New Roman" panose="02020603050405020304" pitchFamily="18" charset="0"/>
                <a:cs typeface="Times New Roman" panose="02020603050405020304" pitchFamily="18" charset="0"/>
              </a:rPr>
              <a:t>2.2 Yönetim ve Temsil</a:t>
            </a:r>
          </a:p>
          <a:p>
            <a:pPr algn="ctr"/>
            <a:r>
              <a:rPr lang="tr-TR" dirty="0">
                <a:solidFill>
                  <a:srgbClr val="002060"/>
                </a:solidFill>
                <a:latin typeface="Times New Roman" panose="02020603050405020304" pitchFamily="18" charset="0"/>
                <a:cs typeface="Times New Roman" panose="02020603050405020304" pitchFamily="18" charset="0"/>
              </a:rPr>
              <a:t>2.3 Başlangıç Sermayesi</a:t>
            </a:r>
          </a:p>
          <a:p>
            <a:pPr algn="ctr"/>
            <a:r>
              <a:rPr lang="tr-TR" dirty="0">
                <a:solidFill>
                  <a:srgbClr val="002060"/>
                </a:solidFill>
                <a:latin typeface="Times New Roman" panose="02020603050405020304" pitchFamily="18" charset="0"/>
                <a:cs typeface="Times New Roman" panose="02020603050405020304" pitchFamily="18" charset="0"/>
              </a:rPr>
              <a:t>2.4 Haklar ve Sorumluluklar</a:t>
            </a:r>
          </a:p>
          <a:p>
            <a:pPr algn="ctr"/>
            <a:r>
              <a:rPr lang="tr-TR" dirty="0">
                <a:solidFill>
                  <a:srgbClr val="002060"/>
                </a:solidFill>
                <a:latin typeface="Times New Roman" panose="02020603050405020304" pitchFamily="18" charset="0"/>
                <a:cs typeface="Times New Roman" panose="02020603050405020304" pitchFamily="18" charset="0"/>
              </a:rPr>
              <a:t> 2.5 Çek ve Bono</a:t>
            </a:r>
          </a:p>
          <a:p>
            <a:pPr algn="ctr"/>
            <a:r>
              <a:rPr lang="tr-TR" dirty="0">
                <a:solidFill>
                  <a:srgbClr val="002060"/>
                </a:solidFill>
                <a:latin typeface="Times New Roman" panose="02020603050405020304" pitchFamily="18" charset="0"/>
                <a:cs typeface="Times New Roman" panose="02020603050405020304" pitchFamily="18" charset="0"/>
              </a:rPr>
              <a:t>2.6 Sözleşme Yapmak</a:t>
            </a:r>
          </a:p>
          <a:p>
            <a:pPr algn="ctr"/>
            <a:r>
              <a:rPr lang="tr-TR" dirty="0">
                <a:solidFill>
                  <a:srgbClr val="002060"/>
                </a:solidFill>
                <a:latin typeface="Times New Roman" panose="02020603050405020304" pitchFamily="18" charset="0"/>
                <a:cs typeface="Times New Roman" panose="02020603050405020304" pitchFamily="18" charset="0"/>
              </a:rPr>
              <a:t>2.7 Rekabet: Rakiplerle, Ortaklarla ve İşçilerle</a:t>
            </a:r>
          </a:p>
          <a:p>
            <a:pPr algn="ctr"/>
            <a:r>
              <a:rPr lang="tr-TR" dirty="0">
                <a:solidFill>
                  <a:srgbClr val="002060"/>
                </a:solidFill>
                <a:latin typeface="Times New Roman" panose="02020603050405020304" pitchFamily="18" charset="0"/>
                <a:cs typeface="Times New Roman" panose="02020603050405020304" pitchFamily="18" charset="0"/>
              </a:rPr>
              <a:t>2.8 Marka Tescili ve Kullanımı</a:t>
            </a:r>
          </a:p>
          <a:p>
            <a:pPr algn="ctr"/>
            <a:r>
              <a:rPr lang="tr-TR" dirty="0">
                <a:solidFill>
                  <a:srgbClr val="002060"/>
                </a:solidFill>
                <a:latin typeface="Times New Roman" panose="02020603050405020304" pitchFamily="18" charset="0"/>
                <a:cs typeface="Times New Roman" panose="02020603050405020304" pitchFamily="18" charset="0"/>
              </a:rPr>
              <a:t>2.9 İş Sağlığı ve Güvenliği</a:t>
            </a:r>
          </a:p>
          <a:p>
            <a:pPr algn="ctr"/>
            <a:r>
              <a:rPr lang="tr-TR" dirty="0">
                <a:solidFill>
                  <a:srgbClr val="002060"/>
                </a:solidFill>
                <a:latin typeface="Times New Roman" panose="02020603050405020304" pitchFamily="18" charset="0"/>
                <a:cs typeface="Times New Roman" panose="02020603050405020304" pitchFamily="18" charset="0"/>
              </a:rPr>
              <a:t>2.10 Ortaklıktan Çıkma ve Çıkarılma</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BE0D0242-E4BF-4079-935A-4395DD8B6F5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B206280F-19E3-4388-9E4E-90852775B4F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A5844559-7EF6-490E-86A2-4411BC8E3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44</a:t>
            </a:fld>
            <a:endParaRPr lang="tr-TR"/>
          </a:p>
        </p:txBody>
      </p:sp>
    </p:spTree>
    <p:extLst>
      <p:ext uri="{BB962C8B-B14F-4D97-AF65-F5344CB8AC3E}">
        <p14:creationId xmlns:p14="http://schemas.microsoft.com/office/powerpoint/2010/main" val="21236235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1845734"/>
            <a:ext cx="11451772" cy="239039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sz="2800" dirty="0">
                <a:solidFill>
                  <a:srgbClr val="002060"/>
                </a:solidFill>
                <a:latin typeface="Times New Roman" panose="02020603050405020304" pitchFamily="18" charset="0"/>
                <a:cs typeface="Times New Roman" panose="02020603050405020304" pitchFamily="18" charset="0"/>
              </a:rPr>
              <a:t>Her bir şirket türünün işe başlamasını ve faaliyette bulunduğu süreçteki hukuki işlemleri ve olayları tek tek burada izah etmek için yer yoktur. </a:t>
            </a:r>
          </a:p>
          <a:p>
            <a:pPr algn="just"/>
            <a:r>
              <a:rPr lang="tr-TR" sz="2800" dirty="0">
                <a:solidFill>
                  <a:srgbClr val="002060"/>
                </a:solidFill>
                <a:latin typeface="Times New Roman" panose="02020603050405020304" pitchFamily="18" charset="0"/>
                <a:cs typeface="Times New Roman" panose="02020603050405020304" pitchFamily="18" charset="0"/>
              </a:rPr>
              <a:t>Bu nedenle günlük hayatta en sık karşılaşılan şirket türü, </a:t>
            </a:r>
            <a:r>
              <a:rPr lang="tr-TR" sz="2800" dirty="0" err="1">
                <a:solidFill>
                  <a:srgbClr val="002060"/>
                </a:solidFill>
                <a:latin typeface="Times New Roman" panose="02020603050405020304" pitchFamily="18" charset="0"/>
                <a:cs typeface="Times New Roman" panose="02020603050405020304" pitchFamily="18" charset="0"/>
              </a:rPr>
              <a:t>limited</a:t>
            </a:r>
            <a:r>
              <a:rPr lang="tr-TR" sz="2800" dirty="0">
                <a:solidFill>
                  <a:srgbClr val="002060"/>
                </a:solidFill>
                <a:latin typeface="Times New Roman" panose="02020603050405020304" pitchFamily="18" charset="0"/>
                <a:cs typeface="Times New Roman" panose="02020603050405020304" pitchFamily="18" charset="0"/>
              </a:rPr>
              <a:t> şirket türü esas alınacaktır. </a:t>
            </a:r>
            <a:endParaRPr lang="tr-TR" sz="2800" b="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1F1D1AB2-5C9C-4805-B510-E24E3D77028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0242FD1B-1DEF-4543-B0AE-0FCF987A99D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FA690B01-BD72-4F67-AEAC-17AF342B6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45</a:t>
            </a:fld>
            <a:endParaRPr lang="tr-TR"/>
          </a:p>
        </p:txBody>
      </p:sp>
    </p:spTree>
    <p:extLst>
      <p:ext uri="{BB962C8B-B14F-4D97-AF65-F5344CB8AC3E}">
        <p14:creationId xmlns:p14="http://schemas.microsoft.com/office/powerpoint/2010/main" val="34342648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1845734"/>
            <a:ext cx="11451772" cy="2999796"/>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i="1" dirty="0">
                <a:solidFill>
                  <a:srgbClr val="002060"/>
                </a:solidFill>
                <a:latin typeface="Times New Roman" panose="02020603050405020304" pitchFamily="18" charset="0"/>
                <a:cs typeface="Times New Roman" panose="02020603050405020304" pitchFamily="18" charset="0"/>
              </a:rPr>
              <a:t>2.1 Şirket ile Ortak ve Amaçları</a:t>
            </a:r>
          </a:p>
          <a:p>
            <a:pPr algn="just"/>
            <a:r>
              <a:rPr lang="tr-TR" sz="2400" dirty="0">
                <a:solidFill>
                  <a:srgbClr val="002060"/>
                </a:solidFill>
                <a:latin typeface="Times New Roman" panose="02020603050405020304" pitchFamily="18" charset="0"/>
                <a:cs typeface="Times New Roman" panose="02020603050405020304" pitchFamily="18" charset="0"/>
              </a:rPr>
              <a:t>Kanunen yasak olmayan her türlü ekonomik amaç ve konu için kurulabilen </a:t>
            </a:r>
            <a:r>
              <a:rPr lang="tr-TR" sz="2400" dirty="0" err="1">
                <a:solidFill>
                  <a:srgbClr val="002060"/>
                </a:solidFill>
                <a:latin typeface="Times New Roman" panose="02020603050405020304" pitchFamily="18" charset="0"/>
                <a:cs typeface="Times New Roman" panose="02020603050405020304" pitchFamily="18" charset="0"/>
              </a:rPr>
              <a:t>limited</a:t>
            </a:r>
            <a:r>
              <a:rPr lang="tr-TR" sz="2400" dirty="0">
                <a:solidFill>
                  <a:srgbClr val="002060"/>
                </a:solidFill>
                <a:latin typeface="Times New Roman" panose="02020603050405020304" pitchFamily="18" charset="0"/>
                <a:cs typeface="Times New Roman" panose="02020603050405020304" pitchFamily="18" charset="0"/>
              </a:rPr>
              <a:t> şirket, bir veya daha çok gerçek veya tüzel kişi tarafından bir ticaret unvanı altında kurulur; esas sermayesi belirli olup bu sermaye, esas sermaye paylarının toplamından oluşur. Ortaklar, şirket borçlarından sorumlu olmayıp sadece taahhüt ettikleri esas sermaye paylarını ödemekle ve şirket sözleşmesinde öngörülen ek ödeme ve yan edim yükümlülüklerini yerine getirmekle yükümlüdürler (TTK m. 573.)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C34B705E-14FE-4772-8485-BC641B8BCBB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D603E4D-DB63-4BF3-B97B-F6A7C323933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D6D6F557-BEE4-47A3-89FE-FBDA7F4F3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46</a:t>
            </a:fld>
            <a:endParaRPr lang="tr-TR"/>
          </a:p>
        </p:txBody>
      </p:sp>
    </p:spTree>
    <p:extLst>
      <p:ext uri="{BB962C8B-B14F-4D97-AF65-F5344CB8AC3E}">
        <p14:creationId xmlns:p14="http://schemas.microsoft.com/office/powerpoint/2010/main" val="21574066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1845734"/>
            <a:ext cx="11451772" cy="3083921"/>
          </a:xfrm>
          <a:prstGeom prst="rect">
            <a:avLst/>
          </a:prstGeom>
          <a:noFill/>
        </p:spPr>
        <p:txBody>
          <a:bodyPr wrap="square" rtlCol="0">
            <a:spAutoFit/>
          </a:bodyPr>
          <a:lstStyle/>
          <a:p>
            <a:pPr algn="just"/>
            <a:r>
              <a:rPr lang="tr-TR" sz="2400" dirty="0">
                <a:solidFill>
                  <a:srgbClr val="002060"/>
                </a:solidFill>
                <a:latin typeface="Times New Roman" panose="02020603050405020304" pitchFamily="18" charset="0"/>
                <a:cs typeface="Times New Roman" panose="02020603050405020304" pitchFamily="18" charset="0"/>
              </a:rPr>
              <a:t>Şirketin tüzel kişiliğe sahip olması; onun kurucularından, ortaklarından veya çalışanlarından farklı bir kişi olduğu anlamındadır. Şirketin mal varlığı ve borçları, ortaklarının mal varlığından ve borçlarından ayrıdır. Şirketin mal varlığının pay sahiplerinin mal varlığından ayrı olması nedeniyledir ki kuruluşu aşamasında kurucu tarafından sarf edilen tutarın, şirketten tahsiline karar verilebilir. Pratikte kurucular, muhasebe tekniği açısından sarf ettikleri tutar kadar şirketten alacaklı hale getirilir. Şirketin ana sözleşmesinde belirtilen amaç ile onu kuranların amacının her zaman aynı olması gerekmez. Kanunen yasak olmayan her türlü ekonomik amaç ve konu için kurulan şirketin ortağının amacı, elde ettiği kâr payını ihtiyaç sahiplerine bağışlamak dahi olabilir</a:t>
            </a:r>
            <a:r>
              <a:rPr lang="tr-TR" dirty="0">
                <a:solidFill>
                  <a:srgbClr val="002060"/>
                </a:solidFill>
                <a:latin typeface="Times New Roman" panose="02020603050405020304" pitchFamily="18" charset="0"/>
                <a:cs typeface="Times New Roman" panose="02020603050405020304" pitchFamily="18" charset="0"/>
              </a:rPr>
              <a:t>. </a:t>
            </a:r>
            <a:endParaRPr lang="tr-TR" sz="1800"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C34B705E-14FE-4772-8485-BC641B8BCBB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D603E4D-DB63-4BF3-B97B-F6A7C323933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D6D6F557-BEE4-47A3-89FE-FBDA7F4F3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47</a:t>
            </a:fld>
            <a:endParaRPr lang="tr-TR"/>
          </a:p>
        </p:txBody>
      </p:sp>
    </p:spTree>
    <p:extLst>
      <p:ext uri="{BB962C8B-B14F-4D97-AF65-F5344CB8AC3E}">
        <p14:creationId xmlns:p14="http://schemas.microsoft.com/office/powerpoint/2010/main" val="2794939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1845734"/>
            <a:ext cx="11451772" cy="3704604"/>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sz="2800" i="1" dirty="0">
                <a:solidFill>
                  <a:srgbClr val="002060"/>
                </a:solidFill>
                <a:latin typeface="Times New Roman" panose="02020603050405020304" pitchFamily="18" charset="0"/>
                <a:cs typeface="Times New Roman" panose="02020603050405020304" pitchFamily="18" charset="0"/>
              </a:rPr>
              <a:t>2.2 Yönetim ve Temsil</a:t>
            </a:r>
          </a:p>
          <a:p>
            <a:pPr algn="just"/>
            <a:r>
              <a:rPr lang="tr-TR" sz="2800" dirty="0">
                <a:solidFill>
                  <a:srgbClr val="002060"/>
                </a:solidFill>
                <a:latin typeface="Times New Roman" panose="02020603050405020304" pitchFamily="18" charset="0"/>
                <a:cs typeface="Times New Roman" panose="02020603050405020304" pitchFamily="18" charset="0"/>
              </a:rPr>
              <a:t>Ana sözleşme bir teşebbüsün kuruluş sözleşmesidir. </a:t>
            </a:r>
          </a:p>
          <a:p>
            <a:pPr algn="just"/>
            <a:r>
              <a:rPr lang="tr-TR" sz="2800" dirty="0">
                <a:solidFill>
                  <a:srgbClr val="002060"/>
                </a:solidFill>
                <a:latin typeface="Times New Roman" panose="02020603050405020304" pitchFamily="18" charset="0"/>
                <a:cs typeface="Times New Roman" panose="02020603050405020304" pitchFamily="18" charset="0"/>
              </a:rPr>
              <a:t>Teşebbüsün unvanı, merkezi ve şubeleri, ortakları, faaliyet konusu gibi temel bilgileri içerir. </a:t>
            </a:r>
          </a:p>
          <a:p>
            <a:pPr algn="just"/>
            <a:r>
              <a:rPr lang="tr-TR" sz="2800" dirty="0">
                <a:solidFill>
                  <a:srgbClr val="002060"/>
                </a:solidFill>
                <a:latin typeface="Times New Roman" panose="02020603050405020304" pitchFamily="18" charset="0"/>
                <a:cs typeface="Times New Roman" panose="02020603050405020304" pitchFamily="18" charset="0"/>
              </a:rPr>
              <a:t>Tek kişi tarafından kurulan ticaret şirketleri için dahi zorunludur. </a:t>
            </a:r>
          </a:p>
          <a:p>
            <a:pPr algn="just"/>
            <a:r>
              <a:rPr lang="tr-TR" sz="2800" dirty="0">
                <a:solidFill>
                  <a:srgbClr val="002060"/>
                </a:solidFill>
                <a:latin typeface="Times New Roman" panose="02020603050405020304" pitchFamily="18" charset="0"/>
                <a:cs typeface="Times New Roman" panose="02020603050405020304" pitchFamily="18" charset="0"/>
              </a:rPr>
              <a:t>Adi Ortaklıkların yazılı bir ana sözleşmesi olmak zorunda değildir.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23826B94-69C1-4181-9DF5-33E728D1784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CCC130AC-CBE1-40CF-AAF6-72A8CC31534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707223F6-4BE8-4099-8F0C-831E0FEAC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48</a:t>
            </a:fld>
            <a:endParaRPr lang="tr-TR"/>
          </a:p>
        </p:txBody>
      </p:sp>
    </p:spTree>
    <p:extLst>
      <p:ext uri="{BB962C8B-B14F-4D97-AF65-F5344CB8AC3E}">
        <p14:creationId xmlns:p14="http://schemas.microsoft.com/office/powerpoint/2010/main" val="1910531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66800" y="580911"/>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8687" y="1321179"/>
            <a:ext cx="11451772" cy="3939540"/>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i="1" dirty="0">
                <a:solidFill>
                  <a:srgbClr val="002060"/>
                </a:solidFill>
                <a:latin typeface="Times New Roman" panose="02020603050405020304" pitchFamily="18" charset="0"/>
                <a:cs typeface="Times New Roman" panose="02020603050405020304" pitchFamily="18" charset="0"/>
              </a:rPr>
              <a:t>2.2 Yönetim ve Temsil</a:t>
            </a:r>
          </a:p>
          <a:p>
            <a:pPr algn="just"/>
            <a:r>
              <a:rPr lang="tr-TR" dirty="0">
                <a:solidFill>
                  <a:srgbClr val="002060"/>
                </a:solidFill>
                <a:latin typeface="Times New Roman" panose="02020603050405020304" pitchFamily="18" charset="0"/>
                <a:cs typeface="Times New Roman" panose="02020603050405020304" pitchFamily="18" charset="0"/>
              </a:rPr>
              <a:t>Müdürler, kanunların ve şirket sözleşmesinin genel kurula görev ve yetki vermediği bütün konularda görevli ve yetkilidir. Müdürler, </a:t>
            </a:r>
          </a:p>
          <a:p>
            <a:pPr algn="just"/>
            <a:r>
              <a:rPr lang="tr-TR" dirty="0">
                <a:solidFill>
                  <a:srgbClr val="002060"/>
                </a:solidFill>
                <a:latin typeface="Times New Roman" panose="02020603050405020304" pitchFamily="18" charset="0"/>
                <a:cs typeface="Times New Roman" panose="02020603050405020304" pitchFamily="18" charset="0"/>
              </a:rPr>
              <a:t>a) Şirketin üst düzeyde yönetilmesi için yönetimi ve gerekli talimatların verilmesi, </a:t>
            </a:r>
          </a:p>
          <a:p>
            <a:pPr algn="just"/>
            <a:r>
              <a:rPr lang="tr-TR" dirty="0">
                <a:solidFill>
                  <a:srgbClr val="002060"/>
                </a:solidFill>
                <a:latin typeface="Times New Roman" panose="02020603050405020304" pitchFamily="18" charset="0"/>
                <a:cs typeface="Times New Roman" panose="02020603050405020304" pitchFamily="18" charset="0"/>
              </a:rPr>
              <a:t>b) Kanun ve şirket sözleşmesi çerçevesinde şirket yönetim örgütünün belirlenmesi, </a:t>
            </a:r>
          </a:p>
          <a:p>
            <a:pPr algn="just"/>
            <a:r>
              <a:rPr lang="tr-TR" dirty="0">
                <a:solidFill>
                  <a:srgbClr val="002060"/>
                </a:solidFill>
                <a:latin typeface="Times New Roman" panose="02020603050405020304" pitchFamily="18" charset="0"/>
                <a:cs typeface="Times New Roman" panose="02020603050405020304" pitchFamily="18" charset="0"/>
              </a:rPr>
              <a:t>c) Şirketin yönetimi için gerekli olduğu takdirde muhasebenin, finansal denetimin ve finansal planlamanın oluşturulması, </a:t>
            </a:r>
          </a:p>
          <a:p>
            <a:pPr algn="just"/>
            <a:r>
              <a:rPr lang="tr-TR" dirty="0">
                <a:solidFill>
                  <a:srgbClr val="002060"/>
                </a:solidFill>
                <a:latin typeface="Times New Roman" panose="02020603050405020304" pitchFamily="18" charset="0"/>
                <a:cs typeface="Times New Roman" panose="02020603050405020304" pitchFamily="18" charset="0"/>
              </a:rPr>
              <a:t>d) Şirket yönetiminin bazı bölümleri kendilerine devredilmiş bulunan kişilerin kanunlara, şirket sözleşmesine, iç tüzüklere ve talimatlara uygun hareket edip etmediklerinin gözetimi,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303CFC02-7416-4D5E-8FD0-E738012E2C2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5AB224DE-B1A2-403B-91B1-156EC9850D5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B844402-9963-4157-88F4-1ABD76FB3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49</a:t>
            </a:fld>
            <a:endParaRPr lang="tr-TR"/>
          </a:p>
        </p:txBody>
      </p:sp>
    </p:spTree>
    <p:extLst>
      <p:ext uri="{BB962C8B-B14F-4D97-AF65-F5344CB8AC3E}">
        <p14:creationId xmlns:p14="http://schemas.microsoft.com/office/powerpoint/2010/main" val="1966101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2182136"/>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1. Kaynaklar ve İş Fikri Uyumu</a:t>
            </a:r>
          </a:p>
          <a:p>
            <a:r>
              <a:rPr lang="tr-TR" sz="2800" dirty="0">
                <a:solidFill>
                  <a:srgbClr val="002060"/>
                </a:solidFill>
                <a:latin typeface="Times New Roman" panose="02020603050405020304" pitchFamily="18" charset="0"/>
                <a:cs typeface="Times New Roman" panose="02020603050405020304" pitchFamily="18" charset="0"/>
              </a:rPr>
              <a:t>1.1 Girişimci Ekip</a:t>
            </a:r>
          </a:p>
          <a:p>
            <a:r>
              <a:rPr lang="tr-TR" sz="2800" dirty="0">
                <a:solidFill>
                  <a:srgbClr val="002060"/>
                </a:solidFill>
                <a:latin typeface="Times New Roman" panose="02020603050405020304" pitchFamily="18" charset="0"/>
                <a:cs typeface="Times New Roman" panose="02020603050405020304" pitchFamily="18" charset="0"/>
              </a:rPr>
              <a:t>1.2 Finansal Yatırım Miktarı, Yatırımın Geri Dönüşü ve Finansal Yeterlilik</a:t>
            </a:r>
          </a:p>
          <a:p>
            <a:r>
              <a:rPr lang="tr-TR" sz="2800" dirty="0">
                <a:solidFill>
                  <a:srgbClr val="002060"/>
                </a:solidFill>
                <a:latin typeface="Times New Roman" panose="02020603050405020304" pitchFamily="18" charset="0"/>
                <a:cs typeface="Times New Roman" panose="02020603050405020304" pitchFamily="18" charset="0"/>
              </a:rPr>
              <a:t>1.3 İnsan Kaynağı ve Fikri Yeterlilik</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3B3AC83B-57B1-48A1-A47E-8BA00B83F88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42724972-D011-4872-B21F-FD18423FD773}"/>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1E995AF9-8869-4DA7-8F19-4CD8CBD19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5</a:t>
            </a:fld>
            <a:endParaRPr lang="tr-TR"/>
          </a:p>
        </p:txBody>
      </p:sp>
    </p:spTree>
    <p:extLst>
      <p:ext uri="{BB962C8B-B14F-4D97-AF65-F5344CB8AC3E}">
        <p14:creationId xmlns:p14="http://schemas.microsoft.com/office/powerpoint/2010/main" val="38208079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1845734"/>
            <a:ext cx="11451772" cy="2292935"/>
          </a:xfrm>
          <a:prstGeom prst="rect">
            <a:avLst/>
          </a:prstGeom>
          <a:noFill/>
        </p:spPr>
        <p:txBody>
          <a:bodyPr wrap="square" rtlCol="0">
            <a:spAutoFit/>
          </a:bodyPr>
          <a:lstStyle/>
          <a:p>
            <a:pPr algn="just"/>
            <a:r>
              <a:rPr lang="tr-TR" dirty="0">
                <a:solidFill>
                  <a:srgbClr val="002060"/>
                </a:solidFill>
                <a:latin typeface="Times New Roman" panose="02020603050405020304" pitchFamily="18" charset="0"/>
                <a:cs typeface="Times New Roman" panose="02020603050405020304" pitchFamily="18" charset="0"/>
              </a:rPr>
              <a:t>e) Küçük </a:t>
            </a:r>
            <a:r>
              <a:rPr lang="tr-TR" dirty="0" err="1">
                <a:solidFill>
                  <a:srgbClr val="002060"/>
                </a:solidFill>
                <a:latin typeface="Times New Roman" panose="02020603050405020304" pitchFamily="18" charset="0"/>
                <a:cs typeface="Times New Roman" panose="02020603050405020304" pitchFamily="18" charset="0"/>
              </a:rPr>
              <a:t>limited</a:t>
            </a:r>
            <a:r>
              <a:rPr lang="tr-TR" dirty="0">
                <a:solidFill>
                  <a:srgbClr val="002060"/>
                </a:solidFill>
                <a:latin typeface="Times New Roman" panose="02020603050405020304" pitchFamily="18" charset="0"/>
                <a:cs typeface="Times New Roman" panose="02020603050405020304" pitchFamily="18" charset="0"/>
              </a:rPr>
              <a:t> şirketler hariç, risklerin erken teşhisi ve yönetimi komitesinin kurulması, </a:t>
            </a:r>
          </a:p>
          <a:p>
            <a:pPr algn="just"/>
            <a:r>
              <a:rPr lang="tr-TR" dirty="0">
                <a:solidFill>
                  <a:srgbClr val="002060"/>
                </a:solidFill>
                <a:latin typeface="Times New Roman" panose="02020603050405020304" pitchFamily="18" charset="0"/>
                <a:cs typeface="Times New Roman" panose="02020603050405020304" pitchFamily="18" charset="0"/>
              </a:rPr>
              <a:t>f) Şirket finansal tablolarının, yıllık faaliyet raporunun ve gerekli olduğu takdirde topluluk finansal tablolarının ve yıllık faaliyet raporunun düzenlenmesi, </a:t>
            </a:r>
          </a:p>
          <a:p>
            <a:pPr algn="just"/>
            <a:r>
              <a:rPr lang="tr-TR" dirty="0">
                <a:solidFill>
                  <a:srgbClr val="002060"/>
                </a:solidFill>
                <a:latin typeface="Times New Roman" panose="02020603050405020304" pitchFamily="18" charset="0"/>
                <a:cs typeface="Times New Roman" panose="02020603050405020304" pitchFamily="18" charset="0"/>
              </a:rPr>
              <a:t>g) Genel kurul toplantısının hazırlanması ve genel kurul kararlarının yürütülmesi, </a:t>
            </a:r>
          </a:p>
          <a:p>
            <a:pPr algn="just"/>
            <a:r>
              <a:rPr lang="tr-TR" dirty="0">
                <a:solidFill>
                  <a:srgbClr val="002060"/>
                </a:solidFill>
                <a:latin typeface="Times New Roman" panose="02020603050405020304" pitchFamily="18" charset="0"/>
                <a:cs typeface="Times New Roman" panose="02020603050405020304" pitchFamily="18" charset="0"/>
              </a:rPr>
              <a:t>h) Şirketin borca batık olması hâlinde durumun mahkemeye bildirilmesi görev ve yetkilerindendir. Bunları devredemezler ve bunlardan vazgeçemezler (TTK m. 625).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303CFC02-7416-4D5E-8FD0-E738012E2C2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5AB224DE-B1A2-403B-91B1-156EC9850D5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B844402-9963-4157-88F4-1ABD76FB3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50</a:t>
            </a:fld>
            <a:endParaRPr lang="tr-TR"/>
          </a:p>
        </p:txBody>
      </p:sp>
    </p:spTree>
    <p:extLst>
      <p:ext uri="{BB962C8B-B14F-4D97-AF65-F5344CB8AC3E}">
        <p14:creationId xmlns:p14="http://schemas.microsoft.com/office/powerpoint/2010/main" val="6009139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8687" y="1689247"/>
            <a:ext cx="11451772" cy="3802066"/>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sz="2400" i="1" dirty="0">
                <a:solidFill>
                  <a:srgbClr val="002060"/>
                </a:solidFill>
                <a:latin typeface="Times New Roman" panose="02020603050405020304" pitchFamily="18" charset="0"/>
                <a:cs typeface="Times New Roman" panose="02020603050405020304" pitchFamily="18" charset="0"/>
              </a:rPr>
              <a:t>2.3 Başlangıç Sermayesi</a:t>
            </a:r>
          </a:p>
          <a:p>
            <a:pPr algn="just"/>
            <a:r>
              <a:rPr lang="tr-TR" sz="2400" dirty="0">
                <a:solidFill>
                  <a:srgbClr val="002060"/>
                </a:solidFill>
                <a:latin typeface="Times New Roman" panose="02020603050405020304" pitchFamily="18" charset="0"/>
                <a:cs typeface="Times New Roman" panose="02020603050405020304" pitchFamily="18" charset="0"/>
              </a:rPr>
              <a:t>Ortaklar tarafından taahhüt edilip de ödenen miktarlar kuruluş giderlerini karşılamaya yetmez ise faaliyete başlayabilmek için kredi kullanılması, vadeli alım yapılması veya ortakların şirkete borç vermesi gerekebilir. </a:t>
            </a:r>
          </a:p>
          <a:p>
            <a:pPr algn="just"/>
            <a:r>
              <a:rPr lang="tr-TR" sz="2400" dirty="0">
                <a:solidFill>
                  <a:srgbClr val="002060"/>
                </a:solidFill>
                <a:latin typeface="Times New Roman" panose="02020603050405020304" pitchFamily="18" charset="0"/>
                <a:cs typeface="Times New Roman" panose="02020603050405020304" pitchFamily="18" charset="0"/>
              </a:rPr>
              <a:t>Ödenmiş sermayenin önemli bir kısmının kuruluş masraflarına harcanmış olması durumunda, şirketin kredi kullanabilmesi veya vadeli mal alabilmesi için ortakların veya müdürün şahsi kefalet vermesini gerektirebilir. </a:t>
            </a:r>
          </a:p>
          <a:p>
            <a:pPr algn="just"/>
            <a:r>
              <a:rPr lang="tr-TR" sz="2400" dirty="0">
                <a:solidFill>
                  <a:srgbClr val="002060"/>
                </a:solidFill>
                <a:latin typeface="Times New Roman" panose="02020603050405020304" pitchFamily="18" charset="0"/>
                <a:cs typeface="Times New Roman" panose="02020603050405020304" pitchFamily="18" charset="0"/>
              </a:rPr>
              <a:t>Bu durumda; kefil olunan miktar kadar şahsi sorumluluk doğar.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73C15BB4-A714-4A59-A2D0-29A9D53C766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8CD6C10-B0FD-4031-A662-A00DE289603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F209375-B5DF-4D36-A679-2FAFB4E15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51</a:t>
            </a:fld>
            <a:endParaRPr lang="tr-TR"/>
          </a:p>
        </p:txBody>
      </p:sp>
    </p:spTree>
    <p:extLst>
      <p:ext uri="{BB962C8B-B14F-4D97-AF65-F5344CB8AC3E}">
        <p14:creationId xmlns:p14="http://schemas.microsoft.com/office/powerpoint/2010/main" val="9587644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1785838"/>
            <a:ext cx="11451772" cy="2846933"/>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i="1" dirty="0">
                <a:solidFill>
                  <a:srgbClr val="002060"/>
                </a:solidFill>
                <a:latin typeface="Times New Roman" panose="02020603050405020304" pitchFamily="18" charset="0"/>
                <a:cs typeface="Times New Roman" panose="02020603050405020304" pitchFamily="18" charset="0"/>
              </a:rPr>
              <a:t>2.4 Haklar ve Sorumluluklar</a:t>
            </a:r>
          </a:p>
          <a:p>
            <a:pPr algn="just"/>
            <a:r>
              <a:rPr lang="tr-TR" dirty="0">
                <a:solidFill>
                  <a:srgbClr val="002060"/>
                </a:solidFill>
                <a:latin typeface="Times New Roman" panose="02020603050405020304" pitchFamily="18" charset="0"/>
                <a:cs typeface="Times New Roman" panose="02020603050405020304" pitchFamily="18" charset="0"/>
              </a:rPr>
              <a:t>Bir işletmede (şirkette) en azından a) şirketin, b) müdürün ve c) ortakların hak ve sorumluluklarından söz edilebilir. Şirketin temel hakkı, amaçları doğrultusunda faaliyette bulunabilmektir. Muhtelif kanunlardan kaynaklanan sorumlulukları vardır. </a:t>
            </a:r>
          </a:p>
          <a:p>
            <a:pPr algn="just"/>
            <a:r>
              <a:rPr lang="tr-TR" dirty="0">
                <a:solidFill>
                  <a:srgbClr val="002060"/>
                </a:solidFill>
                <a:latin typeface="Times New Roman" panose="02020603050405020304" pitchFamily="18" charset="0"/>
                <a:cs typeface="Times New Roman" panose="02020603050405020304" pitchFamily="18" charset="0"/>
              </a:rPr>
              <a:t>Bunları ilgili odaya kaydolmak; defter tutmak; doğması halinde başta kurumlar vergisi beyannamesi olmak üzere beyannameler vermek; doğması halinde kurumlar vergisi, damga vergisi, KDV gibi vergileri ödemek; yöneticilerinin haksız fiillerinden sorumlu olmak vb. gibi listelemek mümkündür.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764C30F-62B9-4181-A86C-C23139C0126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B4D6F9A5-53D5-494A-8063-716D7768D21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F972C89C-811C-4F4D-8049-2B7A22C19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52</a:t>
            </a:fld>
            <a:endParaRPr lang="tr-TR"/>
          </a:p>
        </p:txBody>
      </p:sp>
    </p:spTree>
    <p:extLst>
      <p:ext uri="{BB962C8B-B14F-4D97-AF65-F5344CB8AC3E}">
        <p14:creationId xmlns:p14="http://schemas.microsoft.com/office/powerpoint/2010/main" val="2925953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1845734"/>
            <a:ext cx="11451772" cy="2487861"/>
          </a:xfrm>
          <a:prstGeom prst="rect">
            <a:avLst/>
          </a:prstGeom>
          <a:noFill/>
        </p:spPr>
        <p:txBody>
          <a:bodyPr wrap="square" rtlCol="0">
            <a:spAutoFit/>
          </a:bodyPr>
          <a:lstStyle/>
          <a:p>
            <a:pPr algn="just"/>
            <a:r>
              <a:rPr lang="tr-TR" dirty="0">
                <a:solidFill>
                  <a:srgbClr val="002060"/>
                </a:solidFill>
                <a:latin typeface="Times New Roman" panose="02020603050405020304" pitchFamily="18" charset="0"/>
                <a:cs typeface="Times New Roman" panose="02020603050405020304" pitchFamily="18" charset="0"/>
              </a:rPr>
              <a:t>Ortakların temel hakları arasında kârdan pay almak, sermaye artırımında yeni pay almak, paylarını devredilebilmek, miras bırakmak, genel kurula katılmak ve oy kullanmak, genel kurulda alınan kararların veya genel kurulun iptalini, hükümsüzlüğünü talep etme hakkı, bilgi alma, şirketi denetleme, ortaklıktan çıkma, çıkmaya katılma, haklı nedenle şirketin feshini talep etme, tasfiye bakiyesine katılmak gibi haklar vardır. </a:t>
            </a:r>
          </a:p>
          <a:p>
            <a:pPr algn="just"/>
            <a:r>
              <a:rPr lang="tr-TR" dirty="0">
                <a:solidFill>
                  <a:srgbClr val="002060"/>
                </a:solidFill>
                <a:latin typeface="Times New Roman" panose="02020603050405020304" pitchFamily="18" charset="0"/>
                <a:cs typeface="Times New Roman" panose="02020603050405020304" pitchFamily="18" charset="0"/>
              </a:rPr>
              <a:t>Sorumlulukları ise sermaye koyma, ek ödeme yapma, yan edime katılma, şirket sırlarını koruma gibi sorumluluklardır. Müdürün hakları arasında huzur hakkı isteme, yönetme ve temsil etme gibi haklar sayılabilir. Müdürün sorumlulukları arasında dürüstlük kuralları kapsamında özenli bir şekilde şirketi yönetme, ortaklara eşit şartlar altında eşit işlem yapma gibi sorumluluklar yer almaktadır.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764C30F-62B9-4181-A86C-C23139C0126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B4D6F9A5-53D5-494A-8063-716D7768D21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F972C89C-811C-4F4D-8049-2B7A22C19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53</a:t>
            </a:fld>
            <a:endParaRPr lang="tr-TR"/>
          </a:p>
        </p:txBody>
      </p:sp>
    </p:spTree>
    <p:extLst>
      <p:ext uri="{BB962C8B-B14F-4D97-AF65-F5344CB8AC3E}">
        <p14:creationId xmlns:p14="http://schemas.microsoft.com/office/powerpoint/2010/main" val="28842379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fe break ile ilgili görsel sonucu">
            <a:extLst>
              <a:ext uri="{FF2B5EF4-FFF2-40B4-BE49-F238E27FC236}">
                <a16:creationId xmlns="" xmlns:a16="http://schemas.microsoft.com/office/drawing/2014/main" id="{D13C2B82-4652-4609-AAA0-3FED7574E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092" y="37786"/>
            <a:ext cx="9009484" cy="5878692"/>
          </a:xfrm>
          <a:prstGeom prst="rect">
            <a:avLst/>
          </a:prstGeom>
          <a:noFill/>
          <a:extLst>
            <a:ext uri="{909E8E84-426E-40DD-AFC4-6F175D3DCCD1}">
              <a14:hiddenFill xmlns:a14="http://schemas.microsoft.com/office/drawing/2010/main">
                <a:solidFill>
                  <a:srgbClr val="FFFFFF"/>
                </a:solidFill>
              </a14:hiddenFill>
            </a:ext>
          </a:extLst>
        </p:spPr>
      </p:pic>
      <p:sp>
        <p:nvSpPr>
          <p:cNvPr id="4" name="Unvan 3"/>
          <p:cNvSpPr txBox="1">
            <a:spLocks noGrp="1"/>
          </p:cNvSpPr>
          <p:nvPr>
            <p:ph type="title"/>
          </p:nvPr>
        </p:nvSpPr>
        <p:spPr>
          <a:xfrm>
            <a:off x="996039" y="660"/>
            <a:ext cx="10058400" cy="955646"/>
          </a:xfrm>
          <a:prstGeom prst="rect">
            <a:avLst/>
          </a:prstGeom>
          <a:noFill/>
        </p:spPr>
        <p:txBody>
          <a:bodyPr wrap="square" rtlCol="0">
            <a:spAutoFit/>
          </a:bodyPr>
          <a:lstStyle/>
          <a:p>
            <a:pPr algn="ctr"/>
            <a:r>
              <a:rPr lang="tr-TR" sz="6600" b="1" dirty="0">
                <a:solidFill>
                  <a:srgbClr val="002060"/>
                </a:solidFill>
                <a:latin typeface="Times New Roman" panose="02020603050405020304" pitchFamily="18" charset="0"/>
                <a:cs typeface="Times New Roman" panose="02020603050405020304" pitchFamily="18" charset="0"/>
              </a:rPr>
              <a:t>10 Dakika Ara </a:t>
            </a:r>
            <a:r>
              <a:rPr lang="tr-TR" sz="6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tr-TR" sz="6600" b="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EC719A41-417F-413D-9143-828638F2084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19763816-307D-47AE-B442-1817139165A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30E225E-BD3B-490C-9A23-D75962EE3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8">
            <a:extLst>
              <a:ext uri="{FF2B5EF4-FFF2-40B4-BE49-F238E27FC236}">
                <a16:creationId xmlns="" xmlns:a16="http://schemas.microsoft.com/office/drawing/2014/main" id="{4A550AEF-9F5D-4920-A6E2-7E5DEBD2284B}"/>
              </a:ext>
            </a:extLst>
          </p:cNvPr>
          <p:cNvSpPr>
            <a:spLocks noChangeAspect="1" noChangeArrowheads="1"/>
          </p:cNvSpPr>
          <p:nvPr/>
        </p:nvSpPr>
        <p:spPr bwMode="auto">
          <a:xfrm>
            <a:off x="11325288" y="1885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a:extLst>
              <a:ext uri="{FF2B5EF4-FFF2-40B4-BE49-F238E27FC236}">
                <a16:creationId xmlns="" xmlns:a16="http://schemas.microsoft.com/office/drawing/2014/main" id="{DC855388-0ED5-4A2B-B9D6-40EB7F61647B}"/>
              </a:ext>
            </a:extLst>
          </p:cNvPr>
          <p:cNvSpPr>
            <a:spLocks noChangeAspect="1" noChangeArrowheads="1"/>
          </p:cNvSpPr>
          <p:nvPr/>
        </p:nvSpPr>
        <p:spPr bwMode="auto">
          <a:xfrm>
            <a:off x="5943600" y="685800"/>
            <a:ext cx="2895600" cy="289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Slayt Numarası Yer Tutucusu 1"/>
          <p:cNvSpPr>
            <a:spLocks noGrp="1"/>
          </p:cNvSpPr>
          <p:nvPr>
            <p:ph type="sldNum" sz="quarter" idx="12"/>
          </p:nvPr>
        </p:nvSpPr>
        <p:spPr/>
        <p:txBody>
          <a:bodyPr/>
          <a:lstStyle/>
          <a:p>
            <a:fld id="{673B6E21-7CC9-44B2-9B44-FB4670CB18F1}" type="slidenum">
              <a:rPr lang="tr-TR" smtClean="0"/>
              <a:pPr/>
              <a:t>54</a:t>
            </a:fld>
            <a:endParaRPr lang="tr-TR"/>
          </a:p>
        </p:txBody>
      </p:sp>
    </p:spTree>
    <p:extLst>
      <p:ext uri="{BB962C8B-B14F-4D97-AF65-F5344CB8AC3E}">
        <p14:creationId xmlns:p14="http://schemas.microsoft.com/office/powerpoint/2010/main" val="4930993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506254"/>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466366" y="1362372"/>
            <a:ext cx="11451772" cy="3954929"/>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i="1" dirty="0">
                <a:solidFill>
                  <a:srgbClr val="002060"/>
                </a:solidFill>
                <a:latin typeface="Times New Roman" panose="02020603050405020304" pitchFamily="18" charset="0"/>
                <a:cs typeface="Times New Roman" panose="02020603050405020304" pitchFamily="18" charset="0"/>
              </a:rPr>
              <a:t>2.5 Çek ve Bono</a:t>
            </a:r>
          </a:p>
          <a:p>
            <a:pPr algn="just"/>
            <a:r>
              <a:rPr lang="tr-TR" dirty="0">
                <a:solidFill>
                  <a:srgbClr val="002060"/>
                </a:solidFill>
                <a:latin typeface="Times New Roman" panose="02020603050405020304" pitchFamily="18" charset="0"/>
                <a:cs typeface="Times New Roman" panose="02020603050405020304" pitchFamily="18" charset="0"/>
              </a:rPr>
              <a:t>Bir senedin çek vasfına sahip olabilmesi için, metninde yazıldığı lisandaki çek kelimesinin geçmesi gerekir. Ayrıca; metninden kayıtsız ve şartsız belirli bir bedelin ödenmesi için havaleyi içerdiği, ödeyecek kişinin (bankanın/finansal kuruluşun) ticaret unvanını, ödeme yeri, düzenlenme tarihi ve yeri ile düzenleyenin imzası yer almalıdır (TTK m. 780). </a:t>
            </a:r>
          </a:p>
          <a:p>
            <a:pPr algn="just"/>
            <a:r>
              <a:rPr lang="tr-TR" dirty="0">
                <a:solidFill>
                  <a:srgbClr val="002060"/>
                </a:solidFill>
                <a:latin typeface="Times New Roman" panose="02020603050405020304" pitchFamily="18" charset="0"/>
                <a:cs typeface="Times New Roman" panose="02020603050405020304" pitchFamily="18" charset="0"/>
              </a:rPr>
              <a:t>Çekte açıklık yoksa muhatabın ticaret unvanı yanında gösterilen yer, ödeme yeri sayılır. Muhatabın ticaret unvanı yanında birden fazla yer gösterildiği takdirde çek, ilk gösterilen yerde ödenir. Böyle bir açıklık ve başka bir kayıt da yoksa çek muhatabın merkezinin bulunduğu yerde ödenir. Düzenlenme yeri gösterilmemiş olan çek, düzenleyenin adı yanında yazılı olan yerde düzenlenmiş sayılır (TTK m. 781). Diğer eksikliklerin varlığı halinde, çek sayılmaz. Çekin tedavüle çıkarılmasından sonra, düzenleyenin ölümü, medenî haklarını kullanma ehliyetini kaybetmesi veya iflası çekin geçerliliğini etkilemez (TTK m. 800).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916EFF01-4D5B-4317-9118-E0A25BD9DEDE}"/>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054521BF-298E-49C4-9A15-BE8157E4778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42E7A6B-A2CE-4823-978D-78BF97A39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55</a:t>
            </a:fld>
            <a:endParaRPr lang="tr-TR"/>
          </a:p>
        </p:txBody>
      </p:sp>
    </p:spTree>
    <p:extLst>
      <p:ext uri="{BB962C8B-B14F-4D97-AF65-F5344CB8AC3E}">
        <p14:creationId xmlns:p14="http://schemas.microsoft.com/office/powerpoint/2010/main" val="6595938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1845734"/>
            <a:ext cx="11451772" cy="2625334"/>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sz="2400" i="1" dirty="0">
                <a:solidFill>
                  <a:srgbClr val="002060"/>
                </a:solidFill>
                <a:latin typeface="Times New Roman" panose="02020603050405020304" pitchFamily="18" charset="0"/>
                <a:cs typeface="Times New Roman" panose="02020603050405020304" pitchFamily="18" charset="0"/>
              </a:rPr>
              <a:t>2.5 Çek ve Bono</a:t>
            </a:r>
          </a:p>
          <a:p>
            <a:pPr algn="just"/>
            <a:r>
              <a:rPr lang="tr-TR" sz="2400" dirty="0">
                <a:solidFill>
                  <a:srgbClr val="002060"/>
                </a:solidFill>
                <a:latin typeface="Times New Roman" panose="02020603050405020304" pitchFamily="18" charset="0"/>
                <a:cs typeface="Times New Roman" panose="02020603050405020304" pitchFamily="18" charset="0"/>
              </a:rPr>
              <a:t>Çeki elinde bulunduran (çek hamili), çek bedelini elde etmek için, çeki ibraz süreleri içerisinde muhatap bankaya sunmalıdır. </a:t>
            </a:r>
          </a:p>
          <a:p>
            <a:pPr algn="just"/>
            <a:r>
              <a:rPr lang="tr-TR" sz="2400" dirty="0">
                <a:solidFill>
                  <a:srgbClr val="002060"/>
                </a:solidFill>
                <a:latin typeface="Times New Roman" panose="02020603050405020304" pitchFamily="18" charset="0"/>
                <a:cs typeface="Times New Roman" panose="02020603050405020304" pitchFamily="18" charset="0"/>
              </a:rPr>
              <a:t>Bir çek, düzenlendiği (keşide edildiği) yerde ödenecekse on gün; düzenlendiği yerden başka bir yerde ödenecekse bir ay içinde muhataba ibraz edilmelidir.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D2C93BE3-F217-4571-B236-B5B93DEBFC5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F8BF0A2B-8ED4-480F-B6A2-FE3558017FD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2FC5539-59D9-49D5-BCF6-0BF5E528A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56</a:t>
            </a:fld>
            <a:endParaRPr lang="tr-TR"/>
          </a:p>
        </p:txBody>
      </p:sp>
    </p:spTree>
    <p:extLst>
      <p:ext uri="{BB962C8B-B14F-4D97-AF65-F5344CB8AC3E}">
        <p14:creationId xmlns:p14="http://schemas.microsoft.com/office/powerpoint/2010/main" val="42051582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1845734"/>
            <a:ext cx="11451772" cy="2931059"/>
          </a:xfrm>
          <a:prstGeom prst="rect">
            <a:avLst/>
          </a:prstGeom>
          <a:noFill/>
        </p:spPr>
        <p:txBody>
          <a:bodyPr wrap="square" rtlCol="0">
            <a:spAutoFit/>
          </a:bodyPr>
          <a:lstStyle/>
          <a:p>
            <a:pPr algn="just"/>
            <a:r>
              <a:rPr lang="tr-TR" sz="2400" dirty="0">
                <a:solidFill>
                  <a:srgbClr val="002060"/>
                </a:solidFill>
                <a:latin typeface="Times New Roman" panose="02020603050405020304" pitchFamily="18" charset="0"/>
                <a:cs typeface="Times New Roman" panose="02020603050405020304" pitchFamily="18" charset="0"/>
              </a:rPr>
              <a:t>Ödeneceği ülkeden başka bir ülkede düzenlenen çek, düzenlenme yeri ile ödeme yeri aynı kıtada ise bir ay, ayrı kıtalarda ise üç ay içinde muhataba ibraz edilmelidir. Bu bakımdan, bir Avrupa ülkesinde düzenlenip de Akdeniz’e sahili bulunan bir ülkede ödenecek olan ve aynı şekilde Akdeniz’e sahili olan bir ülkede düzenlenip bir Avrupa ülkesinde ödenmesi gereken çekler aynı kıtada düzenlenmiş ve ödenmesi şart kılınmış sayılır. </a:t>
            </a:r>
          </a:p>
          <a:p>
            <a:pPr algn="just"/>
            <a:r>
              <a:rPr lang="tr-TR" sz="2400" dirty="0">
                <a:solidFill>
                  <a:srgbClr val="002060"/>
                </a:solidFill>
                <a:latin typeface="Times New Roman" panose="02020603050405020304" pitchFamily="18" charset="0"/>
                <a:cs typeface="Times New Roman" panose="02020603050405020304" pitchFamily="18" charset="0"/>
              </a:rPr>
              <a:t>Süreler, çekte yazılı olan düzenlenme tarihinin ertesi günü başlar (TTK m. 976). Süresinde ibraz edilmeyen çek, çek fonksiyonunu görmez. Alacaklı, alacağını delillerle ispatlamak zorunda kalır.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D2C93BE3-F217-4571-B236-B5B93DEBFC5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F8BF0A2B-8ED4-480F-B6A2-FE3558017FD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2FC5539-59D9-49D5-BCF6-0BF5E528A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57</a:t>
            </a:fld>
            <a:endParaRPr lang="tr-TR"/>
          </a:p>
        </p:txBody>
      </p:sp>
    </p:spTree>
    <p:extLst>
      <p:ext uri="{BB962C8B-B14F-4D97-AF65-F5344CB8AC3E}">
        <p14:creationId xmlns:p14="http://schemas.microsoft.com/office/powerpoint/2010/main" val="3024475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1845734"/>
            <a:ext cx="11451772" cy="3385542"/>
          </a:xfrm>
          <a:prstGeom prst="rect">
            <a:avLst/>
          </a:prstGeom>
          <a:noFill/>
        </p:spPr>
        <p:txBody>
          <a:bodyPr wrap="square" rtlCol="0">
            <a:spAutoFit/>
          </a:bodyPr>
          <a:lstStyle/>
          <a:p>
            <a:pPr algn="just">
              <a:lnSpc>
                <a:spcPct val="100000"/>
              </a:lnSpc>
            </a:pPr>
            <a:r>
              <a:rPr lang="tr-TR" sz="1800" b="1" dirty="0">
                <a:solidFill>
                  <a:srgbClr val="C00000"/>
                </a:solidFill>
                <a:latin typeface="Times New Roman" panose="02020603050405020304" pitchFamily="18" charset="0"/>
                <a:cs typeface="Times New Roman" panose="02020603050405020304" pitchFamily="18" charset="0"/>
              </a:rPr>
              <a:t>2. İşe Devam Ederken</a:t>
            </a:r>
          </a:p>
          <a:p>
            <a:pPr algn="just">
              <a:lnSpc>
                <a:spcPct val="100000"/>
              </a:lnSpc>
            </a:pPr>
            <a:r>
              <a:rPr lang="tr-TR" sz="1800" i="1" dirty="0">
                <a:solidFill>
                  <a:srgbClr val="002060"/>
                </a:solidFill>
                <a:latin typeface="Times New Roman" panose="02020603050405020304" pitchFamily="18" charset="0"/>
                <a:cs typeface="Times New Roman" panose="02020603050405020304" pitchFamily="18" charset="0"/>
              </a:rPr>
              <a:t>2.5 Çek ve Bono</a:t>
            </a:r>
          </a:p>
          <a:p>
            <a:pPr>
              <a:lnSpc>
                <a:spcPct val="100000"/>
              </a:lnSpc>
            </a:pPr>
            <a:r>
              <a:rPr lang="tr-TR" sz="1800" dirty="0">
                <a:solidFill>
                  <a:srgbClr val="002060"/>
                </a:solidFill>
                <a:latin typeface="Times New Roman" panose="02020603050405020304" pitchFamily="18" charset="0"/>
                <a:cs typeface="Times New Roman" panose="02020603050405020304" pitchFamily="18" charset="0"/>
              </a:rPr>
              <a:t>Bono veya emre yazılı senet; </a:t>
            </a:r>
          </a:p>
          <a:p>
            <a:pPr>
              <a:lnSpc>
                <a:spcPct val="100000"/>
              </a:lnSpc>
            </a:pPr>
            <a:r>
              <a:rPr lang="tr-TR" sz="1800" dirty="0">
                <a:solidFill>
                  <a:srgbClr val="002060"/>
                </a:solidFill>
                <a:latin typeface="Times New Roman" panose="02020603050405020304" pitchFamily="18" charset="0"/>
                <a:cs typeface="Times New Roman" panose="02020603050405020304" pitchFamily="18" charset="0"/>
              </a:rPr>
              <a:t>a) Senet metninde “bono” veya “emre yazılı senet” ifadesini ve senet Türkçe’ den başka bir dille yazılmışsa o dilde bono veya emre yazılı senet karşılığı olarak kullanılan kelimeyi, </a:t>
            </a:r>
          </a:p>
          <a:p>
            <a:pPr>
              <a:lnSpc>
                <a:spcPct val="100000"/>
              </a:lnSpc>
            </a:pPr>
            <a:r>
              <a:rPr lang="tr-TR" sz="1800" dirty="0">
                <a:solidFill>
                  <a:srgbClr val="002060"/>
                </a:solidFill>
                <a:latin typeface="Times New Roman" panose="02020603050405020304" pitchFamily="18" charset="0"/>
                <a:cs typeface="Times New Roman" panose="02020603050405020304" pitchFamily="18" charset="0"/>
              </a:rPr>
              <a:t>b) Kayıtsız ve şartsız belirli bir bedeli ödemek vaadini, </a:t>
            </a:r>
          </a:p>
          <a:p>
            <a:pPr>
              <a:lnSpc>
                <a:spcPct val="100000"/>
              </a:lnSpc>
            </a:pPr>
            <a:r>
              <a:rPr lang="tr-TR" sz="1800" dirty="0">
                <a:solidFill>
                  <a:srgbClr val="002060"/>
                </a:solidFill>
                <a:latin typeface="Times New Roman" panose="02020603050405020304" pitchFamily="18" charset="0"/>
                <a:cs typeface="Times New Roman" panose="02020603050405020304" pitchFamily="18" charset="0"/>
              </a:rPr>
              <a:t>c) Vadeyi, </a:t>
            </a:r>
          </a:p>
          <a:p>
            <a:pPr>
              <a:lnSpc>
                <a:spcPct val="100000"/>
              </a:lnSpc>
            </a:pPr>
            <a:r>
              <a:rPr lang="tr-TR" sz="1800" dirty="0">
                <a:solidFill>
                  <a:srgbClr val="002060"/>
                </a:solidFill>
                <a:latin typeface="Times New Roman" panose="02020603050405020304" pitchFamily="18" charset="0"/>
                <a:cs typeface="Times New Roman" panose="02020603050405020304" pitchFamily="18" charset="0"/>
              </a:rPr>
              <a:t>d) Ödeme yerini,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682B0FF9-F03A-43F4-9E8C-71083981097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CA1A22A2-EDA6-48F1-AC04-4C7E39A2F8D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D7834F49-04EC-4400-B2A3-4F0218CAC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58</a:t>
            </a:fld>
            <a:endParaRPr lang="tr-TR"/>
          </a:p>
        </p:txBody>
      </p:sp>
    </p:spTree>
    <p:extLst>
      <p:ext uri="{BB962C8B-B14F-4D97-AF65-F5344CB8AC3E}">
        <p14:creationId xmlns:p14="http://schemas.microsoft.com/office/powerpoint/2010/main" val="7780574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1845734"/>
            <a:ext cx="11451772" cy="3580467"/>
          </a:xfrm>
          <a:prstGeom prst="rect">
            <a:avLst/>
          </a:prstGeom>
          <a:noFill/>
        </p:spPr>
        <p:txBody>
          <a:bodyPr wrap="square" rtlCol="0">
            <a:spAutoFit/>
          </a:bodyPr>
          <a:lstStyle/>
          <a:p>
            <a:pPr algn="just">
              <a:lnSpc>
                <a:spcPct val="100000"/>
              </a:lnSpc>
            </a:pPr>
            <a:r>
              <a:rPr lang="tr-TR" b="1" dirty="0">
                <a:solidFill>
                  <a:srgbClr val="C00000"/>
                </a:solidFill>
                <a:latin typeface="Times New Roman" panose="02020603050405020304" pitchFamily="18" charset="0"/>
                <a:cs typeface="Times New Roman" panose="02020603050405020304" pitchFamily="18" charset="0"/>
              </a:rPr>
              <a:t>2. İşe Devam Ederken</a:t>
            </a:r>
          </a:p>
          <a:p>
            <a:pPr>
              <a:lnSpc>
                <a:spcPct val="100000"/>
              </a:lnSpc>
            </a:pPr>
            <a:r>
              <a:rPr lang="tr-TR" dirty="0">
                <a:solidFill>
                  <a:srgbClr val="002060"/>
                </a:solidFill>
                <a:latin typeface="Times New Roman" panose="02020603050405020304" pitchFamily="18" charset="0"/>
                <a:cs typeface="Times New Roman" panose="02020603050405020304" pitchFamily="18" charset="0"/>
              </a:rPr>
              <a:t>e) Kime veya kimin emrine ödenecek ise onun adını, </a:t>
            </a:r>
          </a:p>
          <a:p>
            <a:pPr>
              <a:lnSpc>
                <a:spcPct val="100000"/>
              </a:lnSpc>
            </a:pPr>
            <a:r>
              <a:rPr lang="tr-TR" dirty="0">
                <a:solidFill>
                  <a:srgbClr val="002060"/>
                </a:solidFill>
                <a:latin typeface="Times New Roman" panose="02020603050405020304" pitchFamily="18" charset="0"/>
                <a:cs typeface="Times New Roman" panose="02020603050405020304" pitchFamily="18" charset="0"/>
              </a:rPr>
              <a:t>f) Düzenlenme tarihini ve yerini, </a:t>
            </a:r>
          </a:p>
          <a:p>
            <a:pPr>
              <a:lnSpc>
                <a:spcPct val="100000"/>
              </a:lnSpc>
            </a:pPr>
            <a:r>
              <a:rPr lang="tr-TR" dirty="0">
                <a:solidFill>
                  <a:srgbClr val="002060"/>
                </a:solidFill>
                <a:latin typeface="Times New Roman" panose="02020603050405020304" pitchFamily="18" charset="0"/>
                <a:cs typeface="Times New Roman" panose="02020603050405020304" pitchFamily="18" charset="0"/>
              </a:rPr>
              <a:t>g) Düzenleyenin imzasını, içerir (TTK m. 776). </a:t>
            </a:r>
          </a:p>
          <a:p>
            <a:pPr>
              <a:lnSpc>
                <a:spcPct val="100000"/>
              </a:lnSpc>
            </a:pPr>
            <a:r>
              <a:rPr lang="tr-TR" dirty="0">
                <a:solidFill>
                  <a:srgbClr val="002060"/>
                </a:solidFill>
                <a:latin typeface="Times New Roman" panose="02020603050405020304" pitchFamily="18" charset="0"/>
                <a:cs typeface="Times New Roman" panose="02020603050405020304" pitchFamily="18" charset="0"/>
              </a:rPr>
              <a:t>Bonoyu keşide eden (düzenleyen) senet üzerinde yer alan bedeli, vade tarihinde kayıtsız ve şartsız ödemeyi taahhüt eder. Bonoda keşidecinin imzası yoksa bono geçersizdir. İmzanın mutlaka el yazısıyla olması gerekir. Yetkili temsilci varsa o da imzalayabilir. Bonoyu düzenleyen ve imza eden kişi kabul etmiş muhatap gibi sorumludur. Ödenmeyen senetleri tahsil etmek için izlenebilecek birden çok yol mevcuttur. Bu konuda bir avukattan avukatlık hizmeti alınması uygun olur.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682B0FF9-F03A-43F4-9E8C-71083981097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CA1A22A2-EDA6-48F1-AC04-4C7E39A2F8D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D7834F49-04EC-4400-B2A3-4F0218CAC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59</a:t>
            </a:fld>
            <a:endParaRPr lang="tr-TR"/>
          </a:p>
        </p:txBody>
      </p:sp>
    </p:spTree>
    <p:extLst>
      <p:ext uri="{BB962C8B-B14F-4D97-AF65-F5344CB8AC3E}">
        <p14:creationId xmlns:p14="http://schemas.microsoft.com/office/powerpoint/2010/main" val="3233708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3884140"/>
          </a:xfrm>
          <a:prstGeom prst="rect">
            <a:avLst/>
          </a:prstGeom>
          <a:noFill/>
        </p:spPr>
        <p:txBody>
          <a:bodyPr wrap="square" rtlCol="0">
            <a:spAutoFit/>
          </a:bodyPr>
          <a:lstStyle/>
          <a:p>
            <a:r>
              <a:rPr lang="tr-TR" sz="2800" b="1" dirty="0">
                <a:solidFill>
                  <a:srgbClr val="C00000"/>
                </a:solidFill>
                <a:latin typeface="Times New Roman" panose="02020603050405020304" pitchFamily="18" charset="0"/>
                <a:cs typeface="Times New Roman" panose="02020603050405020304" pitchFamily="18" charset="0"/>
              </a:rPr>
              <a:t>1. Kaynaklar ve İş Fikri Uyumu</a:t>
            </a:r>
          </a:p>
          <a:p>
            <a:r>
              <a:rPr lang="tr-TR" sz="2800" dirty="0">
                <a:solidFill>
                  <a:srgbClr val="002060"/>
                </a:solidFill>
                <a:latin typeface="Times New Roman" panose="02020603050405020304" pitchFamily="18" charset="0"/>
                <a:cs typeface="Times New Roman" panose="02020603050405020304" pitchFamily="18" charset="0"/>
              </a:rPr>
              <a:t>1.1 Girişimci Ekip</a:t>
            </a:r>
          </a:p>
          <a:p>
            <a:r>
              <a:rPr lang="tr-TR" sz="2800" dirty="0">
                <a:solidFill>
                  <a:srgbClr val="002060"/>
                </a:solidFill>
                <a:latin typeface="Times New Roman" panose="02020603050405020304" pitchFamily="18" charset="0"/>
                <a:cs typeface="Times New Roman" panose="02020603050405020304" pitchFamily="18" charset="0"/>
              </a:rPr>
              <a:t>1.1.1 Geçmiş</a:t>
            </a:r>
          </a:p>
          <a:p>
            <a:r>
              <a:rPr lang="tr-TR" sz="2800" dirty="0">
                <a:solidFill>
                  <a:srgbClr val="002060"/>
                </a:solidFill>
                <a:latin typeface="Times New Roman" panose="02020603050405020304" pitchFamily="18" charset="0"/>
                <a:cs typeface="Times New Roman" panose="02020603050405020304" pitchFamily="18" charset="0"/>
              </a:rPr>
              <a:t>1.1.2 Vizyon</a:t>
            </a:r>
          </a:p>
          <a:p>
            <a:r>
              <a:rPr lang="tr-TR" sz="2800" dirty="0">
                <a:solidFill>
                  <a:srgbClr val="002060"/>
                </a:solidFill>
                <a:latin typeface="Times New Roman" panose="02020603050405020304" pitchFamily="18" charset="0"/>
                <a:cs typeface="Times New Roman" panose="02020603050405020304" pitchFamily="18" charset="0"/>
              </a:rPr>
              <a:t>1.1.3 İş Bölümü</a:t>
            </a:r>
          </a:p>
          <a:p>
            <a:r>
              <a:rPr lang="tr-TR" sz="2800" dirty="0">
                <a:solidFill>
                  <a:srgbClr val="002060"/>
                </a:solidFill>
                <a:latin typeface="Times New Roman" panose="02020603050405020304" pitchFamily="18" charset="0"/>
                <a:cs typeface="Times New Roman" panose="02020603050405020304" pitchFamily="18" charset="0"/>
              </a:rPr>
              <a:t>1.1.4 Ortaklık ve Şirket Yapısı</a:t>
            </a:r>
          </a:p>
          <a:p>
            <a:endParaRPr lang="tr-TR"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31D770FA-730E-4218-8F99-2CC7ACC5013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45F2704D-022C-4ECD-B410-F98AE588DBC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B5C6D546-543D-4A87-BB8F-35B482C05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6</a:t>
            </a:fld>
            <a:endParaRPr lang="tr-TR"/>
          </a:p>
        </p:txBody>
      </p:sp>
    </p:spTree>
    <p:extLst>
      <p:ext uri="{BB962C8B-B14F-4D97-AF65-F5344CB8AC3E}">
        <p14:creationId xmlns:p14="http://schemas.microsoft.com/office/powerpoint/2010/main" val="408289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299354" y="1657952"/>
            <a:ext cx="11451772" cy="3954929"/>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sz="2400" i="1" dirty="0">
                <a:solidFill>
                  <a:srgbClr val="002060"/>
                </a:solidFill>
                <a:latin typeface="Times New Roman" panose="02020603050405020304" pitchFamily="18" charset="0"/>
                <a:cs typeface="Times New Roman" panose="02020603050405020304" pitchFamily="18" charset="0"/>
              </a:rPr>
              <a:t>2.6 Sözleşme Yapmak</a:t>
            </a:r>
          </a:p>
          <a:p>
            <a:pPr algn="just"/>
            <a:r>
              <a:rPr lang="tr-TR" sz="2400" dirty="0">
                <a:solidFill>
                  <a:srgbClr val="002060"/>
                </a:solidFill>
                <a:latin typeface="Times New Roman" panose="02020603050405020304" pitchFamily="18" charset="0"/>
                <a:cs typeface="Times New Roman" panose="02020603050405020304" pitchFamily="18" charset="0"/>
              </a:rPr>
              <a:t>Sözleşme yapmak isteyenlerin, sözleşme yapabilme hak ve yetkisine sahipse sözleşme (hukuki işlem) yapabilecekleri kabul edilir. Hukuki işlem yapabilme ehliyetine sahip olmayanların yaptığı sözleşmelerin geçersizliği, iptali ve yok hükmünde sayılması istenebilir. </a:t>
            </a:r>
          </a:p>
          <a:p>
            <a:pPr algn="just"/>
            <a:r>
              <a:rPr lang="tr-TR" sz="2400" dirty="0">
                <a:solidFill>
                  <a:srgbClr val="002060"/>
                </a:solidFill>
                <a:latin typeface="Times New Roman" panose="02020603050405020304" pitchFamily="18" charset="0"/>
                <a:cs typeface="Times New Roman" panose="02020603050405020304" pitchFamily="18" charset="0"/>
              </a:rPr>
              <a:t>Tacirler arasında, diğer tarafı temerrüde düşürmeye, sözleşmeyi feshe, sözleşmeden dönmeye ilişkin ihbarlar veya ihtarlar noter aracılığıyla, taahhütlü mektupla, telgrafla veya güvenli elektronik imza kullanılarak kayıtlı elektronik posta sistemi ile yapılır (TTK m. 18(3).</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A3897838-7748-4AD0-8CB7-7E24E32D2567}"/>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9CABAADB-E5E6-4256-A149-49959375D8D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CF7035DE-BC8C-43F6-AACC-4E973B489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60</a:t>
            </a:fld>
            <a:endParaRPr lang="tr-TR"/>
          </a:p>
        </p:txBody>
      </p:sp>
    </p:spTree>
    <p:extLst>
      <p:ext uri="{BB962C8B-B14F-4D97-AF65-F5344CB8AC3E}">
        <p14:creationId xmlns:p14="http://schemas.microsoft.com/office/powerpoint/2010/main" val="29540617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1845734"/>
            <a:ext cx="11451772" cy="2957733"/>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sz="2400" i="1" dirty="0">
                <a:solidFill>
                  <a:srgbClr val="002060"/>
                </a:solidFill>
                <a:latin typeface="Times New Roman" panose="02020603050405020304" pitchFamily="18" charset="0"/>
                <a:cs typeface="Times New Roman" panose="02020603050405020304" pitchFamily="18" charset="0"/>
              </a:rPr>
              <a:t>2.7 Rekabet: Rakiplerle, Ortaklarla ve İşçilerle</a:t>
            </a:r>
          </a:p>
          <a:p>
            <a:pPr algn="just"/>
            <a:r>
              <a:rPr lang="tr-TR" sz="2400" dirty="0">
                <a:solidFill>
                  <a:srgbClr val="002060"/>
                </a:solidFill>
                <a:latin typeface="Times New Roman" panose="02020603050405020304" pitchFamily="18" charset="0"/>
                <a:cs typeface="Times New Roman" panose="02020603050405020304" pitchFamily="18" charset="0"/>
              </a:rPr>
              <a:t>Rakipler veya tedarik edenlerle müşteriler arasındaki ilişkileri etkileyen aldatıcı veya dürüstlük kuralına diğer şekillerdeki aykırı davranışlar ve ticari uygulamalar haksız ve hukuka aykırıdır (TTK m. 54). </a:t>
            </a:r>
          </a:p>
          <a:p>
            <a:pPr algn="just"/>
            <a:r>
              <a:rPr lang="tr-TR" sz="2400" dirty="0">
                <a:solidFill>
                  <a:srgbClr val="002060"/>
                </a:solidFill>
                <a:latin typeface="Times New Roman" panose="02020603050405020304" pitchFamily="18" charset="0"/>
                <a:cs typeface="Times New Roman" panose="02020603050405020304" pitchFamily="18" charset="0"/>
              </a:rPr>
              <a:t>Bu kuralların temel amacı, ticari yaşama katılanların menfaatini korumak ve dürüst, bozulmamış rekabeti sağlamaktır.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ACD5BF64-A49F-470F-95A8-B37CF5608AB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4352340C-BBF4-4E9B-8BB6-127D30BF705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AE8E2006-7721-4DBC-89D3-32DD98FC5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61</a:t>
            </a:fld>
            <a:endParaRPr lang="tr-TR"/>
          </a:p>
        </p:txBody>
      </p:sp>
    </p:spTree>
    <p:extLst>
      <p:ext uri="{BB962C8B-B14F-4D97-AF65-F5344CB8AC3E}">
        <p14:creationId xmlns:p14="http://schemas.microsoft.com/office/powerpoint/2010/main" val="6050216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387881"/>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1357801"/>
            <a:ext cx="11451772" cy="3442994"/>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sz="2400" i="1" dirty="0">
                <a:solidFill>
                  <a:srgbClr val="002060"/>
                </a:solidFill>
                <a:latin typeface="Times New Roman" panose="02020603050405020304" pitchFamily="18" charset="0"/>
                <a:cs typeface="Times New Roman" panose="02020603050405020304" pitchFamily="18" charset="0"/>
              </a:rPr>
              <a:t>2.7 Rekabet: Rakiplerle, Ortaklarla ve İşçilerle</a:t>
            </a:r>
          </a:p>
          <a:p>
            <a:pPr algn="just"/>
            <a:r>
              <a:rPr lang="tr-TR" sz="2400" b="1" dirty="0">
                <a:solidFill>
                  <a:srgbClr val="002060"/>
                </a:solidFill>
                <a:latin typeface="Times New Roman" panose="02020603050405020304" pitchFamily="18" charset="0"/>
                <a:cs typeface="Times New Roman" panose="02020603050405020304" pitchFamily="18" charset="0"/>
              </a:rPr>
              <a:t>Rakipler arasında rekabet: </a:t>
            </a:r>
            <a:r>
              <a:rPr lang="tr-TR" sz="2400" dirty="0">
                <a:solidFill>
                  <a:srgbClr val="002060"/>
                </a:solidFill>
                <a:latin typeface="Times New Roman" panose="02020603050405020304" pitchFamily="18" charset="0"/>
                <a:cs typeface="Times New Roman" panose="02020603050405020304" pitchFamily="18" charset="0"/>
              </a:rPr>
              <a:t>haksız rekabet hâllerinin </a:t>
            </a:r>
            <a:r>
              <a:rPr lang="tr-TR" sz="2400" dirty="0" err="1">
                <a:solidFill>
                  <a:srgbClr val="002060"/>
                </a:solidFill>
                <a:latin typeface="Times New Roman" panose="02020603050405020304" pitchFamily="18" charset="0"/>
                <a:cs typeface="Times New Roman" panose="02020603050405020304" pitchFamily="18" charset="0"/>
              </a:rPr>
              <a:t>başlıcaları</a:t>
            </a:r>
            <a:r>
              <a:rPr lang="tr-TR" sz="2400" dirty="0">
                <a:solidFill>
                  <a:srgbClr val="002060"/>
                </a:solidFill>
                <a:latin typeface="Times New Roman" panose="02020603050405020304" pitchFamily="18" charset="0"/>
                <a:cs typeface="Times New Roman" panose="02020603050405020304" pitchFamily="18" charset="0"/>
              </a:rPr>
              <a:t> dürüstlük kuralına aykırı davranışlar, ticari uygulamalar arasında dürüstlük kuralına aykırı reklamlar ve satış yöntemleri ile diğer hukuka aykırı davranışlar, sözleşmeyi ihlale veya sona erdirmeye yönelten davranışlar, başkalarının iş ürünlerinden yetkisiz yararlanma, iş şartlarına uymamak; özellikle kanun veya sözleşmeyle, rakiplere de yüklenmiş olan veya bir meslek dalında veya çevrede olağan olan iş şartlarına uymamak, dürüstlüğe aykırı davranmak (Bkz. TTK m. 55).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D5BD8F21-2C3A-45B4-ADC5-B8800879C1A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5D2D015-011D-4250-8A0B-5305BDFE1CD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CB0B71DA-BCE9-4DB6-816D-D49B4D8D3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62</a:t>
            </a:fld>
            <a:endParaRPr lang="tr-TR"/>
          </a:p>
        </p:txBody>
      </p:sp>
    </p:spTree>
    <p:extLst>
      <p:ext uri="{BB962C8B-B14F-4D97-AF65-F5344CB8AC3E}">
        <p14:creationId xmlns:p14="http://schemas.microsoft.com/office/powerpoint/2010/main" val="2128864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387881"/>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474638" y="1860746"/>
            <a:ext cx="11451772" cy="2888996"/>
          </a:xfrm>
          <a:prstGeom prst="rect">
            <a:avLst/>
          </a:prstGeom>
          <a:noFill/>
        </p:spPr>
        <p:txBody>
          <a:bodyPr wrap="square" rtlCol="0">
            <a:spAutoFit/>
          </a:bodyPr>
          <a:lstStyle/>
          <a:p>
            <a:pPr algn="just"/>
            <a:r>
              <a:rPr lang="tr-TR" sz="2200"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sz="2200" dirty="0">
                <a:solidFill>
                  <a:srgbClr val="002060"/>
                </a:solidFill>
                <a:latin typeface="Times New Roman" panose="02020603050405020304" pitchFamily="18" charset="0"/>
                <a:cs typeface="Times New Roman" panose="02020603050405020304" pitchFamily="18" charset="0"/>
              </a:rPr>
              <a:t>Başkasına ait olduğu bilinen bir markayı kullanmak iyi niyet ve basiretli tacir nitelikleriyle bağdaşmaz. Kayıt dışı işçi çalıştırmak haksız rekabettir. Hileli ve yanıltıcı davranışlarla kendi ürününü rakip firmanın ürünü yanılgısını oluşturacak şekilde pazarlamak haksız rekabete sebebiyet verir. </a:t>
            </a:r>
          </a:p>
          <a:p>
            <a:pPr algn="just"/>
            <a:r>
              <a:rPr lang="tr-TR" sz="2200" dirty="0">
                <a:solidFill>
                  <a:srgbClr val="002060"/>
                </a:solidFill>
                <a:latin typeface="Times New Roman" panose="02020603050405020304" pitchFamily="18" charset="0"/>
                <a:cs typeface="Times New Roman" panose="02020603050405020304" pitchFamily="18" charset="0"/>
              </a:rPr>
              <a:t>Rekabete aykırı davranılması; haksız rekabetin işlenmesinde etkili olan araçların ve malların imhası, kusur varsa zarar ve ziyanın tazmini, manevi tazminat verilmesi gibi sorumlulukların doğmasına sebep olabilir.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D5BD8F21-2C3A-45B4-ADC5-B8800879C1A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5D2D015-011D-4250-8A0B-5305BDFE1CD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CB0B71DA-BCE9-4DB6-816D-D49B4D8D3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63</a:t>
            </a:fld>
            <a:endParaRPr lang="tr-TR"/>
          </a:p>
        </p:txBody>
      </p:sp>
    </p:spTree>
    <p:extLst>
      <p:ext uri="{BB962C8B-B14F-4D97-AF65-F5344CB8AC3E}">
        <p14:creationId xmlns:p14="http://schemas.microsoft.com/office/powerpoint/2010/main" val="22337108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475174"/>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594954" y="893337"/>
            <a:ext cx="11451772" cy="4689489"/>
          </a:xfrm>
          <a:prstGeom prst="rect">
            <a:avLst/>
          </a:prstGeom>
          <a:noFill/>
        </p:spPr>
        <p:txBody>
          <a:bodyPr wrap="square" rtlCol="0">
            <a:spAutoFit/>
          </a:bodyPr>
          <a:lstStyle/>
          <a:p>
            <a:pPr algn="just"/>
            <a:r>
              <a:rPr lang="tr-TR" sz="1800"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sz="1800" i="1" dirty="0">
                <a:solidFill>
                  <a:srgbClr val="002060"/>
                </a:solidFill>
                <a:latin typeface="Times New Roman" panose="02020603050405020304" pitchFamily="18" charset="0"/>
                <a:cs typeface="Times New Roman" panose="02020603050405020304" pitchFamily="18" charset="0"/>
              </a:rPr>
              <a:t>2.7 Rekabet: Rakiplerle, Ortaklarla ve İşçilerle</a:t>
            </a:r>
          </a:p>
          <a:p>
            <a:pPr algn="just"/>
            <a:r>
              <a:rPr lang="tr-TR" sz="1800" b="1" dirty="0">
                <a:solidFill>
                  <a:srgbClr val="002060"/>
                </a:solidFill>
                <a:latin typeface="Times New Roman" panose="02020603050405020304" pitchFamily="18" charset="0"/>
                <a:cs typeface="Times New Roman" panose="02020603050405020304" pitchFamily="18" charset="0"/>
              </a:rPr>
              <a:t>Ortaklar arasında rekabet yasağı. </a:t>
            </a:r>
            <a:r>
              <a:rPr lang="tr-TR" sz="1800" dirty="0">
                <a:solidFill>
                  <a:srgbClr val="002060"/>
                </a:solidFill>
                <a:latin typeface="Times New Roman" panose="02020603050405020304" pitchFamily="18" charset="0"/>
                <a:cs typeface="Times New Roman" panose="02020603050405020304" pitchFamily="18" charset="0"/>
              </a:rPr>
              <a:t>Şahıs şirketlerinden olan </a:t>
            </a:r>
            <a:r>
              <a:rPr lang="tr-TR" sz="1800" dirty="0" err="1">
                <a:solidFill>
                  <a:srgbClr val="002060"/>
                </a:solidFill>
                <a:latin typeface="Times New Roman" panose="02020603050405020304" pitchFamily="18" charset="0"/>
                <a:cs typeface="Times New Roman" panose="02020603050405020304" pitchFamily="18" charset="0"/>
              </a:rPr>
              <a:t>kollektif</a:t>
            </a:r>
            <a:r>
              <a:rPr lang="tr-TR" sz="1800" dirty="0">
                <a:solidFill>
                  <a:srgbClr val="002060"/>
                </a:solidFill>
                <a:latin typeface="Times New Roman" panose="02020603050405020304" pitchFamily="18" charset="0"/>
                <a:cs typeface="Times New Roman" panose="02020603050405020304" pitchFamily="18" charset="0"/>
              </a:rPr>
              <a:t> şirketin bir ortağı, ortağı olduğu şirketin yaptığı ticari işler türünden bir işi, diğer ortakların izni olmaksızın kendi veya başkası hesabına yapamayacağı gibi aynı tür ticari işlerle uğraşan bir şirkete “sorumluluğu sınırlandırılmamış ortak” olarak giremez (TTK m. 230). Komandit şirketlerde ise sınırsız sorumlu olan komandite ortak, diğer </a:t>
            </a:r>
            <a:r>
              <a:rPr lang="tr-TR" sz="1800" dirty="0" err="1">
                <a:solidFill>
                  <a:srgbClr val="002060"/>
                </a:solidFill>
                <a:latin typeface="Times New Roman" panose="02020603050405020304" pitchFamily="18" charset="0"/>
                <a:cs typeface="Times New Roman" panose="02020603050405020304" pitchFamily="18" charset="0"/>
              </a:rPr>
              <a:t>komanditelerin</a:t>
            </a:r>
            <a:r>
              <a:rPr lang="tr-TR" sz="1800" dirty="0">
                <a:solidFill>
                  <a:srgbClr val="002060"/>
                </a:solidFill>
                <a:latin typeface="Times New Roman" panose="02020603050405020304" pitchFamily="18" charset="0"/>
                <a:cs typeface="Times New Roman" panose="02020603050405020304" pitchFamily="18" charset="0"/>
              </a:rPr>
              <a:t> ve genel kurulun izni olmaksızın şirketin işletme konusuna giren bir işi yapamayacağı gibi bu tür ticaretle uğraşan bir şirkete sorumluluğu sınırlandırılmamış ortak sıfatıyla da katılamaz (TTK m. 572). Sınırlı sorumluluğu olan komanditer ortak için böyle bir yasak yoktur (TTK m. 311). Anonim şirket yönetim kurulu üyelerinden biri, genel kurulun iznini almaksızın şirketin işletme konusuna giren ticari iş türünden bir işlemi kendi veya başkası hesabına yapamayacağı gibi aynı tür ticari işlerle uğraşan bir şirkete sorumluluğu sınırsız ortak sıfatıyla da giremez. Bu hükme aykırı harekette bulunan yönetim kurulu üyelerinden şirket tazminat istemekte veya tazminat yerine yapılan işlemi şirket adına yapılmış saymakta ve üçüncü kişiler hesabına yapılan sözleşmelerden doğan menfaatlerin şirkete ait olduğunu dava etmekte serbesttir (TTK m. 396(1). Limited şirketlerde şirket sözleşmesinde aksi öngörülmemiş veya diğer tüm ortaklar yazılı olarak izin vermemişse müdürler şirketle rekabet oluşturan bir faaliyette bulunamazlar. Şirket sözleşmesi, ortakların onayı yerine ortaklar genel kurulunun onay kararını öngörebilir (TTK m.626(2). Adi ortaklıklarda ortaklar, kendilerinin veya üçüncü kişilerin menfaati için ortaklığın amacını engelleyici veya zarar verici işleri yapamazlar (TBK m. 626).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44680A0D-41AF-4E6C-A4B4-BDD7AE38F9C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EF889340-A48A-420F-B295-45ED19718EB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9BA59AD5-2D61-4013-BCE8-D8179F406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64</a:t>
            </a:fld>
            <a:endParaRPr lang="tr-TR"/>
          </a:p>
        </p:txBody>
      </p:sp>
    </p:spTree>
    <p:extLst>
      <p:ext uri="{BB962C8B-B14F-4D97-AF65-F5344CB8AC3E}">
        <p14:creationId xmlns:p14="http://schemas.microsoft.com/office/powerpoint/2010/main" val="2687846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66800" y="39847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466367" y="1014030"/>
            <a:ext cx="11451772" cy="4273991"/>
          </a:xfrm>
          <a:prstGeom prst="rect">
            <a:avLst/>
          </a:prstGeom>
          <a:noFill/>
        </p:spPr>
        <p:txBody>
          <a:bodyPr wrap="square" rtlCol="0">
            <a:spAutoFit/>
          </a:bodyPr>
          <a:lstStyle/>
          <a:p>
            <a:pPr algn="just"/>
            <a:r>
              <a:rPr lang="tr-TR" sz="1800" b="1" dirty="0">
                <a:solidFill>
                  <a:srgbClr val="C00000"/>
                </a:solidFill>
                <a:latin typeface="Times New Roman" pitchFamily="18" charset="0"/>
                <a:cs typeface="Times New Roman" pitchFamily="18" charset="0"/>
              </a:rPr>
              <a:t>2. İşe Devam Ederken</a:t>
            </a:r>
          </a:p>
          <a:p>
            <a:pPr algn="just"/>
            <a:r>
              <a:rPr lang="tr-TR" sz="1800" i="1" dirty="0">
                <a:solidFill>
                  <a:srgbClr val="002060"/>
                </a:solidFill>
                <a:latin typeface="Times New Roman" pitchFamily="18" charset="0"/>
                <a:cs typeface="Times New Roman" pitchFamily="18" charset="0"/>
              </a:rPr>
              <a:t>2.7 Rekabet: Rakiplerle, Ortaklarla ve İşçilerle</a:t>
            </a:r>
          </a:p>
          <a:p>
            <a:pPr algn="just"/>
            <a:r>
              <a:rPr lang="tr-TR" b="1" dirty="0">
                <a:solidFill>
                  <a:srgbClr val="002060"/>
                </a:solidFill>
                <a:latin typeface="Times New Roman" pitchFamily="18" charset="0"/>
                <a:cs typeface="Times New Roman" pitchFamily="18" charset="0"/>
              </a:rPr>
              <a:t>İşçi ile işveren arasındaki rekabet yasağı. </a:t>
            </a:r>
            <a:r>
              <a:rPr lang="tr-TR" dirty="0">
                <a:solidFill>
                  <a:srgbClr val="002060"/>
                </a:solidFill>
                <a:latin typeface="Times New Roman" pitchFamily="18" charset="0"/>
                <a:cs typeface="Times New Roman" pitchFamily="18" charset="0"/>
              </a:rPr>
              <a:t>İşçi, işverene karşı sözleşmenin sona ermesinden sonra herhangi bir biçimde onunla rekabet etmekten, özellikle kendi hesabına rakip bir işletme açmaktan, başka bir rakip işletmede çalışmaktan veya bunların dışında rakip işletmeyle başka türden bir menfaat ilişkisine girişmekten kaçınmayı yazılı olarak üstlenebilir. Rekabet yasağı kaydı, ancak hizmet ilişkisi işçiye müşteri çevresi veya üretim sırları ya da işverenin yaptığı işler hakkında bilgi edinme imkânı sağlıyorsa ve aynı zamanda bu bilgilerin kullanılması, işverenin önemli bir zararına sebep olacak nitelikteyse geçerlidir (TBK. m. 444). Rekabet yasağına aykırı davranan işçi, bunun sonucu olarak işverenin uğradığı bütün zararları gidermekle yükümlüdür. Yasağa aykırı davranış bir ceza koşuluna bağlanmışsa ve sözleşmede aksine bir hüküm de yoksa işçi öngörülen miktarı ödeyerek rekabet yasağına ilişkin borcundan kurtulabilir. Ancak işçi, bu miktarı aşan zararı gidermek zorundadır. İşveren, ceza koşulu ve doğabilecek ek zararlarının ödenmesi dışında, sözleşmede yazılı olarak açıkça saklı tutması koşuluyla kendisinin ihlal veya tehdit edilen menfaatlerinin önemi ile işçinin davranışı haklı gösteriliyorsa yasağa aykırı davranışa son verilmesini de isteyebilir (TBK. m 446). </a:t>
            </a:r>
            <a:endParaRPr lang="tr-TR" sz="1800" dirty="0">
              <a:solidFill>
                <a:srgbClr val="002060"/>
              </a:solidFill>
              <a:latin typeface="Times New Roman" pitchFamily="18" charset="0"/>
              <a:cs typeface="Times New Roman"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2BADAA56-2400-41CC-8DD1-B97C58A68832}"/>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5ADE41C6-F347-4780-88E4-873549A20D5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1982D294-D24D-4CA4-811D-493DC0D7A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65</a:t>
            </a:fld>
            <a:endParaRPr lang="tr-TR"/>
          </a:p>
        </p:txBody>
      </p:sp>
    </p:spTree>
    <p:extLst>
      <p:ext uri="{BB962C8B-B14F-4D97-AF65-F5344CB8AC3E}">
        <p14:creationId xmlns:p14="http://schemas.microsoft.com/office/powerpoint/2010/main" val="38018088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403824"/>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580271" y="890110"/>
            <a:ext cx="11451772" cy="5297861"/>
          </a:xfrm>
          <a:prstGeom prst="rect">
            <a:avLst/>
          </a:prstGeom>
          <a:noFill/>
        </p:spPr>
        <p:txBody>
          <a:bodyPr wrap="square" rtlCol="0">
            <a:spAutoFit/>
          </a:bodyPr>
          <a:lstStyle/>
          <a:p>
            <a:pPr algn="just"/>
            <a:r>
              <a:rPr lang="tr-TR" sz="1600"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sz="1600" i="1" dirty="0">
                <a:solidFill>
                  <a:srgbClr val="002060"/>
                </a:solidFill>
                <a:latin typeface="Times New Roman" panose="02020603050405020304" pitchFamily="18" charset="0"/>
                <a:cs typeface="Times New Roman" panose="02020603050405020304" pitchFamily="18" charset="0"/>
              </a:rPr>
              <a:t>2.8 Marka Tescili ve Kullanımı</a:t>
            </a:r>
          </a:p>
          <a:p>
            <a:pPr algn="just"/>
            <a:r>
              <a:rPr lang="tr-TR" sz="1600" dirty="0">
                <a:solidFill>
                  <a:srgbClr val="002060"/>
                </a:solidFill>
                <a:latin typeface="Times New Roman" panose="02020603050405020304" pitchFamily="18" charset="0"/>
                <a:cs typeface="Times New Roman" panose="02020603050405020304" pitchFamily="18" charset="0"/>
              </a:rPr>
              <a:t>Marka, bir teşebbüsün mallarının veya hizmetlerinin diğer teşebbüslerin mallarından veya hizmetlerinden ayırt edilmesini ve marka sahibine sağlanan korumanın konusunun açık ve kesin olarak anlaşılmasını sağlayabilecek şekilde sicilde gösterilebilir olması şartıyla kişi adları dâhil sözcükler, şekiller, renkler, harfler, sayılar, sesler ve malların veya ambalajlarının biçimi olmak üzere her tür işaretten oluşabilir (6769 sayılı Sınai Mülkiyet Kanunu m. 4(1)). Farkına varılmış olacağı üzere, unvanlar tacirleri birbirlerinden ayırır, işletme adları ticari işletmeleri birbirinden ayırır, markalar ise malları ve hizmetleri birbirlerinden ayırır.</a:t>
            </a:r>
          </a:p>
          <a:p>
            <a:pPr algn="just"/>
            <a:r>
              <a:rPr lang="tr-TR" sz="1600" dirty="0">
                <a:solidFill>
                  <a:srgbClr val="002060"/>
                </a:solidFill>
                <a:latin typeface="Times New Roman" panose="02020603050405020304" pitchFamily="18" charset="0"/>
                <a:cs typeface="Times New Roman" panose="02020603050405020304" pitchFamily="18" charset="0"/>
              </a:rPr>
              <a:t>Tescil edilmesi halinde marka olacak olan bazı işaretler, marka olarak tescil edilemez. Bunlar; herhangi bir ayırt edici niteliğe sahip olmayan işaretler; ticaret alanında cins, çeşit, vasıf, kalite, miktar, amaç, değer, coğrafi kaynak belirten veya malların üretildiği ve hizmetlerin sunulduğu zamanı gösteren veya malların ya da hizmetlerin diğer özelliklerini belirten veya adlandırmaları münhasıran esas unsur olarak içeren işaretler; aynı veya aynı türdeki mal veya hizmetlerle ilgili olarak tescil edilmiş ya da daha önceki tarihte tescil başvurusu yapılmış marka ile aynı veya ayırt edilemeyecek kadar benzer işaretler; ticaret alanında herkes tarafından kullanılan veya belirli bir meslek, sanat veya ticaret grubuna mensup olanları ayırt etmeye yarayan işaret veya adlandırmaları münhasıran esas unsur olarak içeren işaretler; malın doğası gereği ortaya çıkan şeklini ya da başka bir özelliğini içeren işaretler; teknik bir sonucu elde etmek için zorunlu olan veya mala asli değerini veren şeklî ya da başka bir özelliğini münhasıran içeren işaretler; mal veya hizmetin niteliği, kalitesi veya coğrafi kaynağı gibi konularda halkı yanıltacak işaretler, dinî değerleri veya sembolleri içeren işaretler, kamu düzenine, genel ahlaka aykırı işaretler şeklinde 6769 sayılı Kanun’un 6. maddesinde listelenmiştir. </a:t>
            </a:r>
          </a:p>
          <a:p>
            <a:pPr algn="just"/>
            <a:r>
              <a:rPr lang="tr-TR" sz="1600" dirty="0">
                <a:solidFill>
                  <a:srgbClr val="002060"/>
                </a:solidFill>
                <a:latin typeface="Times New Roman" panose="02020603050405020304" pitchFamily="18" charset="0"/>
                <a:cs typeface="Times New Roman" panose="02020603050405020304" pitchFamily="18" charset="0"/>
              </a:rPr>
              <a:t>Tescil tarihinden itibaren beş yıl içinde haklı bir seb</a:t>
            </a:r>
            <a:r>
              <a:rPr lang="tr-TR" dirty="0">
                <a:solidFill>
                  <a:srgbClr val="002060"/>
                </a:solidFill>
                <a:latin typeface="Times New Roman" panose="02020603050405020304" pitchFamily="18" charset="0"/>
                <a:cs typeface="Times New Roman" panose="02020603050405020304" pitchFamily="18" charset="0"/>
              </a:rPr>
              <a:t>e</a:t>
            </a:r>
            <a:r>
              <a:rPr lang="tr-TR" sz="1600" dirty="0">
                <a:solidFill>
                  <a:srgbClr val="002060"/>
                </a:solidFill>
                <a:latin typeface="Times New Roman" panose="02020603050405020304" pitchFamily="18" charset="0"/>
                <a:cs typeface="Times New Roman" panose="02020603050405020304" pitchFamily="18" charset="0"/>
              </a:rPr>
              <a:t>p olmadan tescil edilen mal veya hizmetler bakımından marka sahibi tarafından Türkiye’de ciddi biçimde kullanılmayan ya da kullanımına beş yıl kesintisiz ara verilen markanın iptaline karar verilir (6769 sayılı Kanun m 9).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D568BBF0-A02D-4149-ACA6-9673AEC9C7E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3BE2390D-E3E4-4FBF-AD10-3613A3163B3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846242"/>
            <a:ext cx="1414800" cy="1011757"/>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162EB7F2-A209-4DAE-9679-1134DCE09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787189"/>
            <a:ext cx="1413510" cy="101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66</a:t>
            </a:fld>
            <a:endParaRPr lang="tr-TR"/>
          </a:p>
        </p:txBody>
      </p:sp>
    </p:spTree>
    <p:extLst>
      <p:ext uri="{BB962C8B-B14F-4D97-AF65-F5344CB8AC3E}">
        <p14:creationId xmlns:p14="http://schemas.microsoft.com/office/powerpoint/2010/main" val="13407050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66800" y="44912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8687" y="1252309"/>
            <a:ext cx="11451772" cy="4190891"/>
          </a:xfrm>
          <a:prstGeom prst="rect">
            <a:avLst/>
          </a:prstGeom>
          <a:noFill/>
        </p:spPr>
        <p:txBody>
          <a:bodyPr wrap="square" rtlCol="0">
            <a:spAutoFit/>
          </a:bodyPr>
          <a:lstStyle/>
          <a:p>
            <a:pPr algn="just"/>
            <a:r>
              <a:rPr lang="tr-TR" sz="1800" b="1" dirty="0">
                <a:solidFill>
                  <a:srgbClr val="C00000"/>
                </a:solidFill>
                <a:latin typeface="Times New Roman" panose="02020603050405020304" pitchFamily="18" charset="0"/>
                <a:cs typeface="Times New Roman" panose="02020603050405020304" pitchFamily="18" charset="0"/>
              </a:rPr>
              <a:t>2. İşe Devam Ederken</a:t>
            </a:r>
          </a:p>
          <a:p>
            <a:pPr algn="just"/>
            <a:r>
              <a:rPr lang="tr-TR" sz="1800" i="1" dirty="0">
                <a:solidFill>
                  <a:srgbClr val="002060"/>
                </a:solidFill>
                <a:latin typeface="Times New Roman" panose="02020603050405020304" pitchFamily="18" charset="0"/>
                <a:cs typeface="Times New Roman" panose="02020603050405020304" pitchFamily="18" charset="0"/>
              </a:rPr>
              <a:t>2.9 İş Sağlığı ve Güvenliği</a:t>
            </a:r>
          </a:p>
          <a:p>
            <a:pPr algn="just"/>
            <a:r>
              <a:rPr lang="tr-TR" sz="1800" dirty="0">
                <a:solidFill>
                  <a:srgbClr val="002060"/>
                </a:solidFill>
                <a:latin typeface="Times New Roman" panose="02020603050405020304" pitchFamily="18" charset="0"/>
                <a:cs typeface="Times New Roman" panose="02020603050405020304" pitchFamily="18" charset="0"/>
              </a:rPr>
              <a:t>İşverenler işyerlerinde iş sağlığı ve güvenliğinin sağlanması için gerekli her türlü önlemi almak, araç ve gereçleri noksansız bulundurmak işçiler de iş sağlığı ve güvenliği konusunda alınan her türlü önleme uymakla yükümlüdürler. Bu kapsamda işveren; mesleki risklerin önlenmesi, eğitim ve bilgi verilmesi dâhil her türlü tedbirin alınması, organizasyonun yapılması, gerekli araç ve gereçlerin sağlanması, sağlık ve güvenlik tedbirlerinin değişen şartlara uygun hale getirilmesi ve mevcut durumun iyileştirilmesi için çalışmalar yapar, işyerinde alınan iş sağlığı ve güvenliği tedbirlerine uyulup uyulmadığını izleyip denetler ve uygunsuzlukların giderilmesini sağlar, risk değerlendirmesi yapar veya yaptırır, çalışana görev verirken çalışanın sağlık ve güvenlik yönünden işe uygunluğunu göz önüne alır, yeterli bilgi ve talimat verilenler dışındaki çalışanların hayati ve özel tehlike bulunan yerlere girmemesi için gerekli tedbirleri alır. İşyeri dışındaki uzman kişi ve kuruluşlardan hizmet alınması, işverenin sorumluluklarını ortadan kaldırmaz. Çalışanların iş sağlığı ve güvenliği alanındaki yükümlülükleri, işverenin sorumluluklarını etkilemez. İşveren, iş sağlığı ve güvenliği tedbirlerinin maliyetini çalışanlara yansıtamaz (Bkz. 6331 sayılı İş Sağlığı ve Güvenliği Kanunu m. 4). Gerekli önlemlerin alınmaması sonucunda işçinin meslek hastalığına yakalanması veya iş kazası geçirmiş olması halinde işçi, işverenden kusuru oranında tazminat talep edebilir. İşveren taksirle yaralama, ölüme sebebiyet verme nedeniyle yargılanabilir.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2299994-EB99-49FB-BE02-065E926245B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2DD2A324-5655-4CB3-972E-6CF9085F3B7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3DA4336-313B-4E6A-A1FF-D6E0E3800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67</a:t>
            </a:fld>
            <a:endParaRPr lang="tr-TR"/>
          </a:p>
        </p:txBody>
      </p:sp>
    </p:spTree>
    <p:extLst>
      <p:ext uri="{BB962C8B-B14F-4D97-AF65-F5344CB8AC3E}">
        <p14:creationId xmlns:p14="http://schemas.microsoft.com/office/powerpoint/2010/main" val="30168162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44912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70114" y="972930"/>
            <a:ext cx="11451772" cy="3996992"/>
          </a:xfrm>
          <a:prstGeom prst="rect">
            <a:avLst/>
          </a:prstGeom>
          <a:noFill/>
        </p:spPr>
        <p:txBody>
          <a:bodyPr wrap="square" rtlCol="0">
            <a:spAutoFit/>
          </a:bodyPr>
          <a:lstStyle/>
          <a:p>
            <a:pPr algn="just"/>
            <a:r>
              <a:rPr lang="tr-TR" sz="1600" b="1" dirty="0">
                <a:solidFill>
                  <a:srgbClr val="C00000"/>
                </a:solidFill>
                <a:latin typeface="Times New Roman" panose="02020603050405020304" pitchFamily="18" charset="0"/>
                <a:cs typeface="Times New Roman" panose="02020603050405020304" pitchFamily="18" charset="0"/>
              </a:rPr>
              <a:t>2. İşe Devam Ederken</a:t>
            </a:r>
          </a:p>
          <a:p>
            <a:pPr marL="0" indent="0" algn="just">
              <a:buNone/>
            </a:pPr>
            <a:r>
              <a:rPr lang="tr-TR" sz="1600" i="1" dirty="0">
                <a:solidFill>
                  <a:srgbClr val="002060"/>
                </a:solidFill>
                <a:latin typeface="Times New Roman" panose="02020603050405020304" pitchFamily="18" charset="0"/>
                <a:cs typeface="Times New Roman" panose="02020603050405020304" pitchFamily="18" charset="0"/>
              </a:rPr>
              <a:t>2.10 Ortaklıktan Çıkma ve Çıkarılma</a:t>
            </a:r>
          </a:p>
          <a:p>
            <a:pPr algn="just"/>
            <a:r>
              <a:rPr lang="tr-TR" sz="1600" dirty="0">
                <a:solidFill>
                  <a:srgbClr val="002060"/>
                </a:solidFill>
                <a:latin typeface="Times New Roman" panose="02020603050405020304" pitchFamily="18" charset="0"/>
                <a:cs typeface="Times New Roman" panose="02020603050405020304" pitchFamily="18" charset="0"/>
              </a:rPr>
              <a:t>Şirket sözleşmesi, ortaklara şirketten çıkma hakkını tanıyabilir, bu hakkın kullanılmasını belirli şartlara bağlayabilir. Her ortak, haklı sebeplerin varlığında şirketten çıkmasına karar verilmesi için dava açabilir. Mahkeme istem üzerine, dava süresince davacının ortaklıktan doğan hak ve borçlarından bazılarının veya tümünün dondurulmasına veya davacı ortağın durumunun teminat altına alınması amacıyla diğer önlemlere karar verebilir (TTK m. 638). Ortaklardan biri şirket sözleşmesindeki hükme dayanarak çıkmak istediği veya haklı sebeplerden dolayı çıkma davası açtığı takdirde, müdür veya müdürler gecikmeksizin diğer ortakları bundan haberdar ederler. Diğer ortaklardan her biri, haberin kendisine ulaştığı tarihten itibaren bir ay içinde; a) Şirket sözleşmesinde öngörülen haklı sebep kendisi yönünden de geçerliyse, kendisinin de çıkmaya katılacağını müdürlere bildirmek, b) Açacağı bir dava ile haklı sebepler dolayısıyla çıkma davasına katılmak, hakkına sahiptir. (3) Çıkan tüm ortaklar, esas sermaye payları ile orantılı olarak eşit işleme tabi tutulurlar. Şirket sözleşmesindeki hüküm sebebiyle veya haklı bir sebebin varlığı dolayısıyla bir ortağın şirketten çıkarılması hâlinde bu hüküm uygulanmaz (TTK m. 639). Şirket sözleşmesinde, bir ortağın genel kurul kararı ile şirketten çıkarılabileceği sebepler öngörülebilir. Çıkarma kararına karşı ortak, kararın noter aracılığıyla kendisine bildirilmesinden itibaren üç ay içinde iptal davası açabilir. Şirketin istemi üzerine ortağın mahkeme kararıyla haklı sebebe dayanılarak şirketten çıkarılması hâli saklıdır (TTK m. 640). Ortak, şirketten ayrıldığı takdirde, esas sermaye payının gerçek değerine uyan ayrılma akçesini istem hakkına haizdir. Şirket sözleşmesinde öngörülen ayrılma hakkı dolayısıyla şirket sözleşmeleri, ayrılma akçesini farklı bir şekilde düzenleyebilirler.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829DA73A-1C2D-4F33-A8A4-66B4E16BCA6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FBA8B065-5D0F-4891-9BC4-498963ACC50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60129D1D-7BF9-4C3F-9924-69983FF21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68</a:t>
            </a:fld>
            <a:endParaRPr lang="tr-TR"/>
          </a:p>
        </p:txBody>
      </p:sp>
    </p:spTree>
    <p:extLst>
      <p:ext uri="{BB962C8B-B14F-4D97-AF65-F5344CB8AC3E}">
        <p14:creationId xmlns:p14="http://schemas.microsoft.com/office/powerpoint/2010/main" val="42597773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34142" y="318502"/>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HUKUKİ ALTYAPI</a:t>
            </a:r>
          </a:p>
        </p:txBody>
      </p:sp>
      <p:sp>
        <p:nvSpPr>
          <p:cNvPr id="5" name="İçerik Yer Tutucusu 4"/>
          <p:cNvSpPr txBox="1">
            <a:spLocks noGrp="1"/>
          </p:cNvSpPr>
          <p:nvPr>
            <p:ph idx="1"/>
          </p:nvPr>
        </p:nvSpPr>
        <p:spPr>
          <a:xfrm>
            <a:off x="367801" y="934055"/>
            <a:ext cx="11473543" cy="4772589"/>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3. Sona Ererken</a:t>
            </a:r>
          </a:p>
          <a:p>
            <a:pPr algn="just"/>
            <a:r>
              <a:rPr lang="tr-TR" sz="2400" dirty="0">
                <a:solidFill>
                  <a:srgbClr val="002060"/>
                </a:solidFill>
                <a:latin typeface="Times New Roman" panose="02020603050405020304" pitchFamily="18" charset="0"/>
                <a:cs typeface="Times New Roman" panose="02020603050405020304" pitchFamily="18" charset="0"/>
              </a:rPr>
              <a:t>Bir işletmenin ömrü, onun türüne bağlı olabilir. Gerçek kişi tacirin ölmesi, ticari işletmesinin de sona ermesi sonucunu doğurabilir. Şirketlerin (tüzel kişilerin) ömrünün ne kadar olacağı kuruluş sözleşmesi ile sınırlı veya sınırsız süre ile belirlenebilir. Yine de ecelleri, öngörülen sürelerden önce gelebilir. </a:t>
            </a:r>
          </a:p>
          <a:p>
            <a:pPr algn="just"/>
            <a:r>
              <a:rPr lang="tr-TR" sz="2400" dirty="0">
                <a:solidFill>
                  <a:srgbClr val="002060"/>
                </a:solidFill>
                <a:latin typeface="Times New Roman" panose="02020603050405020304" pitchFamily="18" charset="0"/>
                <a:cs typeface="Times New Roman" panose="02020603050405020304" pitchFamily="18" charset="0"/>
              </a:rPr>
              <a:t>Bu aşamaya kadar </a:t>
            </a:r>
            <a:r>
              <a:rPr lang="tr-TR" sz="2400" dirty="0" err="1">
                <a:solidFill>
                  <a:srgbClr val="002060"/>
                </a:solidFill>
                <a:latin typeface="Times New Roman" panose="02020603050405020304" pitchFamily="18" charset="0"/>
                <a:cs typeface="Times New Roman" panose="02020603050405020304" pitchFamily="18" charset="0"/>
              </a:rPr>
              <a:t>limited</a:t>
            </a:r>
            <a:r>
              <a:rPr lang="tr-TR" sz="2400" dirty="0">
                <a:solidFill>
                  <a:srgbClr val="002060"/>
                </a:solidFill>
                <a:latin typeface="Times New Roman" panose="02020603050405020304" pitchFamily="18" charset="0"/>
                <a:cs typeface="Times New Roman" panose="02020603050405020304" pitchFamily="18" charset="0"/>
              </a:rPr>
              <a:t> şirketler üzerinden incelemeler ve değerlendirmeler yapılmıştır. TTK’nin 636(1). maddesinde sona erme sebepleri a) Şirket sözleşmesinde öngörülen sona erme sebeplerinden birinin gerçekleşmesiyle, b) Genel kurul kararı ile, c) İflasın açılması ile ve d) Kanunda öngörülen diğer sona erme halleriyle şeklinde belirtilmiştir. Şirket sözleşmesi ile şirketin belirli bir faaliyeti, örneğin Ankara’dan İstanbul’a kadar demiryolu yapması öngörülmüşse ya demiryolunun yapılması ya da genel kurulca yapılmasının imkânsız hale geldiğinin anlaşılması üzerine şirket sona erer. Ayrıca genel kurul, herhangi sebep olmaksızın da şirketin sona ermesine karar verebilir.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EF3504E-7CC3-4BAD-BC6B-74C149E93C3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08DEBC7B-D5B3-47F4-A8DE-85F1CC145AE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606716"/>
            <a:ext cx="1414800" cy="1251284"/>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060E6ECC-2C3A-4780-9F26-286CF2760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547661"/>
            <a:ext cx="1413510" cy="125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69</a:t>
            </a:fld>
            <a:endParaRPr lang="tr-TR"/>
          </a:p>
        </p:txBody>
      </p:sp>
    </p:spTree>
    <p:extLst>
      <p:ext uri="{BB962C8B-B14F-4D97-AF65-F5344CB8AC3E}">
        <p14:creationId xmlns:p14="http://schemas.microsoft.com/office/powerpoint/2010/main" val="3812856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4360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89573" y="1299699"/>
            <a:ext cx="11430000" cy="4258602"/>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1. Kaynaklar ve İş Fikri Uyumu</a:t>
            </a:r>
          </a:p>
          <a:p>
            <a:pPr algn="just"/>
            <a:r>
              <a:rPr lang="tr-TR" sz="2400" i="1" dirty="0">
                <a:solidFill>
                  <a:srgbClr val="002060"/>
                </a:solidFill>
                <a:latin typeface="Times New Roman" panose="02020603050405020304" pitchFamily="18" charset="0"/>
                <a:cs typeface="Times New Roman" panose="02020603050405020304" pitchFamily="18" charset="0"/>
              </a:rPr>
              <a:t>1.1 Girişimci Ekip</a:t>
            </a:r>
          </a:p>
          <a:p>
            <a:pPr algn="just"/>
            <a:r>
              <a:rPr lang="tr-TR" sz="2400" dirty="0">
                <a:solidFill>
                  <a:srgbClr val="002060"/>
                </a:solidFill>
                <a:latin typeface="Times New Roman" panose="02020603050405020304" pitchFamily="18" charset="0"/>
                <a:cs typeface="Times New Roman" panose="02020603050405020304" pitchFamily="18" charset="0"/>
              </a:rPr>
              <a:t>1.1.1 Geçmiş</a:t>
            </a:r>
          </a:p>
          <a:p>
            <a:pPr algn="just"/>
            <a:r>
              <a:rPr lang="tr-TR" sz="2400" dirty="0">
                <a:solidFill>
                  <a:srgbClr val="002060"/>
                </a:solidFill>
                <a:latin typeface="Times New Roman" panose="02020603050405020304" pitchFamily="18" charset="0"/>
                <a:cs typeface="Times New Roman" panose="02020603050405020304" pitchFamily="18" charset="0"/>
              </a:rPr>
              <a:t>Herkes iyi bir fikre sahip olabilir ama herkes bu fikri hayata geçirecek doğru kişi olamaz. </a:t>
            </a:r>
          </a:p>
          <a:p>
            <a:pPr algn="just"/>
            <a:r>
              <a:rPr lang="tr-TR" sz="2400" dirty="0">
                <a:solidFill>
                  <a:srgbClr val="002060"/>
                </a:solidFill>
                <a:latin typeface="Times New Roman" panose="02020603050405020304" pitchFamily="18" charset="0"/>
                <a:cs typeface="Times New Roman" panose="02020603050405020304" pitchFamily="18" charset="0"/>
              </a:rPr>
              <a:t>Mesela ödeme sistemleri konusunda yenilikçi bir fikre sahip bir kişinin geçmişinde bankacılık, finans, perakende, tahsilat vb. konularda tecrübesi olması ve çözmek istediği soruna ait bir deneyiminin olması beklenir. </a:t>
            </a:r>
          </a:p>
          <a:p>
            <a:pPr algn="just"/>
            <a:r>
              <a:rPr lang="tr-TR" sz="2400" dirty="0">
                <a:solidFill>
                  <a:srgbClr val="002060"/>
                </a:solidFill>
                <a:latin typeface="Times New Roman" panose="02020603050405020304" pitchFamily="18" charset="0"/>
                <a:cs typeface="Times New Roman" panose="02020603050405020304" pitchFamily="18" charset="0"/>
              </a:rPr>
              <a:t>Örnek olarak bir pazarlama uzmanı, bir tıp doktoru, bir otel görevlisi veya bir makine teknisyeni daha önce hiç deneyimi olmayan bir alanda çözüm geliştirmek istediğinde yatırımcılar karşısında inandırıcılıkları ve kredibiliteleri düşüktür.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9581D235-38BA-45B0-8563-B3E7F2C8554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94F2D999-8B34-4703-817F-1E3B4274058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13AD06B5-89E5-4D02-9EF2-EDAF2CF15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7</a:t>
            </a:fld>
            <a:endParaRPr lang="tr-TR"/>
          </a:p>
        </p:txBody>
      </p:sp>
    </p:spTree>
    <p:extLst>
      <p:ext uri="{BB962C8B-B14F-4D97-AF65-F5344CB8AC3E}">
        <p14:creationId xmlns:p14="http://schemas.microsoft.com/office/powerpoint/2010/main" val="9325611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D177381-C38D-4C75-979C-8E03B2FE791C}"/>
              </a:ext>
            </a:extLst>
          </p:cNvPr>
          <p:cNvSpPr>
            <a:spLocks noGrp="1"/>
          </p:cNvSpPr>
          <p:nvPr>
            <p:ph type="title"/>
          </p:nvPr>
        </p:nvSpPr>
        <p:spPr>
          <a:xfrm>
            <a:off x="1066800" y="228600"/>
            <a:ext cx="10058400" cy="4724400"/>
          </a:xfrm>
        </p:spPr>
        <p:txBody>
          <a:bodyPr>
            <a:normAutofit/>
          </a:bodyPr>
          <a:lstStyle/>
          <a:p>
            <a:r>
              <a:rPr lang="tr-TR" sz="11500" b="1" dirty="0" smtClean="0"/>
              <a:t>Ara</a:t>
            </a:r>
            <a:r>
              <a:rPr lang="tr-TR" sz="11500" b="1" dirty="0"/>
              <a:t/>
            </a:r>
            <a:br>
              <a:rPr lang="tr-TR" sz="11500" b="1" dirty="0"/>
            </a:br>
            <a:r>
              <a:rPr lang="tr-TR" sz="11500" b="1" dirty="0" smtClean="0"/>
              <a:t>Görüşmek </a:t>
            </a:r>
            <a:r>
              <a:rPr lang="tr-TR" sz="11500" b="1" dirty="0"/>
              <a:t>Üzere</a:t>
            </a:r>
          </a:p>
        </p:txBody>
      </p:sp>
      <p:sp>
        <p:nvSpPr>
          <p:cNvPr id="3" name="Slayt Numarası Yer Tutucusu 2"/>
          <p:cNvSpPr>
            <a:spLocks noGrp="1"/>
          </p:cNvSpPr>
          <p:nvPr>
            <p:ph type="sldNum" sz="quarter" idx="12"/>
          </p:nvPr>
        </p:nvSpPr>
        <p:spPr/>
        <p:txBody>
          <a:bodyPr/>
          <a:lstStyle/>
          <a:p>
            <a:fld id="{673B6E21-7CC9-44B2-9B44-FB4670CB18F1}" type="slidenum">
              <a:rPr lang="tr-TR" smtClean="0"/>
              <a:pPr/>
              <a:t>70</a:t>
            </a:fld>
            <a:endParaRPr lang="tr-TR"/>
          </a:p>
        </p:txBody>
      </p:sp>
    </p:spTree>
    <p:extLst>
      <p:ext uri="{BB962C8B-B14F-4D97-AF65-F5344CB8AC3E}">
        <p14:creationId xmlns:p14="http://schemas.microsoft.com/office/powerpoint/2010/main" val="27856233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420244"/>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1893019" y="1716091"/>
            <a:ext cx="10058400" cy="4478149"/>
          </a:xfrm>
          <a:prstGeom prst="rect">
            <a:avLst/>
          </a:prstGeom>
          <a:noFill/>
        </p:spPr>
        <p:txBody>
          <a:bodyPr wrap="square" rtlCol="0">
            <a:spAutoFit/>
          </a:bodyPr>
          <a:lstStyle/>
          <a:p>
            <a:r>
              <a:rPr lang="tr-TR" b="1" dirty="0">
                <a:solidFill>
                  <a:srgbClr val="002060"/>
                </a:solidFill>
                <a:latin typeface="Times New Roman" panose="02020603050405020304" pitchFamily="18" charset="0"/>
                <a:cs typeface="Times New Roman" panose="02020603050405020304" pitchFamily="18" charset="0"/>
              </a:rPr>
              <a:t>1. Pazarlama Kavramı</a:t>
            </a:r>
          </a:p>
          <a:p>
            <a:r>
              <a:rPr lang="tr-TR" b="1" dirty="0">
                <a:solidFill>
                  <a:srgbClr val="002060"/>
                </a:solidFill>
                <a:latin typeface="Times New Roman" panose="02020603050405020304" pitchFamily="18" charset="0"/>
                <a:cs typeface="Times New Roman" panose="02020603050405020304" pitchFamily="18" charset="0"/>
              </a:rPr>
              <a:t>2. Pazarlama ile İlgili Temel Kavramlar</a:t>
            </a:r>
          </a:p>
          <a:p>
            <a:r>
              <a:rPr lang="tr-TR" b="1" dirty="0">
                <a:solidFill>
                  <a:srgbClr val="002060"/>
                </a:solidFill>
                <a:latin typeface="Times New Roman" panose="02020603050405020304" pitchFamily="18" charset="0"/>
                <a:cs typeface="Times New Roman" panose="02020603050405020304" pitchFamily="18" charset="0"/>
              </a:rPr>
              <a:t>3. Pazarlama Yönetim Süreci</a:t>
            </a:r>
          </a:p>
          <a:p>
            <a:r>
              <a:rPr lang="tr-TR" b="1" dirty="0">
                <a:solidFill>
                  <a:srgbClr val="002060"/>
                </a:solidFill>
                <a:latin typeface="Times New Roman" panose="02020603050405020304" pitchFamily="18" charset="0"/>
                <a:cs typeface="Times New Roman" panose="02020603050405020304" pitchFamily="18" charset="0"/>
              </a:rPr>
              <a:t>4. Pazar Fırsatlarının Analizi</a:t>
            </a:r>
          </a:p>
          <a:p>
            <a:r>
              <a:rPr lang="tr-TR" b="1" dirty="0">
                <a:solidFill>
                  <a:srgbClr val="002060"/>
                </a:solidFill>
                <a:latin typeface="Times New Roman" panose="02020603050405020304" pitchFamily="18" charset="0"/>
                <a:cs typeface="Times New Roman" panose="02020603050405020304" pitchFamily="18" charset="0"/>
              </a:rPr>
              <a:t>5. Talep </a:t>
            </a:r>
            <a:r>
              <a:rPr lang="tr-TR" b="1" dirty="0" err="1">
                <a:solidFill>
                  <a:srgbClr val="002060"/>
                </a:solidFill>
                <a:latin typeface="Times New Roman" panose="02020603050405020304" pitchFamily="18" charset="0"/>
                <a:cs typeface="Times New Roman" panose="02020603050405020304" pitchFamily="18" charset="0"/>
              </a:rPr>
              <a:t>Tahminleme</a:t>
            </a:r>
            <a:endParaRPr lang="tr-TR" b="1" dirty="0">
              <a:solidFill>
                <a:srgbClr val="002060"/>
              </a:solidFill>
              <a:latin typeface="Times New Roman" panose="02020603050405020304" pitchFamily="18" charset="0"/>
              <a:cs typeface="Times New Roman" panose="02020603050405020304" pitchFamily="18" charset="0"/>
            </a:endParaRPr>
          </a:p>
          <a:p>
            <a:r>
              <a:rPr lang="tr-TR" b="1" dirty="0">
                <a:solidFill>
                  <a:srgbClr val="002060"/>
                </a:solidFill>
                <a:latin typeface="Times New Roman" panose="02020603050405020304" pitchFamily="18" charset="0"/>
                <a:cs typeface="Times New Roman" panose="02020603050405020304" pitchFamily="18" charset="0"/>
              </a:rPr>
              <a:t>6. Pazar Bölümleme</a:t>
            </a:r>
          </a:p>
          <a:p>
            <a:r>
              <a:rPr lang="tr-TR" b="1" dirty="0">
                <a:solidFill>
                  <a:srgbClr val="002060"/>
                </a:solidFill>
                <a:latin typeface="Times New Roman" panose="02020603050405020304" pitchFamily="18" charset="0"/>
                <a:cs typeface="Times New Roman" panose="02020603050405020304" pitchFamily="18" charset="0"/>
              </a:rPr>
              <a:t>7. Hedef Pazar Seçimi</a:t>
            </a:r>
          </a:p>
          <a:p>
            <a:r>
              <a:rPr lang="tr-TR" b="1" dirty="0">
                <a:solidFill>
                  <a:srgbClr val="002060"/>
                </a:solidFill>
                <a:latin typeface="Times New Roman" panose="02020603050405020304" pitchFamily="18" charset="0"/>
                <a:cs typeface="Times New Roman" panose="02020603050405020304" pitchFamily="18" charset="0"/>
              </a:rPr>
              <a:t>8. Pazar Konumlaması</a:t>
            </a:r>
          </a:p>
          <a:p>
            <a:r>
              <a:rPr lang="tr-TR" b="1" dirty="0">
                <a:solidFill>
                  <a:srgbClr val="002060"/>
                </a:solidFill>
                <a:latin typeface="Times New Roman" panose="02020603050405020304" pitchFamily="18" charset="0"/>
                <a:cs typeface="Times New Roman" panose="02020603050405020304" pitchFamily="18" charset="0"/>
              </a:rPr>
              <a:t>9. Pazarlama Karmasının Geliştirilmesi</a:t>
            </a:r>
          </a:p>
          <a:p>
            <a:r>
              <a:rPr lang="tr-TR" b="1" dirty="0">
                <a:solidFill>
                  <a:srgbClr val="002060"/>
                </a:solidFill>
                <a:latin typeface="Times New Roman" panose="02020603050405020304" pitchFamily="18" charset="0"/>
                <a:cs typeface="Times New Roman" panose="02020603050405020304" pitchFamily="18" charset="0"/>
              </a:rPr>
              <a:t>10. Pazarlama Faaliyetlerinin Yürütülmesi</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897AD9C3-8C79-4118-9421-10B08A85FE6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98666017-997F-490C-B4EE-0CF97593822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36C89A2E-AB62-4655-94C5-7F8AD6BBA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71</a:t>
            </a:fld>
            <a:endParaRPr lang="tr-TR"/>
          </a:p>
        </p:txBody>
      </p:sp>
    </p:spTree>
    <p:extLst>
      <p:ext uri="{BB962C8B-B14F-4D97-AF65-F5344CB8AC3E}">
        <p14:creationId xmlns:p14="http://schemas.microsoft.com/office/powerpoint/2010/main" val="20496490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3251" y="1701856"/>
            <a:ext cx="11386457" cy="3954929"/>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1. Pazarlama Kavramı</a:t>
            </a:r>
          </a:p>
          <a:p>
            <a:pPr algn="just"/>
            <a:r>
              <a:rPr lang="tr-TR" sz="2400" dirty="0">
                <a:solidFill>
                  <a:srgbClr val="002060"/>
                </a:solidFill>
                <a:latin typeface="Times New Roman" panose="02020603050405020304" pitchFamily="18" charset="0"/>
                <a:cs typeface="Times New Roman" panose="02020603050405020304" pitchFamily="18" charset="0"/>
              </a:rPr>
              <a:t>Hepimiz gündelik hayatta bir takım ürün/hizmetler ile ilgili reklamlar görür, bunlardan bazılarını inceler, satın alır ve ihtiyaçlarımızı karşılarız. Bazen bu tüketim deneyiminden memnuniyet duymaz ve firmadan şikâyetçi oluruz. Dolayısıyla pazarlama faaliyetleri, girişimci olsun olmasın herkesin gündelik yaşamının içinde olan bu nedenle de doğru veya yanlış birtakım bilgilere sahip olduğu bir kavramdır. </a:t>
            </a:r>
          </a:p>
          <a:p>
            <a:pPr algn="just"/>
            <a:r>
              <a:rPr lang="tr-TR" sz="2400" dirty="0">
                <a:solidFill>
                  <a:srgbClr val="002060"/>
                </a:solidFill>
                <a:latin typeface="Times New Roman" panose="02020603050405020304" pitchFamily="18" charset="0"/>
                <a:cs typeface="Times New Roman" panose="02020603050405020304" pitchFamily="18" charset="0"/>
              </a:rPr>
              <a:t>Girişimcinin pazarlama bilgi ve becerilerinin artması, işletmeyi amaçlarına ulaştıracağı gibi toplumsal beklentilerin de karşılanmasını sağlayacaktır. </a:t>
            </a:r>
          </a:p>
          <a:p>
            <a:pPr algn="just"/>
            <a:r>
              <a:rPr lang="tr-TR" sz="2400" dirty="0">
                <a:solidFill>
                  <a:srgbClr val="002060"/>
                </a:solidFill>
                <a:latin typeface="Times New Roman" panose="02020603050405020304" pitchFamily="18" charset="0"/>
                <a:cs typeface="Times New Roman" panose="02020603050405020304" pitchFamily="18" charset="0"/>
              </a:rPr>
              <a:t>İyi bir pazarlamacı, değer yaratabileceği fırsatları görür ve bu fırsatları ürün ve hizmetlere dönüştürür.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37E6D074-2774-4415-8332-1670D122481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CE51CC7-FB15-4D79-BA56-8DAA77AB405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014CA984-36F0-422C-B00A-FF44D968A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72</a:t>
            </a:fld>
            <a:endParaRPr lang="tr-TR"/>
          </a:p>
        </p:txBody>
      </p:sp>
    </p:spTree>
    <p:extLst>
      <p:ext uri="{BB962C8B-B14F-4D97-AF65-F5344CB8AC3E}">
        <p14:creationId xmlns:p14="http://schemas.microsoft.com/office/powerpoint/2010/main" val="24046203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66800" y="382281"/>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11344" y="1336911"/>
            <a:ext cx="11386457" cy="4657685"/>
          </a:xfrm>
          <a:prstGeom prst="rect">
            <a:avLst/>
          </a:prstGeom>
          <a:noFill/>
        </p:spPr>
        <p:txBody>
          <a:bodyPr wrap="square" rtlCol="0">
            <a:spAutoFit/>
          </a:bodyPr>
          <a:lstStyle/>
          <a:p>
            <a:pPr algn="just"/>
            <a:r>
              <a:rPr lang="tr-TR" sz="1800" b="1" dirty="0">
                <a:solidFill>
                  <a:srgbClr val="C00000"/>
                </a:solidFill>
                <a:latin typeface="Times New Roman" panose="02020603050405020304" pitchFamily="18" charset="0"/>
                <a:cs typeface="Times New Roman" panose="02020603050405020304" pitchFamily="18" charset="0"/>
              </a:rPr>
              <a:t>2. Pazarlama İle İlgili Temel Kavramlar</a:t>
            </a:r>
          </a:p>
          <a:p>
            <a:pPr algn="just"/>
            <a:r>
              <a:rPr lang="tr-TR" sz="1800" i="1" dirty="0">
                <a:solidFill>
                  <a:srgbClr val="002060"/>
                </a:solidFill>
                <a:latin typeface="Times New Roman" panose="02020603050405020304" pitchFamily="18" charset="0"/>
                <a:cs typeface="Times New Roman" panose="02020603050405020304" pitchFamily="18" charset="0"/>
              </a:rPr>
              <a:t>2.1 İhtiyaç ve İstek</a:t>
            </a:r>
          </a:p>
          <a:p>
            <a:pPr algn="just"/>
            <a:r>
              <a:rPr lang="tr-TR" sz="1800" dirty="0">
                <a:solidFill>
                  <a:srgbClr val="002060"/>
                </a:solidFill>
                <a:latin typeface="Times New Roman" panose="02020603050405020304" pitchFamily="18" charset="0"/>
                <a:cs typeface="Times New Roman" panose="02020603050405020304" pitchFamily="18" charset="0"/>
              </a:rPr>
              <a:t>İhtiyaç, tatmin edilmemiş dürtüler olarak tanımlanabilir.</a:t>
            </a:r>
          </a:p>
          <a:p>
            <a:pPr algn="just"/>
            <a:r>
              <a:rPr lang="tr-TR" sz="1800" dirty="0">
                <a:solidFill>
                  <a:srgbClr val="002060"/>
                </a:solidFill>
                <a:latin typeface="Times New Roman" panose="02020603050405020304" pitchFamily="18" charset="0"/>
                <a:cs typeface="Times New Roman" panose="02020603050405020304" pitchFamily="18" charset="0"/>
              </a:rPr>
              <a:t>İstek, ihtiyaçları karşılayan objelerdir.</a:t>
            </a:r>
          </a:p>
          <a:p>
            <a:pPr algn="just"/>
            <a:r>
              <a:rPr lang="tr-TR" sz="1800" dirty="0">
                <a:solidFill>
                  <a:srgbClr val="002060"/>
                </a:solidFill>
                <a:latin typeface="Times New Roman" panose="02020603050405020304" pitchFamily="18" charset="0"/>
                <a:cs typeface="Times New Roman" panose="02020603050405020304" pitchFamily="18" charset="0"/>
              </a:rPr>
              <a:t>İhtiyaçlar 5 grupta incelenmelidir:</a:t>
            </a:r>
          </a:p>
          <a:p>
            <a:pPr algn="just"/>
            <a:r>
              <a:rPr lang="tr-TR" sz="1800" dirty="0">
                <a:solidFill>
                  <a:srgbClr val="002060"/>
                </a:solidFill>
                <a:latin typeface="Times New Roman" panose="02020603050405020304" pitchFamily="18" charset="0"/>
                <a:cs typeface="Times New Roman" panose="02020603050405020304" pitchFamily="18" charset="0"/>
              </a:rPr>
              <a:t>1. Görünen ihtiyaçlar (Tüketiciler ucuz araba ister.) </a:t>
            </a:r>
          </a:p>
          <a:p>
            <a:pPr algn="just"/>
            <a:r>
              <a:rPr lang="tr-TR" sz="1800" dirty="0">
                <a:solidFill>
                  <a:srgbClr val="002060"/>
                </a:solidFill>
                <a:latin typeface="Times New Roman" panose="02020603050405020304" pitchFamily="18" charset="0"/>
                <a:cs typeface="Times New Roman" panose="02020603050405020304" pitchFamily="18" charset="0"/>
              </a:rPr>
              <a:t>2. Gerçek ihtiyaçlar (Tüketiciler satış fiyatı ucuz olan değil, yakıt ve bakım giderleri az olan arabaları tercih eder.) </a:t>
            </a:r>
          </a:p>
          <a:p>
            <a:pPr algn="just"/>
            <a:r>
              <a:rPr lang="tr-TR" sz="1800" dirty="0">
                <a:solidFill>
                  <a:srgbClr val="002060"/>
                </a:solidFill>
                <a:latin typeface="Times New Roman" panose="02020603050405020304" pitchFamily="18" charset="0"/>
                <a:cs typeface="Times New Roman" panose="02020603050405020304" pitchFamily="18" charset="0"/>
              </a:rPr>
              <a:t>3. Görünmeyen ihtiyaçlar (Tüketiciler, araba bayisine gittiklerinde iyi hizmet almayı beklerler.) </a:t>
            </a:r>
          </a:p>
          <a:p>
            <a:pPr algn="just"/>
            <a:r>
              <a:rPr lang="tr-TR" sz="1800" dirty="0">
                <a:solidFill>
                  <a:srgbClr val="002060"/>
                </a:solidFill>
                <a:latin typeface="Times New Roman" panose="02020603050405020304" pitchFamily="18" charset="0"/>
                <a:cs typeface="Times New Roman" panose="02020603050405020304" pitchFamily="18" charset="0"/>
              </a:rPr>
              <a:t>4. Haz veren ihtiyaçlar (Tüketici, arabaya ücretsiz </a:t>
            </a:r>
            <a:r>
              <a:rPr lang="tr-TR" sz="1800" dirty="0" err="1">
                <a:solidFill>
                  <a:srgbClr val="002060"/>
                </a:solidFill>
                <a:latin typeface="Times New Roman" panose="02020603050405020304" pitchFamily="18" charset="0"/>
                <a:cs typeface="Times New Roman" panose="02020603050405020304" pitchFamily="18" charset="0"/>
              </a:rPr>
              <a:t>navigasyon</a:t>
            </a:r>
            <a:r>
              <a:rPr lang="tr-TR" sz="1800" dirty="0">
                <a:solidFill>
                  <a:srgbClr val="002060"/>
                </a:solidFill>
                <a:latin typeface="Times New Roman" panose="02020603050405020304" pitchFamily="18" charset="0"/>
                <a:cs typeface="Times New Roman" panose="02020603050405020304" pitchFamily="18" charset="0"/>
              </a:rPr>
              <a:t> sistemi ekleyen araç satıcısından memnuniyet duyacaktır.) </a:t>
            </a:r>
          </a:p>
          <a:p>
            <a:pPr algn="just"/>
            <a:r>
              <a:rPr lang="tr-TR" sz="1800" dirty="0">
                <a:solidFill>
                  <a:srgbClr val="002060"/>
                </a:solidFill>
                <a:latin typeface="Times New Roman" panose="02020603050405020304" pitchFamily="18" charset="0"/>
                <a:cs typeface="Times New Roman" panose="02020603050405020304" pitchFamily="18" charset="0"/>
              </a:rPr>
              <a:t>5. Gizli ihtiyaçlar (Tüketiciler, yakın çevresinin onun akıllı bir tüketici olduğunu düşünmesini ister.) </a:t>
            </a:r>
          </a:p>
          <a:p>
            <a:pPr algn="just"/>
            <a:endParaRPr lang="tr-TR" sz="1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9BB759D8-455F-4C72-BE70-A662B5CBDDD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BB8E405-AEB0-4232-951A-D3D6DF680713}"/>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BB74142C-D51E-41AC-BE73-64DD7A29A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73</a:t>
            </a:fld>
            <a:endParaRPr lang="tr-TR"/>
          </a:p>
        </p:txBody>
      </p:sp>
    </p:spTree>
    <p:extLst>
      <p:ext uri="{BB962C8B-B14F-4D97-AF65-F5344CB8AC3E}">
        <p14:creationId xmlns:p14="http://schemas.microsoft.com/office/powerpoint/2010/main" val="25597972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2472472"/>
          </a:xfrm>
          <a:prstGeom prst="rect">
            <a:avLst/>
          </a:prstGeom>
          <a:noFill/>
        </p:spPr>
        <p:txBody>
          <a:bodyPr wrap="square" rtlCol="0">
            <a:spAutoFit/>
          </a:bodyPr>
          <a:lstStyle/>
          <a:p>
            <a:r>
              <a:rPr lang="tr-TR" sz="2400" b="1" dirty="0">
                <a:solidFill>
                  <a:srgbClr val="C00000"/>
                </a:solidFill>
                <a:latin typeface="Times New Roman" panose="02020603050405020304" pitchFamily="18" charset="0"/>
                <a:cs typeface="Times New Roman" panose="02020603050405020304" pitchFamily="18" charset="0"/>
              </a:rPr>
              <a:t>2. Pazarlama İle İlgili Temel Kavramlar</a:t>
            </a:r>
          </a:p>
          <a:p>
            <a:r>
              <a:rPr lang="tr-TR" sz="2400" i="1" dirty="0">
                <a:solidFill>
                  <a:srgbClr val="002060"/>
                </a:solidFill>
                <a:latin typeface="Times New Roman" panose="02020603050405020304" pitchFamily="18" charset="0"/>
                <a:cs typeface="Times New Roman" panose="02020603050405020304" pitchFamily="18" charset="0"/>
              </a:rPr>
              <a:t>2.2 Tüketici, Müşteri ve Talep</a:t>
            </a:r>
          </a:p>
          <a:p>
            <a:r>
              <a:rPr lang="tr-TR" sz="2400" dirty="0">
                <a:solidFill>
                  <a:srgbClr val="002060"/>
                </a:solidFill>
                <a:latin typeface="Times New Roman" panose="02020603050405020304" pitchFamily="18" charset="0"/>
                <a:cs typeface="Times New Roman" panose="02020603050405020304" pitchFamily="18" charset="0"/>
              </a:rPr>
              <a:t>Tüketici, bir ürünü kullanan veya tüketen kişi veya örgütsel birimdir.</a:t>
            </a:r>
          </a:p>
          <a:p>
            <a:r>
              <a:rPr lang="tr-TR" sz="2400" dirty="0">
                <a:solidFill>
                  <a:srgbClr val="002060"/>
                </a:solidFill>
                <a:latin typeface="Times New Roman" panose="02020603050405020304" pitchFamily="18" charset="0"/>
                <a:cs typeface="Times New Roman" panose="02020603050405020304" pitchFamily="18" charset="0"/>
              </a:rPr>
              <a:t>Müşteri, fiilen satın alma kararını veren kişi veya örgütsel birimdir.</a:t>
            </a:r>
          </a:p>
          <a:p>
            <a:r>
              <a:rPr lang="tr-TR" sz="2400" dirty="0">
                <a:solidFill>
                  <a:srgbClr val="002060"/>
                </a:solidFill>
                <a:latin typeface="Times New Roman" panose="02020603050405020304" pitchFamily="18" charset="0"/>
                <a:cs typeface="Times New Roman" panose="02020603050405020304" pitchFamily="18" charset="0"/>
              </a:rPr>
              <a:t>Talep ise tüketicinin satın alma gücü ile desteklediği isteğidir.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C4AA2820-ECC2-4941-A7B1-74A425E1D9F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238F5278-7D5E-4DDA-80C8-6E274B4877A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B7AA42B-7518-4A79-B62F-08A943C14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74</a:t>
            </a:fld>
            <a:endParaRPr lang="tr-TR"/>
          </a:p>
        </p:txBody>
      </p:sp>
    </p:spTree>
    <p:extLst>
      <p:ext uri="{BB962C8B-B14F-4D97-AF65-F5344CB8AC3E}">
        <p14:creationId xmlns:p14="http://schemas.microsoft.com/office/powerpoint/2010/main" val="21577605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2472472"/>
          </a:xfrm>
          <a:prstGeom prst="rect">
            <a:avLst/>
          </a:prstGeom>
          <a:noFill/>
        </p:spPr>
        <p:txBody>
          <a:bodyPr wrap="square" rtlCol="0">
            <a:spAutoFit/>
          </a:bodyPr>
          <a:lstStyle/>
          <a:p>
            <a:r>
              <a:rPr lang="tr-TR" sz="2400" b="1" dirty="0">
                <a:solidFill>
                  <a:srgbClr val="C00000"/>
                </a:solidFill>
                <a:latin typeface="Times New Roman" panose="02020603050405020304" pitchFamily="18" charset="0"/>
                <a:cs typeface="Times New Roman" panose="02020603050405020304" pitchFamily="18" charset="0"/>
              </a:rPr>
              <a:t>2. Pazarlama İle İlgili Temel Kavramlar</a:t>
            </a:r>
          </a:p>
          <a:p>
            <a:r>
              <a:rPr lang="tr-TR" sz="2400" i="1" dirty="0">
                <a:solidFill>
                  <a:srgbClr val="002060"/>
                </a:solidFill>
                <a:latin typeface="Times New Roman" panose="02020603050405020304" pitchFamily="18" charset="0"/>
                <a:cs typeface="Times New Roman" panose="02020603050405020304" pitchFamily="18" charset="0"/>
              </a:rPr>
              <a:t>2.3 Ürün, Değer ve Tatmin</a:t>
            </a:r>
          </a:p>
          <a:p>
            <a:r>
              <a:rPr lang="tr-TR" sz="2400" dirty="0">
                <a:solidFill>
                  <a:srgbClr val="002060"/>
                </a:solidFill>
                <a:latin typeface="Times New Roman" panose="02020603050405020304" pitchFamily="18" charset="0"/>
                <a:cs typeface="Times New Roman" panose="02020603050405020304" pitchFamily="18" charset="0"/>
              </a:rPr>
              <a:t>Ürün, değişim için pazara sunulan herhangi bir şeydir.</a:t>
            </a:r>
          </a:p>
          <a:p>
            <a:r>
              <a:rPr lang="tr-TR" sz="2400" dirty="0">
                <a:solidFill>
                  <a:srgbClr val="002060"/>
                </a:solidFill>
                <a:latin typeface="Times New Roman" panose="02020603050405020304" pitchFamily="18" charset="0"/>
                <a:cs typeface="Times New Roman" panose="02020603050405020304" pitchFamily="18" charset="0"/>
              </a:rPr>
              <a:t>Değer ise üründen elde edilen faydayı ifade etmektedir.</a:t>
            </a:r>
          </a:p>
          <a:p>
            <a:r>
              <a:rPr lang="tr-TR" sz="2400" dirty="0">
                <a:solidFill>
                  <a:srgbClr val="002060"/>
                </a:solidFill>
                <a:latin typeface="Times New Roman" panose="02020603050405020304" pitchFamily="18" charset="0"/>
                <a:cs typeface="Times New Roman" panose="02020603050405020304" pitchFamily="18" charset="0"/>
              </a:rPr>
              <a:t>Tatmin ürünün müşteri beklentisini karşılama derecesidir.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8ED17B30-CAA1-409D-AC06-BE6B338D400E}"/>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55054137-AB88-4B6B-9125-F3B255070DD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533D11D6-64D2-496F-A827-8728618DA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75</a:t>
            </a:fld>
            <a:endParaRPr lang="tr-TR"/>
          </a:p>
        </p:txBody>
      </p:sp>
    </p:spTree>
    <p:extLst>
      <p:ext uri="{BB962C8B-B14F-4D97-AF65-F5344CB8AC3E}">
        <p14:creationId xmlns:p14="http://schemas.microsoft.com/office/powerpoint/2010/main" val="21590188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424732"/>
          </a:xfrm>
          <a:prstGeom prst="rect">
            <a:avLst/>
          </a:prstGeom>
          <a:noFill/>
        </p:spPr>
        <p:txBody>
          <a:bodyPr wrap="square" rtlCol="0">
            <a:spAutoFit/>
          </a:bodyPr>
          <a:lstStyle/>
          <a:p>
            <a:r>
              <a:rPr lang="tr-TR" sz="2400" b="1" dirty="0">
                <a:solidFill>
                  <a:srgbClr val="C00000"/>
                </a:solidFill>
                <a:latin typeface="Times New Roman" panose="02020603050405020304" pitchFamily="18" charset="0"/>
                <a:cs typeface="Times New Roman" panose="02020603050405020304" pitchFamily="18" charset="0"/>
              </a:rPr>
              <a:t>3. Pazarlama Yönetim Süreci</a:t>
            </a:r>
            <a:endParaRPr lang="tr-TR" sz="2400" dirty="0">
              <a:solidFill>
                <a:srgbClr val="C0000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2" name="Resim 1"/>
          <p:cNvPicPr>
            <a:picLocks noChangeAspect="1"/>
          </p:cNvPicPr>
          <p:nvPr/>
        </p:nvPicPr>
        <p:blipFill>
          <a:blip r:embed="rId2" cstate="print"/>
          <a:stretch>
            <a:fillRect/>
          </a:stretch>
        </p:blipFill>
        <p:spPr>
          <a:xfrm>
            <a:off x="1261388" y="2368074"/>
            <a:ext cx="9669224" cy="3515216"/>
          </a:xfrm>
          <a:prstGeom prst="rect">
            <a:avLst/>
          </a:prstGeom>
        </p:spPr>
      </p:pic>
      <p:sp>
        <p:nvSpPr>
          <p:cNvPr id="7" name="Dikdörtgen 6">
            <a:extLst>
              <a:ext uri="{FF2B5EF4-FFF2-40B4-BE49-F238E27FC236}">
                <a16:creationId xmlns="" xmlns:a16="http://schemas.microsoft.com/office/drawing/2014/main" id="{B13893C3-9ECE-495B-88FC-C2765D481BA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D2FC066B-EF09-4EB5-8FA6-6929CB22A13A}"/>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9477A447-8391-47F6-BDA9-0A3FC0903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ayt Numarası Yer Tutucusu 2"/>
          <p:cNvSpPr>
            <a:spLocks noGrp="1"/>
          </p:cNvSpPr>
          <p:nvPr>
            <p:ph type="sldNum" sz="quarter" idx="12"/>
          </p:nvPr>
        </p:nvSpPr>
        <p:spPr/>
        <p:txBody>
          <a:bodyPr/>
          <a:lstStyle/>
          <a:p>
            <a:fld id="{673B6E21-7CC9-44B2-9B44-FB4670CB18F1}" type="slidenum">
              <a:rPr lang="tr-TR" smtClean="0"/>
              <a:pPr/>
              <a:t>76</a:t>
            </a:fld>
            <a:endParaRPr lang="tr-TR"/>
          </a:p>
        </p:txBody>
      </p:sp>
    </p:spTree>
    <p:extLst>
      <p:ext uri="{BB962C8B-B14F-4D97-AF65-F5344CB8AC3E}">
        <p14:creationId xmlns:p14="http://schemas.microsoft.com/office/powerpoint/2010/main" val="12303518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66800" y="583361"/>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11344" y="1256900"/>
            <a:ext cx="11386457" cy="412112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3. Pazarlama Yönetim Süreci</a:t>
            </a:r>
          </a:p>
          <a:p>
            <a:pPr algn="just"/>
            <a:r>
              <a:rPr lang="tr-TR" sz="2800" b="1" dirty="0">
                <a:solidFill>
                  <a:srgbClr val="002060"/>
                </a:solidFill>
                <a:latin typeface="Times New Roman" panose="02020603050405020304" pitchFamily="18" charset="0"/>
                <a:cs typeface="Times New Roman" panose="02020603050405020304" pitchFamily="18" charset="0"/>
              </a:rPr>
              <a:t>Analiz </a:t>
            </a:r>
            <a:r>
              <a:rPr lang="tr-TR" sz="2800" dirty="0">
                <a:solidFill>
                  <a:srgbClr val="002060"/>
                </a:solidFill>
                <a:latin typeface="Times New Roman" panose="02020603050405020304" pitchFamily="18" charset="0"/>
                <a:cs typeface="Times New Roman" panose="02020603050405020304" pitchFamily="18" charset="0"/>
              </a:rPr>
              <a:t>aşamasının temel amacı; işletmenin </a:t>
            </a:r>
            <a:r>
              <a:rPr lang="tr-TR" sz="2800" b="1" dirty="0">
                <a:solidFill>
                  <a:srgbClr val="002060"/>
                </a:solidFill>
                <a:latin typeface="Times New Roman" panose="02020603050405020304" pitchFamily="18" charset="0"/>
                <a:cs typeface="Times New Roman" panose="02020603050405020304" pitchFamily="18" charset="0"/>
              </a:rPr>
              <a:t>G</a:t>
            </a:r>
            <a:r>
              <a:rPr lang="tr-TR" sz="2800" dirty="0">
                <a:solidFill>
                  <a:srgbClr val="002060"/>
                </a:solidFill>
                <a:latin typeface="Times New Roman" panose="02020603050405020304" pitchFamily="18" charset="0"/>
                <a:cs typeface="Times New Roman" panose="02020603050405020304" pitchFamily="18" charset="0"/>
              </a:rPr>
              <a:t>üçlü ve </a:t>
            </a:r>
            <a:r>
              <a:rPr lang="tr-TR" sz="2800" b="1" dirty="0">
                <a:solidFill>
                  <a:srgbClr val="002060"/>
                </a:solidFill>
                <a:latin typeface="Times New Roman" panose="02020603050405020304" pitchFamily="18" charset="0"/>
                <a:cs typeface="Times New Roman" panose="02020603050405020304" pitchFamily="18" charset="0"/>
              </a:rPr>
              <a:t>Z</a:t>
            </a:r>
            <a:r>
              <a:rPr lang="tr-TR" sz="2800" dirty="0">
                <a:solidFill>
                  <a:srgbClr val="002060"/>
                </a:solidFill>
                <a:latin typeface="Times New Roman" panose="02020603050405020304" pitchFamily="18" charset="0"/>
                <a:cs typeface="Times New Roman" panose="02020603050405020304" pitchFamily="18" charset="0"/>
              </a:rPr>
              <a:t>ayıf yanlarını ortaya koymak, </a:t>
            </a:r>
            <a:r>
              <a:rPr lang="tr-TR" sz="2800" b="1" dirty="0">
                <a:solidFill>
                  <a:srgbClr val="002060"/>
                </a:solidFill>
                <a:latin typeface="Times New Roman" panose="02020603050405020304" pitchFamily="18" charset="0"/>
                <a:cs typeface="Times New Roman" panose="02020603050405020304" pitchFamily="18" charset="0"/>
              </a:rPr>
              <a:t>F</a:t>
            </a:r>
            <a:r>
              <a:rPr lang="tr-TR" sz="2800" dirty="0">
                <a:solidFill>
                  <a:srgbClr val="002060"/>
                </a:solidFill>
                <a:latin typeface="Times New Roman" panose="02020603050405020304" pitchFamily="18" charset="0"/>
                <a:cs typeface="Times New Roman" panose="02020603050405020304" pitchFamily="18" charset="0"/>
              </a:rPr>
              <a:t>ırsatları ve </a:t>
            </a:r>
            <a:r>
              <a:rPr lang="tr-TR" sz="2800" b="1" dirty="0">
                <a:solidFill>
                  <a:srgbClr val="002060"/>
                </a:solidFill>
                <a:latin typeface="Times New Roman" panose="02020603050405020304" pitchFamily="18" charset="0"/>
                <a:cs typeface="Times New Roman" panose="02020603050405020304" pitchFamily="18" charset="0"/>
              </a:rPr>
              <a:t>T</a:t>
            </a:r>
            <a:r>
              <a:rPr lang="tr-TR" sz="2800" dirty="0">
                <a:solidFill>
                  <a:srgbClr val="002060"/>
                </a:solidFill>
                <a:latin typeface="Times New Roman" panose="02020603050405020304" pitchFamily="18" charset="0"/>
                <a:cs typeface="Times New Roman" panose="02020603050405020304" pitchFamily="18" charset="0"/>
              </a:rPr>
              <a:t>ehditleri tanımlamaktır. </a:t>
            </a:r>
          </a:p>
          <a:p>
            <a:pPr algn="just"/>
            <a:r>
              <a:rPr lang="tr-TR" sz="2800" dirty="0">
                <a:solidFill>
                  <a:srgbClr val="002060"/>
                </a:solidFill>
                <a:latin typeface="Times New Roman" panose="02020603050405020304" pitchFamily="18" charset="0"/>
                <a:cs typeface="Times New Roman" panose="02020603050405020304" pitchFamily="18" charset="0"/>
              </a:rPr>
              <a:t>Bu kelimelerin baş harflerinden oluşan ve </a:t>
            </a:r>
            <a:r>
              <a:rPr lang="tr-TR" sz="2800" b="1" dirty="0">
                <a:solidFill>
                  <a:srgbClr val="002060"/>
                </a:solidFill>
                <a:latin typeface="Times New Roman" panose="02020603050405020304" pitchFamily="18" charset="0"/>
                <a:cs typeface="Times New Roman" panose="02020603050405020304" pitchFamily="18" charset="0"/>
              </a:rPr>
              <a:t>GZFT² </a:t>
            </a:r>
            <a:r>
              <a:rPr lang="tr-TR" sz="2800" dirty="0">
                <a:solidFill>
                  <a:srgbClr val="002060"/>
                </a:solidFill>
                <a:latin typeface="Times New Roman" panose="02020603050405020304" pitchFamily="18" charset="0"/>
                <a:cs typeface="Times New Roman" panose="02020603050405020304" pitchFamily="18" charset="0"/>
              </a:rPr>
              <a:t>adı verilen bu analiz yoluyla girişimci; kabiliyetlerinin ne olduğunu; hangi konularda dezavantajlarının olduğunu tespit edecektir. </a:t>
            </a:r>
          </a:p>
          <a:p>
            <a:pPr algn="just"/>
            <a:r>
              <a:rPr lang="tr-TR" sz="2800" dirty="0">
                <a:solidFill>
                  <a:srgbClr val="002060"/>
                </a:solidFill>
                <a:latin typeface="Times New Roman" panose="02020603050405020304" pitchFamily="18" charset="0"/>
                <a:cs typeface="Times New Roman" panose="02020603050405020304" pitchFamily="18" charset="0"/>
              </a:rPr>
              <a:t>Bunun yanında çevre koşullarının ne gibi fırsatlar yarattığını ve ne gibi tehditleri içinde barındırdığını ortaya koyarak nitelikli bir plan için gerekli verileri elde edecektir.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C04FA35F-4B92-4DFD-A7A5-CADAA5EDEB1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D61B7347-9ABC-49E3-8CB9-807CA0ACACC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85BBF4EC-1F4F-4B1E-AE72-A3B6E3DFB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77</a:t>
            </a:fld>
            <a:endParaRPr lang="tr-TR"/>
          </a:p>
        </p:txBody>
      </p:sp>
    </p:spTree>
    <p:extLst>
      <p:ext uri="{BB962C8B-B14F-4D97-AF65-F5344CB8AC3E}">
        <p14:creationId xmlns:p14="http://schemas.microsoft.com/office/powerpoint/2010/main" val="12327428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9457" y="420244"/>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8" y="1212832"/>
            <a:ext cx="11386457" cy="4548938"/>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3. Pazarlama Yönetim Süreci</a:t>
            </a:r>
          </a:p>
          <a:p>
            <a:pPr algn="just"/>
            <a:r>
              <a:rPr lang="tr-TR" b="1" dirty="0">
                <a:solidFill>
                  <a:srgbClr val="002060"/>
                </a:solidFill>
                <a:latin typeface="Times New Roman" panose="02020603050405020304" pitchFamily="18" charset="0"/>
                <a:cs typeface="Times New Roman" panose="02020603050405020304" pitchFamily="18" charset="0"/>
              </a:rPr>
              <a:t>Planlama aşaması, </a:t>
            </a:r>
            <a:r>
              <a:rPr lang="tr-TR" dirty="0">
                <a:solidFill>
                  <a:srgbClr val="002060"/>
                </a:solidFill>
                <a:latin typeface="Times New Roman" panose="02020603050405020304" pitchFamily="18" charset="0"/>
                <a:cs typeface="Times New Roman" panose="02020603050405020304" pitchFamily="18" charset="0"/>
              </a:rPr>
              <a:t>analiz aşamasında elde edilen bilgilere dayalı olarak işletmenin genel stratejilerinin belirlenmesi ile başlayan bir faaliyetler dizisini oluşturur. Pazarlama bölümü ile ilgili planlar, işletmenin genel stratejilerine uyumlu ve onları destekler nitelikte olmalıdır. İşletmenin tüm faaliyetlerini ilgilendiren bu stratejik planlama faaliyetleri tamamlandıktan sonra pazarlama planlaması aşamasına geçilir. </a:t>
            </a:r>
          </a:p>
          <a:p>
            <a:pPr algn="just"/>
            <a:r>
              <a:rPr lang="tr-TR" dirty="0">
                <a:solidFill>
                  <a:srgbClr val="002060"/>
                </a:solidFill>
                <a:latin typeface="Times New Roman" panose="02020603050405020304" pitchFamily="18" charset="0"/>
                <a:cs typeface="Times New Roman" panose="02020603050405020304" pitchFamily="18" charset="0"/>
              </a:rPr>
              <a:t>İyi bir pazarlama planlamasında girişimci, işletme için faydalı olacak pazar fırsatlarını tespit edebilmeli, bu fırsatları değerlendirebileceği bir strateji belirleyebilmeli ve bu stratejiyi nitelikli bir eylem planına dönüştürebilmelidir. Bu nedenle pazarlama planlamasında şu dört konu yer almalıdır: </a:t>
            </a:r>
          </a:p>
          <a:p>
            <a:pPr algn="just"/>
            <a:r>
              <a:rPr lang="tr-TR" dirty="0">
                <a:solidFill>
                  <a:srgbClr val="002060"/>
                </a:solidFill>
                <a:latin typeface="Times New Roman" panose="02020603050405020304" pitchFamily="18" charset="0"/>
                <a:cs typeface="Times New Roman" panose="02020603050405020304" pitchFamily="18" charset="0"/>
              </a:rPr>
              <a:t>              a. Pazar fırsatlarının analizi </a:t>
            </a:r>
          </a:p>
          <a:p>
            <a:pPr algn="just"/>
            <a:r>
              <a:rPr lang="tr-TR" dirty="0">
                <a:solidFill>
                  <a:srgbClr val="002060"/>
                </a:solidFill>
                <a:latin typeface="Times New Roman" panose="02020603050405020304" pitchFamily="18" charset="0"/>
                <a:cs typeface="Times New Roman" panose="02020603050405020304" pitchFamily="18" charset="0"/>
              </a:rPr>
              <a:t>              b. Hedeflerin belirlenmesi </a:t>
            </a:r>
          </a:p>
          <a:p>
            <a:pPr algn="just"/>
            <a:r>
              <a:rPr lang="tr-TR" dirty="0">
                <a:solidFill>
                  <a:srgbClr val="002060"/>
                </a:solidFill>
                <a:latin typeface="Times New Roman" panose="02020603050405020304" pitchFamily="18" charset="0"/>
                <a:cs typeface="Times New Roman" panose="02020603050405020304" pitchFamily="18" charset="0"/>
              </a:rPr>
              <a:t>              c. Pazarlama stratejilerinin oluşturulması </a:t>
            </a:r>
          </a:p>
          <a:p>
            <a:pPr algn="just"/>
            <a:r>
              <a:rPr lang="tr-TR" dirty="0">
                <a:solidFill>
                  <a:srgbClr val="002060"/>
                </a:solidFill>
                <a:latin typeface="Times New Roman" panose="02020603050405020304" pitchFamily="18" charset="0"/>
                <a:cs typeface="Times New Roman" panose="02020603050405020304" pitchFamily="18" charset="0"/>
              </a:rPr>
              <a:t>              d. Pazarlama karmasının (ürün, fiyat, dağıtım ve tutundurma) oluşturulması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795DDF63-D4D5-4B50-99F5-F65B8D49C24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3215E747-B86D-4A72-95A6-C08F9A3BD7C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192270D5-98EC-476B-9BF3-DA44DD793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78</a:t>
            </a:fld>
            <a:endParaRPr lang="tr-TR"/>
          </a:p>
        </p:txBody>
      </p:sp>
    </p:spTree>
    <p:extLst>
      <p:ext uri="{BB962C8B-B14F-4D97-AF65-F5344CB8AC3E}">
        <p14:creationId xmlns:p14="http://schemas.microsoft.com/office/powerpoint/2010/main" val="24475137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3318857"/>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3. Pazarlama Yönetim Süreci</a:t>
            </a:r>
          </a:p>
          <a:p>
            <a:pPr algn="just"/>
            <a:r>
              <a:rPr lang="tr-TR" sz="2800" b="1" dirty="0">
                <a:solidFill>
                  <a:srgbClr val="002060"/>
                </a:solidFill>
                <a:latin typeface="Times New Roman" panose="02020603050405020304" pitchFamily="18" charset="0"/>
                <a:cs typeface="Times New Roman" panose="02020603050405020304" pitchFamily="18" charset="0"/>
              </a:rPr>
              <a:t>Uygulama </a:t>
            </a:r>
            <a:r>
              <a:rPr lang="tr-TR" sz="2800" dirty="0">
                <a:solidFill>
                  <a:srgbClr val="002060"/>
                </a:solidFill>
                <a:latin typeface="Times New Roman" panose="02020603050405020304" pitchFamily="18" charset="0"/>
                <a:cs typeface="Times New Roman" panose="02020603050405020304" pitchFamily="18" charset="0"/>
              </a:rPr>
              <a:t>aşamasında ise planlamada çizilen haritada gösterilen yere, ulaşılmaya çalışılmaktadır. Plan ne kadar iyi olursa olsun doğru bir şekilde uygulanmadığı takdirde başarısızlık, neredeyse kesin olacaktır. Bu nedenle girişimcinin planda gösterilen hedefleri, belirlenen stratejiye uygun olarak </a:t>
            </a:r>
            <a:r>
              <a:rPr lang="tr-TR" sz="2800" dirty="0" err="1">
                <a:solidFill>
                  <a:srgbClr val="002060"/>
                </a:solidFill>
                <a:latin typeface="Times New Roman" panose="02020603050405020304" pitchFamily="18" charset="0"/>
                <a:cs typeface="Times New Roman" panose="02020603050405020304" pitchFamily="18" charset="0"/>
              </a:rPr>
              <a:t>operasyonel</a:t>
            </a:r>
            <a:r>
              <a:rPr lang="tr-TR" sz="2800" dirty="0">
                <a:solidFill>
                  <a:srgbClr val="002060"/>
                </a:solidFill>
                <a:latin typeface="Times New Roman" panose="02020603050405020304" pitchFamily="18" charset="0"/>
                <a:cs typeface="Times New Roman" panose="02020603050405020304" pitchFamily="18" charset="0"/>
              </a:rPr>
              <a:t> uygulamalara dönüştürmesi gereklidir. Planlama ve uygulama aynı öneme sahiptir. İyi bir uygulama için de girişimcinin doğru insanlardan oluşan nitelikli bir ekibi kurmasının önemi büyüktür.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30DFFF05-49B4-4C98-BCC3-580753DF2DD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86D5E14-1382-40D8-8331-54B586B1B41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DFDE347B-FE11-4F2B-8661-E0EDA6CAB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79</a:t>
            </a:fld>
            <a:endParaRPr lang="tr-TR"/>
          </a:p>
        </p:txBody>
      </p:sp>
    </p:spTree>
    <p:extLst>
      <p:ext uri="{BB962C8B-B14F-4D97-AF65-F5344CB8AC3E}">
        <p14:creationId xmlns:p14="http://schemas.microsoft.com/office/powerpoint/2010/main" val="3704335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EDF206E-D30A-4690-8197-EB05AE8ADE4B}"/>
              </a:ext>
            </a:extLst>
          </p:cNvPr>
          <p:cNvSpPr>
            <a:spLocks noGrp="1"/>
          </p:cNvSpPr>
          <p:nvPr>
            <p:ph type="title"/>
          </p:nvPr>
        </p:nvSpPr>
        <p:spPr/>
        <p:txBody>
          <a:bodyPr/>
          <a:lstStyle/>
          <a:p>
            <a:r>
              <a:rPr lang="tr-TR" dirty="0"/>
              <a:t>    </a:t>
            </a:r>
          </a:p>
        </p:txBody>
      </p:sp>
      <p:sp>
        <p:nvSpPr>
          <p:cNvPr id="3" name="İçerik Yer Tutucusu 2">
            <a:extLst>
              <a:ext uri="{FF2B5EF4-FFF2-40B4-BE49-F238E27FC236}">
                <a16:creationId xmlns="" xmlns:a16="http://schemas.microsoft.com/office/drawing/2014/main" id="{C57AF48D-7C52-49DD-B103-E6782EFC3F44}"/>
              </a:ext>
            </a:extLst>
          </p:cNvPr>
          <p:cNvSpPr>
            <a:spLocks noGrp="1"/>
          </p:cNvSpPr>
          <p:nvPr>
            <p:ph idx="1"/>
          </p:nvPr>
        </p:nvSpPr>
        <p:spPr>
          <a:xfrm>
            <a:off x="421105" y="782053"/>
            <a:ext cx="11237495" cy="5087041"/>
          </a:xfrm>
        </p:spPr>
        <p:txBody>
          <a:bodyPr/>
          <a:lstStyle/>
          <a:p>
            <a:pPr algn="just"/>
            <a:endParaRPr lang="tr-TR" dirty="0">
              <a:solidFill>
                <a:srgbClr val="002060"/>
              </a:solidFill>
              <a:latin typeface="Times New Roman" panose="02020603050405020304" pitchFamily="18" charset="0"/>
              <a:cs typeface="Times New Roman" panose="02020603050405020304" pitchFamily="18" charset="0"/>
            </a:endParaRPr>
          </a:p>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endParaRPr lang="tr-TR" dirty="0">
              <a:solidFill>
                <a:srgbClr val="002060"/>
              </a:solidFill>
              <a:latin typeface="Times New Roman" panose="02020603050405020304" pitchFamily="18" charset="0"/>
              <a:cs typeface="Times New Roman" panose="02020603050405020304" pitchFamily="18" charset="0"/>
            </a:endParaRPr>
          </a:p>
          <a:p>
            <a:pPr algn="just"/>
            <a:r>
              <a:rPr lang="tr-TR" sz="2800" dirty="0">
                <a:solidFill>
                  <a:srgbClr val="002060"/>
                </a:solidFill>
                <a:latin typeface="Times New Roman" panose="02020603050405020304" pitchFamily="18" charset="0"/>
                <a:cs typeface="Times New Roman" panose="02020603050405020304" pitchFamily="18" charset="0"/>
              </a:rPr>
              <a:t>Birçok yatırımcı da fikirden ziyade fikrin nasıl hayata geçirildiğini ifade eden uygulamanın önemli olduğunu söylemektedir. </a:t>
            </a:r>
          </a:p>
          <a:p>
            <a:pPr algn="just"/>
            <a:r>
              <a:rPr lang="tr-TR" sz="2800" dirty="0">
                <a:solidFill>
                  <a:srgbClr val="002060"/>
                </a:solidFill>
                <a:latin typeface="Times New Roman" panose="02020603050405020304" pitchFamily="18" charset="0"/>
                <a:cs typeface="Times New Roman" panose="02020603050405020304" pitchFamily="18" charset="0"/>
              </a:rPr>
              <a:t>Bu sebeple yeni bir fikri hayata geçirmek isteyen kişinin iş fikirleri oluşturmak için ilk bakması gereken yer, kendi geçmişi ve uzmanlık alanı olmalıdır. Çünkü bu konuda aynı işi yapmayı planlayan diğerlerine göre bu kişinin bir rekabet avantajı olacaktır. Bu rekabet avantajı, uzmanlık, çevre gibi faktörler sebebiyle bu kişinin işi diğerlerine göre daha hızlı hayata geçirmesine imkan verecektir. </a:t>
            </a:r>
          </a:p>
          <a:p>
            <a:endParaRPr lang="tr-TR" dirty="0"/>
          </a:p>
        </p:txBody>
      </p:sp>
      <p:pic>
        <p:nvPicPr>
          <p:cNvPr id="4" name="Picture 4">
            <a:extLst>
              <a:ext uri="{FF2B5EF4-FFF2-40B4-BE49-F238E27FC236}">
                <a16:creationId xmlns="" xmlns:a16="http://schemas.microsoft.com/office/drawing/2014/main" id="{F4362B4F-12FE-4553-BED4-0D7E32C42B8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User\Downloads\usm-turkey-seal.png">
            <a:extLst>
              <a:ext uri="{FF2B5EF4-FFF2-40B4-BE49-F238E27FC236}">
                <a16:creationId xmlns="" xmlns:a16="http://schemas.microsoft.com/office/drawing/2014/main" id="{EE70D23D-613A-4DEC-8549-F24D983DD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a:extLst>
              <a:ext uri="{FF2B5EF4-FFF2-40B4-BE49-F238E27FC236}">
                <a16:creationId xmlns="" xmlns:a16="http://schemas.microsoft.com/office/drawing/2014/main" id="{7FEE6AE3-C51F-41C4-A098-E4CFE2B02A06}"/>
              </a:ext>
            </a:extLst>
          </p:cNvPr>
          <p:cNvSpPr/>
          <p:nvPr/>
        </p:nvSpPr>
        <p:spPr>
          <a:xfrm>
            <a:off x="2043113" y="6031864"/>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sp>
        <p:nvSpPr>
          <p:cNvPr id="7" name="Slayt Numarası Yer Tutucusu 6"/>
          <p:cNvSpPr>
            <a:spLocks noGrp="1"/>
          </p:cNvSpPr>
          <p:nvPr>
            <p:ph type="sldNum" sz="quarter" idx="12"/>
          </p:nvPr>
        </p:nvSpPr>
        <p:spPr/>
        <p:txBody>
          <a:bodyPr/>
          <a:lstStyle/>
          <a:p>
            <a:fld id="{673B6E21-7CC9-44B2-9B44-FB4670CB18F1}" type="slidenum">
              <a:rPr lang="tr-TR" smtClean="0"/>
              <a:pPr/>
              <a:t>8</a:t>
            </a:fld>
            <a:endParaRPr lang="tr-TR"/>
          </a:p>
        </p:txBody>
      </p:sp>
    </p:spTree>
    <p:extLst>
      <p:ext uri="{BB962C8B-B14F-4D97-AF65-F5344CB8AC3E}">
        <p14:creationId xmlns:p14="http://schemas.microsoft.com/office/powerpoint/2010/main" val="37818785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2931059"/>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3. Pazarlama Yönetim Süreci</a:t>
            </a:r>
          </a:p>
          <a:p>
            <a:pPr algn="just"/>
            <a:r>
              <a:rPr lang="tr-TR" sz="2800" dirty="0">
                <a:solidFill>
                  <a:srgbClr val="002060"/>
                </a:solidFill>
                <a:latin typeface="Times New Roman" panose="02020603050405020304" pitchFamily="18" charset="0"/>
                <a:cs typeface="Times New Roman" panose="02020603050405020304" pitchFamily="18" charset="0"/>
              </a:rPr>
              <a:t>Kontrol aşamasında ise uygulamada elde edilen finansal ve finansal olmayan sonuçlar ile bunlara ilişkin hedeflerin karşılaştırması yapılır. Örneğin, işletme satış hedefinin gerisinde kaldı ise bunun nedenlerinin belirlenmesi ve bir daha böyle olumsuz bir sonuç ortaya çıkmaması için ne gibi önlemlerin alınması gerektiği saptanmalıdır. Bu düzeltici önlemlerin alınması, bir sonraki plan döneminin daha nitelikli sonuçlar üretmesini sağlanacaktır.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30DFFF05-49B4-4C98-BCC3-580753DF2DD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86D5E14-1382-40D8-8331-54B586B1B41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DFDE347B-FE11-4F2B-8661-E0EDA6CAB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80</a:t>
            </a:fld>
            <a:endParaRPr lang="tr-TR"/>
          </a:p>
        </p:txBody>
      </p:sp>
    </p:spTree>
    <p:extLst>
      <p:ext uri="{BB962C8B-B14F-4D97-AF65-F5344CB8AC3E}">
        <p14:creationId xmlns:p14="http://schemas.microsoft.com/office/powerpoint/2010/main" val="30937971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3829766"/>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4. Pazar Fırsatlarının Analizi</a:t>
            </a:r>
          </a:p>
          <a:p>
            <a:pPr algn="just"/>
            <a:r>
              <a:rPr lang="tr-TR" sz="2200" dirty="0">
                <a:solidFill>
                  <a:srgbClr val="002060"/>
                </a:solidFill>
                <a:latin typeface="Times New Roman" panose="02020603050405020304" pitchFamily="18" charset="0"/>
                <a:cs typeface="Times New Roman" panose="02020603050405020304" pitchFamily="18" charset="0"/>
              </a:rPr>
              <a:t>Girişimcilikte pazar fırsatlarının tespitinin özel bir önemi vardır. Özellikle yeni girişimciler için iş fikrinin temelini, pazarda gözlem veya araştırma yoluyla ortaya çıkartılan fırsatlar oluşturmaktadır. O nedenle başarılı bir girişimcinin temel görevlerinden biri de sürekli olarak pazardaki değişimleri incelemek ve bu değişimlerin işletme için ne gibi fırsatları getirebileceğini analiz etmektir. Pazar fırsatı şunları içermektedir; </a:t>
            </a:r>
          </a:p>
          <a:p>
            <a:pPr algn="just"/>
            <a:r>
              <a:rPr lang="tr-TR" sz="2200" dirty="0">
                <a:solidFill>
                  <a:srgbClr val="002060"/>
                </a:solidFill>
                <a:latin typeface="Times New Roman" panose="02020603050405020304" pitchFamily="18" charset="0"/>
                <a:cs typeface="Times New Roman" panose="02020603050405020304" pitchFamily="18" charset="0"/>
              </a:rPr>
              <a:t>* Mevcut ve gelecekteki olası değişimler sonucunda tüketicilerde ortaya çıkabilecek yeni istek ve ihtiyaçları, </a:t>
            </a:r>
          </a:p>
          <a:p>
            <a:pPr algn="just"/>
            <a:r>
              <a:rPr lang="tr-TR" sz="2200" dirty="0">
                <a:solidFill>
                  <a:srgbClr val="002060"/>
                </a:solidFill>
                <a:latin typeface="Times New Roman" panose="02020603050405020304" pitchFamily="18" charset="0"/>
                <a:cs typeface="Times New Roman" panose="02020603050405020304" pitchFamily="18" charset="0"/>
              </a:rPr>
              <a:t>* İstek ve ihtiyaçları giderecek ürün ve hizmetleri, </a:t>
            </a:r>
          </a:p>
          <a:p>
            <a:pPr algn="just"/>
            <a:r>
              <a:rPr lang="tr-TR" sz="2200" dirty="0">
                <a:solidFill>
                  <a:srgbClr val="002060"/>
                </a:solidFill>
                <a:latin typeface="Times New Roman" panose="02020603050405020304" pitchFamily="18" charset="0"/>
                <a:cs typeface="Times New Roman" panose="02020603050405020304" pitchFamily="18" charset="0"/>
              </a:rPr>
              <a:t>* Bu ürün ve hizmetleri tüketicilere sunacak yeni yöntem ve pazarlama araçlarını.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06381C99-32FB-4A1B-A20B-41BFE3A2EAA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B31D147-54A1-4F1C-BEFC-0A1D71003F6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675500"/>
            <a:ext cx="1414800" cy="11825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ADC921B8-EBD4-44E0-9AFD-3E4DE8B0F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675499"/>
            <a:ext cx="1413510" cy="112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81</a:t>
            </a:fld>
            <a:endParaRPr lang="tr-TR"/>
          </a:p>
        </p:txBody>
      </p:sp>
    </p:spTree>
    <p:extLst>
      <p:ext uri="{BB962C8B-B14F-4D97-AF65-F5344CB8AC3E}">
        <p14:creationId xmlns:p14="http://schemas.microsoft.com/office/powerpoint/2010/main" val="25968269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2543260"/>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4. Pazar Fırsatlarının Analizi</a:t>
            </a:r>
          </a:p>
          <a:p>
            <a:pPr algn="just"/>
            <a:r>
              <a:rPr lang="tr-TR" sz="2400" dirty="0">
                <a:solidFill>
                  <a:srgbClr val="002060"/>
                </a:solidFill>
                <a:latin typeface="Times New Roman" panose="02020603050405020304" pitchFamily="18" charset="0"/>
                <a:cs typeface="Times New Roman" panose="02020603050405020304" pitchFamily="18" charset="0"/>
              </a:rPr>
              <a:t>GZFT analizinin ilk iki harfi olan Güçlü ve Zayıf yönler, işletmenin kaynakları ile rakiplerinin karşılaştırılması sonucunda ortaya çıkarılır. Fırsat ve Tehditler bölümünde ise çevresel faktörlerde yaşanan değişimler nedeniyle ortaya çıkan durumun saptanması amaçlanır. Böylece işletme, ortaya çıkan fırsatları sistematik olarak takip etmiş ve kaynakları ölçüsünde de bunlardan yararlanmış olacak, tehditlerden de korunacak stratejileri ortaya koyabilecektir.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06381C99-32FB-4A1B-A20B-41BFE3A2EAA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6B31D147-54A1-4F1C-BEFC-0A1D71003F6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ADC921B8-EBD4-44E0-9AFD-3E4DE8B0F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82</a:t>
            </a:fld>
            <a:endParaRPr lang="tr-TR"/>
          </a:p>
        </p:txBody>
      </p:sp>
    </p:spTree>
    <p:extLst>
      <p:ext uri="{BB962C8B-B14F-4D97-AF65-F5344CB8AC3E}">
        <p14:creationId xmlns:p14="http://schemas.microsoft.com/office/powerpoint/2010/main" val="31880435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420244"/>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95586" y="1265331"/>
            <a:ext cx="11386457" cy="4327338"/>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4. Pazar Fırsatlarının Analizi</a:t>
            </a:r>
          </a:p>
          <a:p>
            <a:pPr algn="just"/>
            <a:r>
              <a:rPr lang="tr-TR" i="1" dirty="0">
                <a:solidFill>
                  <a:srgbClr val="002060"/>
                </a:solidFill>
                <a:latin typeface="Times New Roman" panose="02020603050405020304" pitchFamily="18" charset="0"/>
                <a:cs typeface="Times New Roman" panose="02020603050405020304" pitchFamily="18" charset="0"/>
              </a:rPr>
              <a:t>4.1 Fırsat ve Tehditlerin Analizi</a:t>
            </a:r>
          </a:p>
          <a:p>
            <a:pPr algn="just"/>
            <a:r>
              <a:rPr lang="tr-TR" dirty="0">
                <a:solidFill>
                  <a:srgbClr val="002060"/>
                </a:solidFill>
                <a:latin typeface="Times New Roman" panose="02020603050405020304" pitchFamily="18" charset="0"/>
                <a:cs typeface="Times New Roman" panose="02020603050405020304" pitchFamily="18" charset="0"/>
              </a:rPr>
              <a:t>Pazar fırsatı, potansiyel bir alıcı grubunun, sorununa kârlı bir çözüm üretme faaliyetidir. Dolayısıyla bu çözümün değeri, kaç müşteri için ne ölçüde fayda yarattığına veya ne kadar önemli bir sorun çözdüğüne bağlı olarak değişecektir. Girişimci açısından pazar fırsatının üç temel kaynağı bulunmaktadır. Bunlar; </a:t>
            </a:r>
          </a:p>
          <a:p>
            <a:pPr algn="just"/>
            <a:r>
              <a:rPr lang="tr-TR" dirty="0">
                <a:solidFill>
                  <a:srgbClr val="002060"/>
                </a:solidFill>
                <a:latin typeface="Times New Roman" panose="02020603050405020304" pitchFamily="18" charset="0"/>
                <a:cs typeface="Times New Roman" panose="02020603050405020304" pitchFamily="18" charset="0"/>
              </a:rPr>
              <a:t>* Kısa dönemde kârlı bir çözüm önerisi sunmak, </a:t>
            </a:r>
          </a:p>
          <a:p>
            <a:pPr algn="just"/>
            <a:r>
              <a:rPr lang="tr-TR" dirty="0">
                <a:solidFill>
                  <a:srgbClr val="002060"/>
                </a:solidFill>
                <a:latin typeface="Times New Roman" panose="02020603050405020304" pitchFamily="18" charset="0"/>
                <a:cs typeface="Times New Roman" panose="02020603050405020304" pitchFamily="18" charset="0"/>
              </a:rPr>
              <a:t>* Ürünün niteliklerini iyileştirmek, </a:t>
            </a:r>
          </a:p>
          <a:p>
            <a:pPr algn="just"/>
            <a:r>
              <a:rPr lang="tr-TR" dirty="0">
                <a:solidFill>
                  <a:srgbClr val="002060"/>
                </a:solidFill>
                <a:latin typeface="Times New Roman" panose="02020603050405020304" pitchFamily="18" charset="0"/>
                <a:cs typeface="Times New Roman" panose="02020603050405020304" pitchFamily="18" charset="0"/>
              </a:rPr>
              <a:t>* Yepyeni bir ürün çıkarmak. </a:t>
            </a:r>
          </a:p>
          <a:p>
            <a:pPr algn="just"/>
            <a:r>
              <a:rPr lang="tr-TR" dirty="0">
                <a:solidFill>
                  <a:srgbClr val="002060"/>
                </a:solidFill>
                <a:latin typeface="Times New Roman" panose="02020603050405020304" pitchFamily="18" charset="0"/>
                <a:cs typeface="Times New Roman" panose="02020603050405020304" pitchFamily="18" charset="0"/>
              </a:rPr>
              <a:t>Girişimciler bu üç farklı kaynağa ilişkin fırsatların tespitini yaparken kullanacakları birtakım fikir geliştirme tekniklerinden de yararlanabilirler. Bunlar arasında yer alan beyin fırtınası, alıcıların sorun/fayda analizi, tüketim zinciri yöntemi gibi uygulamalar; pazar fırsatlarını tespit için yararlı olabilmektedir.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5214725-12E9-4F65-9F55-E1A4398ED7AE}"/>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D52F8532-08A7-4730-BDD2-D318E570C0D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F4F938BD-FCEE-4CF7-AACB-DF976A025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83</a:t>
            </a:fld>
            <a:endParaRPr lang="tr-TR"/>
          </a:p>
        </p:txBody>
      </p:sp>
    </p:spTree>
    <p:extLst>
      <p:ext uri="{BB962C8B-B14F-4D97-AF65-F5344CB8AC3E}">
        <p14:creationId xmlns:p14="http://schemas.microsoft.com/office/powerpoint/2010/main" val="24484397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44912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507618" y="1271999"/>
            <a:ext cx="11386457" cy="4314001"/>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4. Pazar Fırsatlarının Analizi</a:t>
            </a:r>
          </a:p>
          <a:p>
            <a:pPr algn="just"/>
            <a:r>
              <a:rPr lang="tr-TR" i="1" dirty="0">
                <a:solidFill>
                  <a:srgbClr val="002060"/>
                </a:solidFill>
                <a:latin typeface="Times New Roman" panose="02020603050405020304" pitchFamily="18" charset="0"/>
                <a:cs typeface="Times New Roman" panose="02020603050405020304" pitchFamily="18" charset="0"/>
              </a:rPr>
              <a:t>4.1 Fırsat ve Tehditlerin Analizi</a:t>
            </a:r>
          </a:p>
          <a:p>
            <a:pPr algn="just"/>
            <a:r>
              <a:rPr lang="tr-TR" dirty="0">
                <a:solidFill>
                  <a:srgbClr val="002060"/>
                </a:solidFill>
                <a:latin typeface="Times New Roman" panose="02020603050405020304" pitchFamily="18" charset="0"/>
                <a:cs typeface="Times New Roman" panose="02020603050405020304" pitchFamily="18" charset="0"/>
              </a:rPr>
              <a:t>Bu yaklaşım ve uygulamalar ile ilgili olarak girişimciye fırsatları tespit etmede yararlı olabilecek diğer öneriler de şunlardır (</a:t>
            </a:r>
            <a:r>
              <a:rPr lang="tr-TR" dirty="0" err="1">
                <a:solidFill>
                  <a:srgbClr val="002060"/>
                </a:solidFill>
                <a:latin typeface="Times New Roman" panose="02020603050405020304" pitchFamily="18" charset="0"/>
                <a:cs typeface="Times New Roman" panose="02020603050405020304" pitchFamily="18" charset="0"/>
              </a:rPr>
              <a:t>Kotler</a:t>
            </a:r>
            <a:r>
              <a:rPr lang="tr-TR" dirty="0">
                <a:solidFill>
                  <a:srgbClr val="002060"/>
                </a:solidFill>
                <a:latin typeface="Times New Roman" panose="02020603050405020304" pitchFamily="18" charset="0"/>
                <a:cs typeface="Times New Roman" panose="02020603050405020304" pitchFamily="18" charset="0"/>
              </a:rPr>
              <a:t> ve Keller, 2012): </a:t>
            </a:r>
          </a:p>
          <a:p>
            <a:pPr algn="just"/>
            <a:r>
              <a:rPr lang="tr-TR" b="1" i="1" dirty="0">
                <a:solidFill>
                  <a:srgbClr val="002060"/>
                </a:solidFill>
                <a:latin typeface="Times New Roman" panose="02020603050405020304" pitchFamily="18" charset="0"/>
                <a:cs typeface="Times New Roman" panose="02020603050405020304" pitchFamily="18" charset="0"/>
              </a:rPr>
              <a:t>Pazardaki eğilimleri ve teknolojik gelişmeleri gözlemleyip pazar için yeni olan </a:t>
            </a:r>
            <a:r>
              <a:rPr lang="tr-TR" b="1" i="1" dirty="0" err="1">
                <a:solidFill>
                  <a:srgbClr val="002060"/>
                </a:solidFill>
                <a:latin typeface="Times New Roman" panose="02020603050405020304" pitchFamily="18" charset="0"/>
                <a:cs typeface="Times New Roman" panose="02020603050405020304" pitchFamily="18" charset="0"/>
              </a:rPr>
              <a:t>hibrit</a:t>
            </a:r>
            <a:r>
              <a:rPr lang="tr-TR" b="1" i="1" dirty="0">
                <a:solidFill>
                  <a:srgbClr val="002060"/>
                </a:solidFill>
                <a:latin typeface="Times New Roman" panose="02020603050405020304" pitchFamily="18" charset="0"/>
                <a:cs typeface="Times New Roman" panose="02020603050405020304" pitchFamily="18" charset="0"/>
              </a:rPr>
              <a:t> çözümler üretmek: </a:t>
            </a:r>
            <a:r>
              <a:rPr lang="tr-TR" dirty="0">
                <a:solidFill>
                  <a:srgbClr val="002060"/>
                </a:solidFill>
                <a:latin typeface="Times New Roman" panose="02020603050405020304" pitchFamily="18" charset="0"/>
                <a:cs typeface="Times New Roman" panose="02020603050405020304" pitchFamily="18" charset="0"/>
              </a:rPr>
              <a:t>Örneğin GPS yazılımlarının ucuzlaması ile birlikte fırsatı gören girişimciler, GPS sistemini minibüslere adapte eden sistemler geliştirerek başarı kazanmışlardır. </a:t>
            </a:r>
          </a:p>
          <a:p>
            <a:pPr algn="just"/>
            <a:r>
              <a:rPr lang="tr-TR" b="1" i="1" dirty="0">
                <a:solidFill>
                  <a:srgbClr val="002060"/>
                </a:solidFill>
                <a:latin typeface="Times New Roman" panose="02020603050405020304" pitchFamily="18" charset="0"/>
                <a:cs typeface="Times New Roman" panose="02020603050405020304" pitchFamily="18" charset="0"/>
              </a:rPr>
              <a:t>Alım sürecini daha etkin/rahat hale getirmek: </a:t>
            </a:r>
            <a:r>
              <a:rPr lang="tr-TR" dirty="0">
                <a:solidFill>
                  <a:srgbClr val="002060"/>
                </a:solidFill>
                <a:latin typeface="Times New Roman" panose="02020603050405020304" pitchFamily="18" charset="0"/>
                <a:cs typeface="Times New Roman" panose="02020603050405020304" pitchFamily="18" charset="0"/>
              </a:rPr>
              <a:t>Daha önceleri uçak veya otobüs bileti almak için firmanın bulunduğu adrese gitmek zorunda kalan tüketiciler şimdi bu işlemlerini İnternet üzerinden kolayca yapabilmektedirler. </a:t>
            </a:r>
          </a:p>
          <a:p>
            <a:pPr algn="just"/>
            <a:r>
              <a:rPr lang="tr-TR" b="1" i="1" dirty="0">
                <a:solidFill>
                  <a:srgbClr val="002060"/>
                </a:solidFill>
                <a:latin typeface="Times New Roman" panose="02020603050405020304" pitchFamily="18" charset="0"/>
                <a:cs typeface="Times New Roman" panose="02020603050405020304" pitchFamily="18" charset="0"/>
              </a:rPr>
              <a:t>Tüketicilerin bilgi/tavsiye ihtiyacını gidermek: </a:t>
            </a:r>
            <a:r>
              <a:rPr lang="tr-TR" dirty="0">
                <a:solidFill>
                  <a:srgbClr val="002060"/>
                </a:solidFill>
                <a:latin typeface="Times New Roman" panose="02020603050405020304" pitchFamily="18" charset="0"/>
                <a:cs typeface="Times New Roman" panose="02020603050405020304" pitchFamily="18" charset="0"/>
              </a:rPr>
              <a:t>Örneğin, sikayetvar.com gibi tüketicilerin mevcut ürün ve markalar ile ilgili bilgi ihtiyacını gidermek, girişimci için kazançlı bir fırsat alanını oluşturabilmektedir.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896AC4DA-7679-4D56-ABB2-5B0B34E40974}"/>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E26AE29C-1136-4C95-99B7-61B5434A410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9F857BF7-E5D1-47B1-998F-CCF21C462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84</a:t>
            </a:fld>
            <a:endParaRPr lang="tr-TR"/>
          </a:p>
        </p:txBody>
      </p:sp>
    </p:spTree>
    <p:extLst>
      <p:ext uri="{BB962C8B-B14F-4D97-AF65-F5344CB8AC3E}">
        <p14:creationId xmlns:p14="http://schemas.microsoft.com/office/powerpoint/2010/main" val="41818343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75373" y="44912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11344" y="1285336"/>
            <a:ext cx="11386457" cy="4287328"/>
          </a:xfrm>
          <a:prstGeom prst="rect">
            <a:avLst/>
          </a:prstGeom>
          <a:noFill/>
        </p:spPr>
        <p:txBody>
          <a:bodyPr wrap="square" rtlCol="0">
            <a:spAutoFit/>
          </a:bodyPr>
          <a:lstStyle/>
          <a:p>
            <a:pPr algn="just"/>
            <a:r>
              <a:rPr lang="tr-TR" sz="2200" b="1" dirty="0">
                <a:solidFill>
                  <a:srgbClr val="C00000"/>
                </a:solidFill>
                <a:latin typeface="Times New Roman" panose="02020603050405020304" pitchFamily="18" charset="0"/>
                <a:cs typeface="Times New Roman" panose="02020603050405020304" pitchFamily="18" charset="0"/>
              </a:rPr>
              <a:t>4. Pazar Fırsatlarının Analizi</a:t>
            </a:r>
          </a:p>
          <a:p>
            <a:pPr algn="just"/>
            <a:r>
              <a:rPr lang="tr-TR" sz="2200" i="1" dirty="0">
                <a:solidFill>
                  <a:srgbClr val="002060"/>
                </a:solidFill>
                <a:latin typeface="Times New Roman" panose="02020603050405020304" pitchFamily="18" charset="0"/>
                <a:cs typeface="Times New Roman" panose="02020603050405020304" pitchFamily="18" charset="0"/>
              </a:rPr>
              <a:t>4.1 Fırsat ve Tehditlerin Analizi</a:t>
            </a:r>
          </a:p>
          <a:p>
            <a:pPr algn="just"/>
            <a:r>
              <a:rPr lang="tr-TR" sz="2200" b="1" i="1" dirty="0">
                <a:solidFill>
                  <a:srgbClr val="002060"/>
                </a:solidFill>
                <a:latin typeface="Times New Roman" panose="02020603050405020304" pitchFamily="18" charset="0"/>
                <a:cs typeface="Times New Roman" panose="02020603050405020304" pitchFamily="18" charset="0"/>
              </a:rPr>
              <a:t>Ürünü kişiselleştirmek: </a:t>
            </a:r>
            <a:r>
              <a:rPr lang="tr-TR" sz="2200" dirty="0">
                <a:solidFill>
                  <a:srgbClr val="002060"/>
                </a:solidFill>
                <a:latin typeface="Times New Roman" panose="02020603050405020304" pitchFamily="18" charset="0"/>
                <a:cs typeface="Times New Roman" panose="02020603050405020304" pitchFamily="18" charset="0"/>
              </a:rPr>
              <a:t>Bu yöntem her zaman tüketici açısından olumlu tepki ile sonuçlanır. Ancak kişiselleştirilen ürünün aynı zamanda kârlı olması da gereklidir. Pek çok firma, kişiselleştirmenin kârlı olabilmesi için uygun teknolojik altyapıyı geliştirerek bu yöntemi kullanmaktadır. Örneğin “</a:t>
            </a:r>
            <a:r>
              <a:rPr lang="tr-TR" sz="2200" dirty="0" err="1">
                <a:solidFill>
                  <a:srgbClr val="002060"/>
                </a:solidFill>
                <a:latin typeface="Times New Roman" panose="02020603050405020304" pitchFamily="18" charset="0"/>
                <a:cs typeface="Times New Roman" panose="02020603050405020304" pitchFamily="18" charset="0"/>
              </a:rPr>
              <a:t>Timberland</a:t>
            </a:r>
            <a:r>
              <a:rPr lang="tr-TR" sz="2200" dirty="0">
                <a:solidFill>
                  <a:srgbClr val="002060"/>
                </a:solidFill>
                <a:latin typeface="Times New Roman" panose="02020603050405020304" pitchFamily="18" charset="0"/>
                <a:cs typeface="Times New Roman" panose="02020603050405020304" pitchFamily="18" charset="0"/>
              </a:rPr>
              <a:t>” gibi büyük firmalar bile müşteri isimlerinin baş harflerinin yer aldığı ayakkabılar üretebilmektedir. Bu yöntem, küçük firmalar için de çok cazip fırsatlar getirebilmektedir. </a:t>
            </a:r>
          </a:p>
          <a:p>
            <a:pPr algn="just"/>
            <a:r>
              <a:rPr lang="tr-TR" sz="2200" b="1" i="1" dirty="0">
                <a:solidFill>
                  <a:srgbClr val="002060"/>
                </a:solidFill>
                <a:latin typeface="Times New Roman" panose="02020603050405020304" pitchFamily="18" charset="0"/>
                <a:cs typeface="Times New Roman" panose="02020603050405020304" pitchFamily="18" charset="0"/>
              </a:rPr>
              <a:t>Ürünlere yeni yetenekler/özellikler eklemek: </a:t>
            </a:r>
            <a:r>
              <a:rPr lang="tr-TR" sz="2200" dirty="0">
                <a:solidFill>
                  <a:srgbClr val="002060"/>
                </a:solidFill>
                <a:latin typeface="Times New Roman" panose="02020603050405020304" pitchFamily="18" charset="0"/>
                <a:cs typeface="Times New Roman" panose="02020603050405020304" pitchFamily="18" charset="0"/>
              </a:rPr>
              <a:t>İşletmelerin pazarda rekabet gücünü koruyabilmeleri için sürekli olarak ürünlerini yenilemeleri gereklidir. Bu nedenle en çok kullanılan yöntemlerden birini oluşturmaktadır. Bu yöntemde ürüne kullanıcılar için cazip olacak bir özellik eklenmektedir.  Örneğin, cep telefonu firmaları neredeyse altı ayda bir yeni bir versiyonu pazara sürmekte ve bu yeni versiyonda pek çok özelliğin tanıtımını yapmaktadırlar.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95BDAF3C-F456-4A64-A804-E0F16E5B98D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EEFDCC47-9941-4470-A0C8-A1922F230F7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7775ABFB-65FB-4281-8B5A-4743964DF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85</a:t>
            </a:fld>
            <a:endParaRPr lang="tr-TR"/>
          </a:p>
        </p:txBody>
      </p:sp>
    </p:spTree>
    <p:extLst>
      <p:ext uri="{BB962C8B-B14F-4D97-AF65-F5344CB8AC3E}">
        <p14:creationId xmlns:p14="http://schemas.microsoft.com/office/powerpoint/2010/main" val="20091185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266888" y="303659"/>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11344" y="1216921"/>
            <a:ext cx="11386457" cy="4287328"/>
          </a:xfrm>
          <a:prstGeom prst="rect">
            <a:avLst/>
          </a:prstGeom>
          <a:noFill/>
        </p:spPr>
        <p:txBody>
          <a:bodyPr wrap="square" rtlCol="0">
            <a:spAutoFit/>
          </a:bodyPr>
          <a:lstStyle/>
          <a:p>
            <a:pPr algn="just"/>
            <a:r>
              <a:rPr lang="tr-TR" sz="2200" b="1" dirty="0">
                <a:solidFill>
                  <a:srgbClr val="C00000"/>
                </a:solidFill>
                <a:latin typeface="Times New Roman" panose="02020603050405020304" pitchFamily="18" charset="0"/>
                <a:cs typeface="Times New Roman" panose="02020603050405020304" pitchFamily="18" charset="0"/>
              </a:rPr>
              <a:t>4. Pazar Fırsatlarının Analizi</a:t>
            </a:r>
          </a:p>
          <a:p>
            <a:pPr algn="just"/>
            <a:r>
              <a:rPr lang="tr-TR" sz="2200" i="1" dirty="0">
                <a:solidFill>
                  <a:srgbClr val="002060"/>
                </a:solidFill>
                <a:latin typeface="Times New Roman" panose="02020603050405020304" pitchFamily="18" charset="0"/>
                <a:cs typeface="Times New Roman" panose="02020603050405020304" pitchFamily="18" charset="0"/>
              </a:rPr>
              <a:t>4.1 Fırsat ve Tehditlerin Analizi</a:t>
            </a:r>
          </a:p>
          <a:p>
            <a:pPr algn="just"/>
            <a:r>
              <a:rPr lang="tr-TR" sz="2200" b="1" i="1" dirty="0">
                <a:solidFill>
                  <a:srgbClr val="002060"/>
                </a:solidFill>
                <a:latin typeface="Times New Roman" panose="02020603050405020304" pitchFamily="18" charset="0"/>
                <a:cs typeface="Times New Roman" panose="02020603050405020304" pitchFamily="18" charset="0"/>
              </a:rPr>
              <a:t>Dağıtımı hızlandırmak veya dağıtım kanalını farklılaştırmak: </a:t>
            </a:r>
            <a:r>
              <a:rPr lang="tr-TR" sz="2200" dirty="0">
                <a:solidFill>
                  <a:srgbClr val="002060"/>
                </a:solidFill>
                <a:latin typeface="Times New Roman" panose="02020603050405020304" pitchFamily="18" charset="0"/>
                <a:cs typeface="Times New Roman" panose="02020603050405020304" pitchFamily="18" charset="0"/>
              </a:rPr>
              <a:t>E-ticaret firmalarının, teslim sürelerini kısaltmak için yeni depolama teknolojilerini kullanması veya siparişlerin kullanıcılar tarafından online izlenebilir olması tüketiciler için cazip uygulamalardır. Benzer şekilde perakende firmalarının, ürünlerini otomatik makineler ile pazarlaması da benzer fırsatları barındırabilmektedir. </a:t>
            </a:r>
          </a:p>
          <a:p>
            <a:pPr algn="just"/>
            <a:r>
              <a:rPr lang="tr-TR" sz="2200" b="1" i="1" dirty="0">
                <a:solidFill>
                  <a:srgbClr val="002060"/>
                </a:solidFill>
                <a:latin typeface="Times New Roman" panose="02020603050405020304" pitchFamily="18" charset="0"/>
                <a:cs typeface="Times New Roman" panose="02020603050405020304" pitchFamily="18" charset="0"/>
              </a:rPr>
              <a:t>Daha düşük fiyat sunmak: </a:t>
            </a:r>
            <a:r>
              <a:rPr lang="tr-TR" sz="2200" dirty="0">
                <a:solidFill>
                  <a:srgbClr val="002060"/>
                </a:solidFill>
                <a:latin typeface="Times New Roman" panose="02020603050405020304" pitchFamily="18" charset="0"/>
                <a:cs typeface="Times New Roman" panose="02020603050405020304" pitchFamily="18" charset="0"/>
              </a:rPr>
              <a:t>Pazarda belirli bir itibarı olan markaların, aynı özelliklere sahip daha düşük kaliteli alternatif ürünleri sunması, bu yöntemin en çok kullanılan örneğidir. Örneğin Vestel markası, benzer özelliklere sahip ürünlerini </a:t>
            </a:r>
            <a:r>
              <a:rPr lang="tr-TR" sz="2200" dirty="0" err="1">
                <a:solidFill>
                  <a:srgbClr val="002060"/>
                </a:solidFill>
                <a:latin typeface="Times New Roman" panose="02020603050405020304" pitchFamily="18" charset="0"/>
                <a:cs typeface="Times New Roman" panose="02020603050405020304" pitchFamily="18" charset="0"/>
              </a:rPr>
              <a:t>Regal</a:t>
            </a:r>
            <a:r>
              <a:rPr lang="tr-TR" sz="2200" dirty="0">
                <a:solidFill>
                  <a:srgbClr val="002060"/>
                </a:solidFill>
                <a:latin typeface="Times New Roman" panose="02020603050405020304" pitchFamily="18" charset="0"/>
                <a:cs typeface="Times New Roman" panose="02020603050405020304" pitchFamily="18" charset="0"/>
              </a:rPr>
              <a:t> markası ile daha düşük fiyata satmaktadır. Ancak uygulamada başka alternatif rekabet yöntemi bulamayan girişimcilerin, fiyatlarını düşürerek rekabet etmesi sıklıkla karşılaşılan bir durumdur. Bu tür uygulamaların işletmenin kârlılığını düşürdüğü ve diğer yöntemlerin öncellikle değerlendirilmesi gerektiği unutulmamalıdır.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8EE46971-2240-45C0-8696-1ACBA84D1E6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F59788CE-9438-4CD6-A88D-70F498072F6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C9B91C4B-C9B6-4F97-8F9E-4233EB6F9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86</a:t>
            </a:fld>
            <a:endParaRPr lang="tr-TR"/>
          </a:p>
        </p:txBody>
      </p:sp>
    </p:spTree>
    <p:extLst>
      <p:ext uri="{BB962C8B-B14F-4D97-AF65-F5344CB8AC3E}">
        <p14:creationId xmlns:p14="http://schemas.microsoft.com/office/powerpoint/2010/main" val="32882538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2195473"/>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4. Pazar Fırsatlarının Analizi</a:t>
            </a:r>
          </a:p>
          <a:p>
            <a:pPr algn="just"/>
            <a:r>
              <a:rPr lang="tr-TR" i="1" dirty="0">
                <a:solidFill>
                  <a:srgbClr val="002060"/>
                </a:solidFill>
                <a:latin typeface="Times New Roman" panose="02020603050405020304" pitchFamily="18" charset="0"/>
                <a:cs typeface="Times New Roman" panose="02020603050405020304" pitchFamily="18" charset="0"/>
              </a:rPr>
              <a:t>4.1 Fırsat ve Tehditlerin Analizi</a:t>
            </a:r>
          </a:p>
          <a:p>
            <a:pPr algn="just"/>
            <a:r>
              <a:rPr lang="tr-TR" dirty="0">
                <a:solidFill>
                  <a:srgbClr val="002060"/>
                </a:solidFill>
                <a:latin typeface="Times New Roman" panose="02020603050405020304" pitchFamily="18" charset="0"/>
                <a:cs typeface="Times New Roman" panose="02020603050405020304" pitchFamily="18" charset="0"/>
              </a:rPr>
              <a:t>Yukarıda sayılan yöntemler dışında girişimcinin sürekli </a:t>
            </a:r>
          </a:p>
          <a:p>
            <a:pPr algn="just"/>
            <a:r>
              <a:rPr lang="tr-TR" dirty="0">
                <a:solidFill>
                  <a:srgbClr val="002060"/>
                </a:solidFill>
                <a:latin typeface="Times New Roman" panose="02020603050405020304" pitchFamily="18" charset="0"/>
                <a:cs typeface="Times New Roman" panose="02020603050405020304" pitchFamily="18" charset="0"/>
              </a:rPr>
              <a:t>olarak iç ve dış çevre faktörlerini analiz etmesi de </a:t>
            </a:r>
          </a:p>
          <a:p>
            <a:pPr algn="just"/>
            <a:r>
              <a:rPr lang="tr-TR" dirty="0">
                <a:solidFill>
                  <a:srgbClr val="002060"/>
                </a:solidFill>
                <a:latin typeface="Times New Roman" panose="02020603050405020304" pitchFamily="18" charset="0"/>
                <a:cs typeface="Times New Roman" panose="02020603050405020304" pitchFamily="18" charset="0"/>
              </a:rPr>
              <a:t>gereklidir.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2" name="Resim 1"/>
          <p:cNvPicPr>
            <a:picLocks noChangeAspect="1"/>
          </p:cNvPicPr>
          <p:nvPr/>
        </p:nvPicPr>
        <p:blipFill>
          <a:blip r:embed="rId2" cstate="print"/>
          <a:stretch>
            <a:fillRect/>
          </a:stretch>
        </p:blipFill>
        <p:spPr>
          <a:xfrm>
            <a:off x="6640285" y="1950727"/>
            <a:ext cx="5346670" cy="4282364"/>
          </a:xfrm>
          <a:prstGeom prst="rect">
            <a:avLst/>
          </a:prstGeom>
        </p:spPr>
      </p:pic>
      <p:sp>
        <p:nvSpPr>
          <p:cNvPr id="7" name="Dikdörtgen 6">
            <a:extLst>
              <a:ext uri="{FF2B5EF4-FFF2-40B4-BE49-F238E27FC236}">
                <a16:creationId xmlns="" xmlns:a16="http://schemas.microsoft.com/office/drawing/2014/main" id="{B6F0FACD-5EB8-48EC-8C91-5A7793F3FEBB}"/>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CC8D3211-01A2-4BA2-B056-1214A168762D}"/>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456E3899-81C6-44DA-83F6-B31D4CF79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ayt Numarası Yer Tutucusu 2"/>
          <p:cNvSpPr>
            <a:spLocks noGrp="1"/>
          </p:cNvSpPr>
          <p:nvPr>
            <p:ph type="sldNum" sz="quarter" idx="12"/>
          </p:nvPr>
        </p:nvSpPr>
        <p:spPr/>
        <p:txBody>
          <a:bodyPr/>
          <a:lstStyle/>
          <a:p>
            <a:fld id="{673B6E21-7CC9-44B2-9B44-FB4670CB18F1}" type="slidenum">
              <a:rPr lang="tr-TR" smtClean="0"/>
              <a:pPr/>
              <a:t>87</a:t>
            </a:fld>
            <a:endParaRPr lang="tr-TR"/>
          </a:p>
        </p:txBody>
      </p:sp>
    </p:spTree>
    <p:extLst>
      <p:ext uri="{BB962C8B-B14F-4D97-AF65-F5344CB8AC3E}">
        <p14:creationId xmlns:p14="http://schemas.microsoft.com/office/powerpoint/2010/main" val="3394394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3400931"/>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4. Pazar Fırsatlarının Analizi</a:t>
            </a:r>
          </a:p>
          <a:p>
            <a:pPr algn="just"/>
            <a:r>
              <a:rPr lang="tr-TR" i="1" dirty="0">
                <a:solidFill>
                  <a:srgbClr val="002060"/>
                </a:solidFill>
                <a:latin typeface="Times New Roman" panose="02020603050405020304" pitchFamily="18" charset="0"/>
                <a:cs typeface="Times New Roman" panose="02020603050405020304" pitchFamily="18" charset="0"/>
              </a:rPr>
              <a:t>4.1 Fırsat ve Tehditlerin Analizi</a:t>
            </a:r>
          </a:p>
          <a:p>
            <a:pPr algn="just"/>
            <a:r>
              <a:rPr lang="tr-TR" dirty="0">
                <a:solidFill>
                  <a:srgbClr val="002060"/>
                </a:solidFill>
                <a:latin typeface="Times New Roman" panose="02020603050405020304" pitchFamily="18" charset="0"/>
                <a:cs typeface="Times New Roman" panose="02020603050405020304" pitchFamily="18" charset="0"/>
              </a:rPr>
              <a:t>Şekilde görülen dört önemli çevre faktörünün analizine bu kelimelerin baş harflerine uygun olarak </a:t>
            </a:r>
            <a:r>
              <a:rPr lang="tr-TR" b="1" dirty="0">
                <a:solidFill>
                  <a:srgbClr val="002060"/>
                </a:solidFill>
                <a:latin typeface="Times New Roman" panose="02020603050405020304" pitchFamily="18" charset="0"/>
                <a:cs typeface="Times New Roman" panose="02020603050405020304" pitchFamily="18" charset="0"/>
              </a:rPr>
              <a:t>PEST Analizi </a:t>
            </a:r>
            <a:r>
              <a:rPr lang="tr-TR" dirty="0">
                <a:solidFill>
                  <a:srgbClr val="002060"/>
                </a:solidFill>
                <a:latin typeface="Times New Roman" panose="02020603050405020304" pitchFamily="18" charset="0"/>
                <a:cs typeface="Times New Roman" panose="02020603050405020304" pitchFamily="18" charset="0"/>
              </a:rPr>
              <a:t>adı verilmektedir. Bu analizde girişimci, çevre faktörlerinin her birinde meydana gelen değişimlerin işletmeye potansiyel etkilerini değerlendirmeli, risk ve fırsatları ortaya koymalıdır. Çünkü girişimcinin kurguladığı iş modeli ile ortaya çıkan fırsat ve tehditlerin tamamı bu çevre unsurlarındaki değişim ile ilişkilidir. </a:t>
            </a:r>
          </a:p>
          <a:p>
            <a:pPr algn="just"/>
            <a:r>
              <a:rPr lang="tr-TR" b="1" dirty="0">
                <a:solidFill>
                  <a:srgbClr val="002060"/>
                </a:solidFill>
                <a:latin typeface="Times New Roman" panose="02020603050405020304" pitchFamily="18" charset="0"/>
                <a:cs typeface="Times New Roman" panose="02020603050405020304" pitchFamily="18" charset="0"/>
              </a:rPr>
              <a:t>Politik faktörler </a:t>
            </a:r>
            <a:r>
              <a:rPr lang="tr-TR" dirty="0">
                <a:solidFill>
                  <a:srgbClr val="002060"/>
                </a:solidFill>
                <a:latin typeface="Times New Roman" panose="02020603050405020304" pitchFamily="18" charset="0"/>
                <a:cs typeface="Times New Roman" panose="02020603050405020304" pitchFamily="18" charset="0"/>
              </a:rPr>
              <a:t>içinde, devletin koyduğu kurallar ve bunlar ile ilgili değişikliklerin işletmeye olan yansımaları dikkate alınmaktadır. Burada, kamu otoritelerinin uyguladığı çevresel düzenlemeler, ticari yaşama yönelik düzenlemeler, verilen teşvik ve hibeler ile bunların kullanım şartları, diğer devletler ile yapılan ikili veya çoklu anlaşmalar gibi düzenlemeler işletmeyi yakından ilgilendirmektedir.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28E9D972-C3A9-452D-AF42-0EE3FAA5146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2F38604-F243-4862-B34B-C5580DA9459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9006D702-A35D-40E5-B2EB-705EE5917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88</a:t>
            </a:fld>
            <a:endParaRPr lang="tr-TR"/>
          </a:p>
        </p:txBody>
      </p:sp>
    </p:spTree>
    <p:extLst>
      <p:ext uri="{BB962C8B-B14F-4D97-AF65-F5344CB8AC3E}">
        <p14:creationId xmlns:p14="http://schemas.microsoft.com/office/powerpoint/2010/main" val="4432965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2390398"/>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4. Pazar Fırsatlarının Analizi</a:t>
            </a:r>
          </a:p>
          <a:p>
            <a:pPr algn="just"/>
            <a:r>
              <a:rPr lang="tr-TR" i="1" dirty="0">
                <a:solidFill>
                  <a:srgbClr val="002060"/>
                </a:solidFill>
                <a:latin typeface="Times New Roman" panose="02020603050405020304" pitchFamily="18" charset="0"/>
                <a:cs typeface="Times New Roman" panose="02020603050405020304" pitchFamily="18" charset="0"/>
              </a:rPr>
              <a:t>4.1 Fırsat ve Tehditlerin Analizi</a:t>
            </a:r>
          </a:p>
          <a:p>
            <a:pPr algn="just"/>
            <a:r>
              <a:rPr lang="tr-TR" b="1" dirty="0">
                <a:solidFill>
                  <a:srgbClr val="002060"/>
                </a:solidFill>
                <a:latin typeface="Times New Roman" panose="02020603050405020304" pitchFamily="18" charset="0"/>
                <a:cs typeface="Times New Roman" panose="02020603050405020304" pitchFamily="18" charset="0"/>
              </a:rPr>
              <a:t>Ekonomik faktörler </a:t>
            </a:r>
            <a:r>
              <a:rPr lang="tr-TR" dirty="0">
                <a:solidFill>
                  <a:srgbClr val="002060"/>
                </a:solidFill>
                <a:latin typeface="Times New Roman" panose="02020603050405020304" pitchFamily="18" charset="0"/>
                <a:cs typeface="Times New Roman" panose="02020603050405020304" pitchFamily="18" charset="0"/>
              </a:rPr>
              <a:t>arasında döviz kurları, faiz, kredi, enflasyon oranları, büyüme verileri gibi makroekonomik göstergelerin yanında hammadde, işçilik ücretleri, sektör büyüme oranları, dış ticaret </a:t>
            </a:r>
            <a:r>
              <a:rPr lang="tr-TR" dirty="0" err="1">
                <a:solidFill>
                  <a:srgbClr val="002060"/>
                </a:solidFill>
                <a:latin typeface="Times New Roman" panose="02020603050405020304" pitchFamily="18" charset="0"/>
                <a:cs typeface="Times New Roman" panose="02020603050405020304" pitchFamily="18" charset="0"/>
              </a:rPr>
              <a:t>vs</a:t>
            </a:r>
            <a:r>
              <a:rPr lang="tr-TR" dirty="0">
                <a:solidFill>
                  <a:srgbClr val="002060"/>
                </a:solidFill>
                <a:latin typeface="Times New Roman" panose="02020603050405020304" pitchFamily="18" charset="0"/>
                <a:cs typeface="Times New Roman" panose="02020603050405020304" pitchFamily="18" charset="0"/>
              </a:rPr>
              <a:t> gibi konular da yer almaktadır. Örneğin döviz kurlarının yükselmesi, ihracatçı bir firmanın gelirlerini artırıcı etki yaparken ithalatçı firma için önemli bir tehdit unsurunu oluşturmaktadır. Girişimcinin ekonomik faktörleri sürekli olarak izlemesi ve gerekli önlemleri zamanında alması yararlı olacaktır.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28E9D972-C3A9-452D-AF42-0EE3FAA5146C}"/>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2F38604-F243-4862-B34B-C5580DA9459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9006D702-A35D-40E5-B2EB-705EE5917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89</a:t>
            </a:fld>
            <a:endParaRPr lang="tr-TR"/>
          </a:p>
        </p:txBody>
      </p:sp>
    </p:spTree>
    <p:extLst>
      <p:ext uri="{BB962C8B-B14F-4D97-AF65-F5344CB8AC3E}">
        <p14:creationId xmlns:p14="http://schemas.microsoft.com/office/powerpoint/2010/main" val="1337014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YAPILABİLİRLİK ANALİZİ</a:t>
            </a:r>
          </a:p>
        </p:txBody>
      </p:sp>
      <p:sp>
        <p:nvSpPr>
          <p:cNvPr id="5" name="İçerik Yer Tutucusu 4"/>
          <p:cNvSpPr txBox="1">
            <a:spLocks noGrp="1"/>
          </p:cNvSpPr>
          <p:nvPr>
            <p:ph idx="1"/>
          </p:nvPr>
        </p:nvSpPr>
        <p:spPr>
          <a:xfrm>
            <a:off x="370114" y="1845734"/>
            <a:ext cx="11430000" cy="3469668"/>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1. Kaynaklar ve İş Fikri Uyumu</a:t>
            </a:r>
          </a:p>
          <a:p>
            <a:pPr algn="just"/>
            <a:r>
              <a:rPr lang="tr-TR" sz="2400" i="1" dirty="0">
                <a:solidFill>
                  <a:srgbClr val="002060"/>
                </a:solidFill>
                <a:latin typeface="Times New Roman" panose="02020603050405020304" pitchFamily="18" charset="0"/>
                <a:cs typeface="Times New Roman" panose="02020603050405020304" pitchFamily="18" charset="0"/>
              </a:rPr>
              <a:t>1.1 Girişimci Ekip</a:t>
            </a:r>
          </a:p>
          <a:p>
            <a:pPr algn="just"/>
            <a:r>
              <a:rPr lang="tr-TR" sz="2400" dirty="0">
                <a:solidFill>
                  <a:srgbClr val="002060"/>
                </a:solidFill>
                <a:latin typeface="Times New Roman" panose="02020603050405020304" pitchFamily="18" charset="0"/>
                <a:cs typeface="Times New Roman" panose="02020603050405020304" pitchFamily="18" charset="0"/>
              </a:rPr>
              <a:t>1.1.2 Vizyon</a:t>
            </a:r>
          </a:p>
          <a:p>
            <a:pPr algn="just"/>
            <a:r>
              <a:rPr lang="tr-TR" sz="2400" dirty="0">
                <a:solidFill>
                  <a:srgbClr val="002060"/>
                </a:solidFill>
                <a:latin typeface="Times New Roman" panose="02020603050405020304" pitchFamily="18" charset="0"/>
                <a:cs typeface="Times New Roman" panose="02020603050405020304" pitchFamily="18" charset="0"/>
              </a:rPr>
              <a:t>Geçmiş tecrübeler ne kadar önemli ise geleceğe dair kurulan hayaller, koyulan hedefler ve bu yoldaki adanmışlık da o kadar önemlidir. </a:t>
            </a:r>
          </a:p>
          <a:p>
            <a:pPr algn="just"/>
            <a:r>
              <a:rPr lang="tr-TR" sz="2400" dirty="0">
                <a:solidFill>
                  <a:srgbClr val="002060"/>
                </a:solidFill>
                <a:latin typeface="Times New Roman" panose="02020603050405020304" pitchFamily="18" charset="0"/>
                <a:cs typeface="Times New Roman" panose="02020603050405020304" pitchFamily="18" charset="0"/>
              </a:rPr>
              <a:t>Günümüzün en popüler girişimcilerinden </a:t>
            </a:r>
            <a:r>
              <a:rPr lang="tr-TR" sz="2400" dirty="0" err="1">
                <a:solidFill>
                  <a:srgbClr val="002060"/>
                </a:solidFill>
                <a:latin typeface="Times New Roman" panose="02020603050405020304" pitchFamily="18" charset="0"/>
                <a:cs typeface="Times New Roman" panose="02020603050405020304" pitchFamily="18" charset="0"/>
              </a:rPr>
              <a:t>Tesla</a:t>
            </a:r>
            <a:r>
              <a:rPr lang="tr-TR" sz="2400" dirty="0">
                <a:solidFill>
                  <a:srgbClr val="002060"/>
                </a:solidFill>
                <a:latin typeface="Times New Roman" panose="02020603050405020304" pitchFamily="18" charset="0"/>
                <a:cs typeface="Times New Roman" panose="02020603050405020304" pitchFamily="18" charset="0"/>
              </a:rPr>
              <a:t> ve </a:t>
            </a:r>
            <a:r>
              <a:rPr lang="tr-TR" sz="2400" dirty="0" err="1">
                <a:solidFill>
                  <a:srgbClr val="002060"/>
                </a:solidFill>
                <a:latin typeface="Times New Roman" panose="02020603050405020304" pitchFamily="18" charset="0"/>
                <a:cs typeface="Times New Roman" panose="02020603050405020304" pitchFamily="18" charset="0"/>
              </a:rPr>
              <a:t>SpaceX</a:t>
            </a:r>
            <a:r>
              <a:rPr lang="tr-TR" sz="2400" dirty="0">
                <a:solidFill>
                  <a:srgbClr val="002060"/>
                </a:solidFill>
                <a:latin typeface="Times New Roman" panose="02020603050405020304" pitchFamily="18" charset="0"/>
                <a:cs typeface="Times New Roman" panose="02020603050405020304" pitchFamily="18" charset="0"/>
              </a:rPr>
              <a:t> kurucusu </a:t>
            </a:r>
            <a:r>
              <a:rPr lang="tr-TR" sz="2400" dirty="0" err="1">
                <a:solidFill>
                  <a:srgbClr val="002060"/>
                </a:solidFill>
                <a:latin typeface="Times New Roman" panose="02020603050405020304" pitchFamily="18" charset="0"/>
                <a:cs typeface="Times New Roman" panose="02020603050405020304" pitchFamily="18" charset="0"/>
              </a:rPr>
              <a:t>Elon</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err="1">
                <a:solidFill>
                  <a:srgbClr val="002060"/>
                </a:solidFill>
                <a:latin typeface="Times New Roman" panose="02020603050405020304" pitchFamily="18" charset="0"/>
                <a:cs typeface="Times New Roman" panose="02020603050405020304" pitchFamily="18" charset="0"/>
              </a:rPr>
              <a:t>Musk</a:t>
            </a:r>
            <a:r>
              <a:rPr lang="tr-TR" sz="2400" dirty="0">
                <a:solidFill>
                  <a:srgbClr val="002060"/>
                </a:solidFill>
                <a:latin typeface="Times New Roman" panose="02020603050405020304" pitchFamily="18" charset="0"/>
                <a:cs typeface="Times New Roman" panose="02020603050405020304" pitchFamily="18" charset="0"/>
              </a:rPr>
              <a:t>, Amazon kurucusu </a:t>
            </a:r>
            <a:r>
              <a:rPr lang="tr-TR" sz="2400" dirty="0" err="1">
                <a:solidFill>
                  <a:srgbClr val="002060"/>
                </a:solidFill>
                <a:latin typeface="Times New Roman" panose="02020603050405020304" pitchFamily="18" charset="0"/>
                <a:cs typeface="Times New Roman" panose="02020603050405020304" pitchFamily="18" charset="0"/>
              </a:rPr>
              <a:t>Jeff</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err="1">
                <a:solidFill>
                  <a:srgbClr val="002060"/>
                </a:solidFill>
                <a:latin typeface="Times New Roman" panose="02020603050405020304" pitchFamily="18" charset="0"/>
                <a:cs typeface="Times New Roman" panose="02020603050405020304" pitchFamily="18" charset="0"/>
              </a:rPr>
              <a:t>Bezos</a:t>
            </a:r>
            <a:r>
              <a:rPr lang="tr-TR" sz="2400" dirty="0">
                <a:solidFill>
                  <a:srgbClr val="002060"/>
                </a:solidFill>
                <a:latin typeface="Times New Roman" panose="02020603050405020304" pitchFamily="18" charset="0"/>
                <a:cs typeface="Times New Roman" panose="02020603050405020304" pitchFamily="18" charset="0"/>
              </a:rPr>
              <a:t>, Apple kurucusu Steve </a:t>
            </a:r>
            <a:r>
              <a:rPr lang="tr-TR" sz="2400" dirty="0" err="1">
                <a:solidFill>
                  <a:srgbClr val="002060"/>
                </a:solidFill>
                <a:latin typeface="Times New Roman" panose="02020603050405020304" pitchFamily="18" charset="0"/>
                <a:cs typeface="Times New Roman" panose="02020603050405020304" pitchFamily="18" charset="0"/>
              </a:rPr>
              <a:t>Jobs</a:t>
            </a:r>
            <a:r>
              <a:rPr lang="tr-TR" sz="2400" dirty="0">
                <a:solidFill>
                  <a:srgbClr val="002060"/>
                </a:solidFill>
                <a:latin typeface="Times New Roman" panose="02020603050405020304" pitchFamily="18" charset="0"/>
                <a:cs typeface="Times New Roman" panose="02020603050405020304" pitchFamily="18" charset="0"/>
              </a:rPr>
              <a:t> ve Google kurucuları </a:t>
            </a:r>
            <a:r>
              <a:rPr lang="tr-TR" sz="2400" dirty="0" err="1">
                <a:solidFill>
                  <a:srgbClr val="002060"/>
                </a:solidFill>
                <a:latin typeface="Times New Roman" panose="02020603050405020304" pitchFamily="18" charset="0"/>
                <a:cs typeface="Times New Roman" panose="02020603050405020304" pitchFamily="18" charset="0"/>
              </a:rPr>
              <a:t>Larry</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err="1">
                <a:solidFill>
                  <a:srgbClr val="002060"/>
                </a:solidFill>
                <a:latin typeface="Times New Roman" panose="02020603050405020304" pitchFamily="18" charset="0"/>
                <a:cs typeface="Times New Roman" panose="02020603050405020304" pitchFamily="18" charset="0"/>
              </a:rPr>
              <a:t>Page</a:t>
            </a:r>
            <a:r>
              <a:rPr lang="tr-TR" sz="2400" dirty="0">
                <a:solidFill>
                  <a:srgbClr val="002060"/>
                </a:solidFill>
                <a:latin typeface="Times New Roman" panose="02020603050405020304" pitchFamily="18" charset="0"/>
                <a:cs typeface="Times New Roman" panose="02020603050405020304" pitchFamily="18" charset="0"/>
              </a:rPr>
              <a:t> ve </a:t>
            </a:r>
            <a:r>
              <a:rPr lang="tr-TR" sz="2400" dirty="0" err="1">
                <a:solidFill>
                  <a:srgbClr val="002060"/>
                </a:solidFill>
                <a:latin typeface="Times New Roman" panose="02020603050405020304" pitchFamily="18" charset="0"/>
                <a:cs typeface="Times New Roman" panose="02020603050405020304" pitchFamily="18" charset="0"/>
              </a:rPr>
              <a:t>Sergey</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err="1">
                <a:solidFill>
                  <a:srgbClr val="002060"/>
                </a:solidFill>
                <a:latin typeface="Times New Roman" panose="02020603050405020304" pitchFamily="18" charset="0"/>
                <a:cs typeface="Times New Roman" panose="02020603050405020304" pitchFamily="18" charset="0"/>
              </a:rPr>
              <a:t>Brin</a:t>
            </a:r>
            <a:r>
              <a:rPr lang="tr-TR" sz="2400" dirty="0">
                <a:solidFill>
                  <a:srgbClr val="002060"/>
                </a:solidFill>
                <a:latin typeface="Times New Roman" panose="02020603050405020304" pitchFamily="18" charset="0"/>
                <a:cs typeface="Times New Roman" panose="02020603050405020304" pitchFamily="18" charset="0"/>
              </a:rPr>
              <a:t> vizyon sahibi olmanın bizi götürebileceği yerleri gösteren en güzel örneklerdir.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BDCEDF46-3C15-4D3E-BBEA-8E48FB7ABBB3}"/>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81D59CAA-AC50-4707-9F1F-26057A55637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065B4F7F-0651-4ECA-BC60-0920F4DF4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9</a:t>
            </a:fld>
            <a:endParaRPr lang="tr-TR"/>
          </a:p>
        </p:txBody>
      </p:sp>
    </p:spTree>
    <p:extLst>
      <p:ext uri="{BB962C8B-B14F-4D97-AF65-F5344CB8AC3E}">
        <p14:creationId xmlns:p14="http://schemas.microsoft.com/office/powerpoint/2010/main" val="28162494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3664593"/>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4. Pazar Fırsatlarının Analizi</a:t>
            </a:r>
          </a:p>
          <a:p>
            <a:pPr algn="just"/>
            <a:r>
              <a:rPr lang="tr-TR" i="1" dirty="0">
                <a:solidFill>
                  <a:srgbClr val="002060"/>
                </a:solidFill>
                <a:latin typeface="Times New Roman" panose="02020603050405020304" pitchFamily="18" charset="0"/>
                <a:cs typeface="Times New Roman" panose="02020603050405020304" pitchFamily="18" charset="0"/>
              </a:rPr>
              <a:t>4.1 Fırsat ve Tehditlerin Analizi</a:t>
            </a:r>
          </a:p>
          <a:p>
            <a:pPr algn="just"/>
            <a:r>
              <a:rPr lang="tr-TR" sz="2400" b="1" dirty="0">
                <a:solidFill>
                  <a:srgbClr val="002060"/>
                </a:solidFill>
                <a:latin typeface="Times New Roman" panose="02020603050405020304" pitchFamily="18" charset="0"/>
                <a:cs typeface="Times New Roman" panose="02020603050405020304" pitchFamily="18" charset="0"/>
              </a:rPr>
              <a:t>Sosyal faktörler, </a:t>
            </a:r>
            <a:r>
              <a:rPr lang="tr-TR" sz="2400" dirty="0">
                <a:solidFill>
                  <a:srgbClr val="002060"/>
                </a:solidFill>
                <a:latin typeface="Times New Roman" panose="02020603050405020304" pitchFamily="18" charset="0"/>
                <a:cs typeface="Times New Roman" panose="02020603050405020304" pitchFamily="18" charset="0"/>
              </a:rPr>
              <a:t>belirli bir coğrafyadaki nüfusun genel yaşam ve tüketim eğilimlerini kapsamaktadır. Ekonomik faktörlere göre daha yavaş değişse de sosyal faktörler, insanların değer yapılarını, tüketim biçimlerini belirlediği için girişimci açısından hayli önem taşımaktadır. Bu grupta insanların yaşam tarzlarındaki değişimler, ülkenin veya bölgenin nüfus yapısı, genel tüketim eğilimleri, etik yaklaşımları </a:t>
            </a:r>
            <a:r>
              <a:rPr lang="tr-TR" sz="2400" dirty="0" err="1">
                <a:solidFill>
                  <a:srgbClr val="002060"/>
                </a:solidFill>
                <a:latin typeface="Times New Roman" panose="02020603050405020304" pitchFamily="18" charset="0"/>
                <a:cs typeface="Times New Roman" panose="02020603050405020304" pitchFamily="18" charset="0"/>
              </a:rPr>
              <a:t>vs</a:t>
            </a:r>
            <a:r>
              <a:rPr lang="tr-TR" sz="2400" dirty="0">
                <a:solidFill>
                  <a:srgbClr val="002060"/>
                </a:solidFill>
                <a:latin typeface="Times New Roman" panose="02020603050405020304" pitchFamily="18" charset="0"/>
                <a:cs typeface="Times New Roman" panose="02020603050405020304" pitchFamily="18" charset="0"/>
              </a:rPr>
              <a:t> gibi konular incelenmektedir. Örneğin, endüstrileşme ile birlikte eğitimli kent nüfusu arttığı için solo aile modeli artmıştır. İnsanların tek başına yaşamaya başlamasıyla tüketim kalıplarında önemli değişimler meydana gelmiştir. Bu durum, pek çok girişimci için fırsatlar yaratabilmektedir</a:t>
            </a:r>
            <a:r>
              <a:rPr lang="tr-TR" dirty="0">
                <a:solidFill>
                  <a:srgbClr val="002060"/>
                </a:solidFill>
                <a:latin typeface="Times New Roman" panose="02020603050405020304" pitchFamily="18" charset="0"/>
                <a:cs typeface="Times New Roman" panose="02020603050405020304" pitchFamily="18" charset="0"/>
              </a:rPr>
              <a:t>.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7968A0BE-3FDD-43EF-95A0-90894513FBA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D6F78840-C3A4-4122-86F1-4034C32E1363}"/>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0AC4CBE5-4B5B-4250-A488-FA0BD7FA4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90</a:t>
            </a:fld>
            <a:endParaRPr lang="tr-TR"/>
          </a:p>
        </p:txBody>
      </p:sp>
    </p:spTree>
    <p:extLst>
      <p:ext uri="{BB962C8B-B14F-4D97-AF65-F5344CB8AC3E}">
        <p14:creationId xmlns:p14="http://schemas.microsoft.com/office/powerpoint/2010/main" val="26565553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2999796"/>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4. Pazar Fırsatlarının Analizi</a:t>
            </a:r>
          </a:p>
          <a:p>
            <a:pPr algn="just"/>
            <a:r>
              <a:rPr lang="tr-TR" i="1" dirty="0">
                <a:solidFill>
                  <a:srgbClr val="002060"/>
                </a:solidFill>
                <a:latin typeface="Times New Roman" panose="02020603050405020304" pitchFamily="18" charset="0"/>
                <a:cs typeface="Times New Roman" panose="02020603050405020304" pitchFamily="18" charset="0"/>
              </a:rPr>
              <a:t>4.1 Fırsat ve Tehditlerin Analizi</a:t>
            </a:r>
          </a:p>
          <a:p>
            <a:pPr algn="just"/>
            <a:r>
              <a:rPr lang="tr-TR" sz="2400" b="1" dirty="0">
                <a:solidFill>
                  <a:srgbClr val="002060"/>
                </a:solidFill>
                <a:latin typeface="Times New Roman" panose="02020603050405020304" pitchFamily="18" charset="0"/>
                <a:cs typeface="Times New Roman" panose="02020603050405020304" pitchFamily="18" charset="0"/>
              </a:rPr>
              <a:t>Teknolojik faktörler </a:t>
            </a:r>
            <a:r>
              <a:rPr lang="tr-TR" sz="2400" dirty="0">
                <a:solidFill>
                  <a:srgbClr val="002060"/>
                </a:solidFill>
                <a:latin typeface="Times New Roman" panose="02020603050405020304" pitchFamily="18" charset="0"/>
                <a:cs typeface="Times New Roman" panose="02020603050405020304" pitchFamily="18" charset="0"/>
              </a:rPr>
              <a:t>ise işletmenin başta tedarik, üretim, dağıtım olmak üzere bütün sistemlerini önemli oranda etkileyebilmektedir. Rakiplerin çıkardığı yeni teknolojik ürünler, üniversitelerde geliştirilen ve kullanıma sunulan yeni icatlar, yeni makine ve süreç teknolojileri işletmenin iş yapma biçimini hatta pazardaki varlığını derinden etkileyebilir. Bu nedenle işletmenin teknolojik gelişmeleri yakından takip etmesi ve yeni teknolojilere hızla uyum sağlaması gereklidir. </a:t>
            </a:r>
            <a:endParaRPr lang="tr-TR"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7968A0BE-3FDD-43EF-95A0-90894513FBAD}"/>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D6F78840-C3A4-4122-86F1-4034C32E1363}"/>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0AC4CBE5-4B5B-4250-A488-FA0BD7FA4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91</a:t>
            </a:fld>
            <a:endParaRPr lang="tr-TR"/>
          </a:p>
        </p:txBody>
      </p:sp>
    </p:spTree>
    <p:extLst>
      <p:ext uri="{BB962C8B-B14F-4D97-AF65-F5344CB8AC3E}">
        <p14:creationId xmlns:p14="http://schemas.microsoft.com/office/powerpoint/2010/main" val="14953840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758650"/>
            <a:ext cx="11386457" cy="2721771"/>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4. Pazar Fırsatlarının Analizi</a:t>
            </a:r>
          </a:p>
          <a:p>
            <a:pPr algn="just"/>
            <a:r>
              <a:rPr lang="tr-TR" i="1" dirty="0">
                <a:solidFill>
                  <a:srgbClr val="002060"/>
                </a:solidFill>
                <a:latin typeface="Times New Roman" panose="02020603050405020304" pitchFamily="18" charset="0"/>
                <a:cs typeface="Times New Roman" panose="02020603050405020304" pitchFamily="18" charset="0"/>
              </a:rPr>
              <a:t>4.2 Fırsatların Değerlendirilmesi</a:t>
            </a:r>
          </a:p>
          <a:p>
            <a:pPr algn="just"/>
            <a:r>
              <a:rPr lang="tr-TR" dirty="0">
                <a:solidFill>
                  <a:srgbClr val="002060"/>
                </a:solidFill>
                <a:latin typeface="Times New Roman" panose="02020603050405020304" pitchFamily="18" charset="0"/>
                <a:cs typeface="Times New Roman" panose="02020603050405020304" pitchFamily="18" charset="0"/>
              </a:rPr>
              <a:t>Saptanan fırsatların değerlendirilmesinin temel amacı, fırsatı elde etmek için yapılması gereken faaliyetlerin işletmeye potansiyel etkilerinin analiz edilmesidir.</a:t>
            </a:r>
          </a:p>
          <a:p>
            <a:pPr algn="just"/>
            <a:r>
              <a:rPr lang="tr-TR" dirty="0">
                <a:solidFill>
                  <a:srgbClr val="002060"/>
                </a:solidFill>
                <a:latin typeface="Times New Roman" panose="02020603050405020304" pitchFamily="18" charset="0"/>
                <a:cs typeface="Times New Roman" panose="02020603050405020304" pitchFamily="18" charset="0"/>
              </a:rPr>
              <a:t>Bu konuda girişimcinin aşağıdaki konuları inceleyerek, fırsat ile ilgili nasıl karar verileceğini saptaması yerinde olacaktır (</a:t>
            </a:r>
            <a:r>
              <a:rPr lang="tr-TR" dirty="0" err="1">
                <a:solidFill>
                  <a:srgbClr val="002060"/>
                </a:solidFill>
                <a:latin typeface="Times New Roman" panose="02020603050405020304" pitchFamily="18" charset="0"/>
                <a:cs typeface="Times New Roman" panose="02020603050405020304" pitchFamily="18" charset="0"/>
              </a:rPr>
              <a:t>Kotler</a:t>
            </a:r>
            <a:r>
              <a:rPr lang="tr-TR" dirty="0">
                <a:solidFill>
                  <a:srgbClr val="002060"/>
                </a:solidFill>
                <a:latin typeface="Times New Roman" panose="02020603050405020304" pitchFamily="18" charset="0"/>
                <a:cs typeface="Times New Roman" panose="02020603050405020304" pitchFamily="18" charset="0"/>
              </a:rPr>
              <a:t> ve Keller, 2012). </a:t>
            </a:r>
          </a:p>
          <a:p>
            <a:pPr algn="just"/>
            <a:endParaRPr lang="tr-TR" sz="1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6F6BF25A-2355-45A0-A314-D6BA1B2B38E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4892708B-C7AE-4F11-8E82-6757DB4C688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CAFD2EA1-B89B-4B9D-AC21-36073D9A9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92</a:t>
            </a:fld>
            <a:endParaRPr lang="tr-TR"/>
          </a:p>
        </p:txBody>
      </p:sp>
    </p:spTree>
    <p:extLst>
      <p:ext uri="{BB962C8B-B14F-4D97-AF65-F5344CB8AC3E}">
        <p14:creationId xmlns:p14="http://schemas.microsoft.com/office/powerpoint/2010/main" val="20595160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758650"/>
            <a:ext cx="11386457" cy="4215513"/>
          </a:xfrm>
          <a:prstGeom prst="rect">
            <a:avLst/>
          </a:prstGeom>
          <a:noFill/>
        </p:spPr>
        <p:txBody>
          <a:bodyPr wrap="square" rtlCol="0">
            <a:spAutoFit/>
          </a:bodyPr>
          <a:lstStyle/>
          <a:p>
            <a:pPr algn="just"/>
            <a:r>
              <a:rPr lang="tr-TR" sz="1800" b="1" dirty="0">
                <a:solidFill>
                  <a:srgbClr val="C00000"/>
                </a:solidFill>
                <a:latin typeface="Times New Roman" panose="02020603050405020304" pitchFamily="18" charset="0"/>
                <a:cs typeface="Times New Roman" panose="02020603050405020304" pitchFamily="18" charset="0"/>
              </a:rPr>
              <a:t>4. Pazar Fırsatlarının Analizi</a:t>
            </a:r>
          </a:p>
          <a:p>
            <a:pPr algn="just"/>
            <a:r>
              <a:rPr lang="tr-TR" sz="1800" i="1" dirty="0">
                <a:solidFill>
                  <a:srgbClr val="002060"/>
                </a:solidFill>
                <a:latin typeface="Times New Roman" panose="02020603050405020304" pitchFamily="18" charset="0"/>
                <a:cs typeface="Times New Roman" panose="02020603050405020304" pitchFamily="18" charset="0"/>
              </a:rPr>
              <a:t>4.2 Fırsatların Değerlendirilmesi</a:t>
            </a:r>
          </a:p>
          <a:p>
            <a:pPr algn="just"/>
            <a:r>
              <a:rPr lang="tr-TR" dirty="0">
                <a:solidFill>
                  <a:srgbClr val="002060"/>
                </a:solidFill>
                <a:latin typeface="Times New Roman" panose="02020603050405020304" pitchFamily="18" charset="0"/>
                <a:cs typeface="Times New Roman" panose="02020603050405020304" pitchFamily="18" charset="0"/>
              </a:rPr>
              <a:t>1. Tanımlanan fırsatın, işletmenin mevcut veya potansiyel müşterileri için çekicilik düzeyi, </a:t>
            </a:r>
          </a:p>
          <a:p>
            <a:pPr algn="just"/>
            <a:r>
              <a:rPr lang="tr-TR" dirty="0">
                <a:solidFill>
                  <a:srgbClr val="002060"/>
                </a:solidFill>
                <a:latin typeface="Times New Roman" panose="02020603050405020304" pitchFamily="18" charset="0"/>
                <a:cs typeface="Times New Roman" panose="02020603050405020304" pitchFamily="18" charset="0"/>
              </a:rPr>
              <a:t>2. Yaratılacak faydayı hedef kitleye uygun bir maliyetle ulaştırılabilme imkânı, </a:t>
            </a:r>
          </a:p>
          <a:p>
            <a:pPr algn="just"/>
            <a:r>
              <a:rPr lang="tr-TR" dirty="0">
                <a:solidFill>
                  <a:srgbClr val="002060"/>
                </a:solidFill>
                <a:latin typeface="Times New Roman" panose="02020603050405020304" pitchFamily="18" charset="0"/>
                <a:cs typeface="Times New Roman" panose="02020603050405020304" pitchFamily="18" charset="0"/>
              </a:rPr>
              <a:t>3. Fırsatın yakalanması için gerekli insan, para, ekipman ve diğer kaynakların varlığı veya bunlara ulaşılabilme imkanları, </a:t>
            </a:r>
          </a:p>
          <a:p>
            <a:pPr algn="just"/>
            <a:r>
              <a:rPr lang="tr-TR" dirty="0">
                <a:solidFill>
                  <a:srgbClr val="002060"/>
                </a:solidFill>
                <a:latin typeface="Times New Roman" panose="02020603050405020304" pitchFamily="18" charset="0"/>
                <a:cs typeface="Times New Roman" panose="02020603050405020304" pitchFamily="18" charset="0"/>
              </a:rPr>
              <a:t>4. Fırsatın sağlayacağı rekabet üstünlüğünün derecesi, </a:t>
            </a:r>
          </a:p>
          <a:p>
            <a:pPr algn="just"/>
            <a:r>
              <a:rPr lang="tr-TR" dirty="0">
                <a:solidFill>
                  <a:srgbClr val="002060"/>
                </a:solidFill>
                <a:latin typeface="Times New Roman" panose="02020603050405020304" pitchFamily="18" charset="0"/>
                <a:cs typeface="Times New Roman" panose="02020603050405020304" pitchFamily="18" charset="0"/>
              </a:rPr>
              <a:t>5. Rakiplerden daha iyi yapabilme becerisinin varlığı, </a:t>
            </a:r>
          </a:p>
          <a:p>
            <a:pPr algn="just"/>
            <a:r>
              <a:rPr lang="tr-TR" dirty="0">
                <a:solidFill>
                  <a:srgbClr val="002060"/>
                </a:solidFill>
                <a:latin typeface="Times New Roman" panose="02020603050405020304" pitchFamily="18" charset="0"/>
                <a:cs typeface="Times New Roman" panose="02020603050405020304" pitchFamily="18" charset="0"/>
              </a:rPr>
              <a:t>6. Yapılması gereken yatırımdan sağlanacak kazancın yeterliliği</a:t>
            </a:r>
          </a:p>
          <a:p>
            <a:pPr algn="just"/>
            <a:endParaRPr lang="tr-TR" sz="1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6F6BF25A-2355-45A0-A314-D6BA1B2B38EF}"/>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4892708B-C7AE-4F11-8E82-6757DB4C688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CAFD2EA1-B89B-4B9D-AC21-36073D9A9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93</a:t>
            </a:fld>
            <a:endParaRPr lang="tr-TR"/>
          </a:p>
        </p:txBody>
      </p:sp>
    </p:spTree>
    <p:extLst>
      <p:ext uri="{BB962C8B-B14F-4D97-AF65-F5344CB8AC3E}">
        <p14:creationId xmlns:p14="http://schemas.microsoft.com/office/powerpoint/2010/main" val="33411005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3802066"/>
          </a:xfrm>
          <a:prstGeom prst="rect">
            <a:avLst/>
          </a:prstGeom>
          <a:noFill/>
        </p:spPr>
        <p:txBody>
          <a:bodyPr wrap="square" rtlCol="0">
            <a:spAutoFit/>
          </a:bodyPr>
          <a:lstStyle/>
          <a:p>
            <a:pPr algn="just"/>
            <a:r>
              <a:rPr lang="tr-TR" sz="2400" b="1" dirty="0">
                <a:solidFill>
                  <a:srgbClr val="C00000"/>
                </a:solidFill>
                <a:latin typeface="Times New Roman" panose="02020603050405020304" pitchFamily="18" charset="0"/>
                <a:cs typeface="Times New Roman" panose="02020603050405020304" pitchFamily="18" charset="0"/>
              </a:rPr>
              <a:t>5. Talep </a:t>
            </a:r>
            <a:r>
              <a:rPr lang="tr-TR" sz="2400" b="1" dirty="0" err="1">
                <a:solidFill>
                  <a:srgbClr val="C00000"/>
                </a:solidFill>
                <a:latin typeface="Times New Roman" panose="02020603050405020304" pitchFamily="18" charset="0"/>
                <a:cs typeface="Times New Roman" panose="02020603050405020304" pitchFamily="18" charset="0"/>
              </a:rPr>
              <a:t>Tahminleme</a:t>
            </a:r>
            <a:endParaRPr lang="tr-TR" sz="2400" b="1" dirty="0">
              <a:solidFill>
                <a:srgbClr val="C00000"/>
              </a:solidFill>
              <a:latin typeface="Times New Roman" panose="02020603050405020304" pitchFamily="18" charset="0"/>
              <a:cs typeface="Times New Roman" panose="02020603050405020304" pitchFamily="18" charset="0"/>
            </a:endParaRPr>
          </a:p>
          <a:p>
            <a:pPr algn="just"/>
            <a:r>
              <a:rPr lang="tr-TR" sz="2400" dirty="0">
                <a:solidFill>
                  <a:srgbClr val="002060"/>
                </a:solidFill>
                <a:latin typeface="Times New Roman" panose="02020603050405020304" pitchFamily="18" charset="0"/>
                <a:cs typeface="Times New Roman" panose="02020603050405020304" pitchFamily="18" charset="0"/>
              </a:rPr>
              <a:t>İşletmenin özellikle ilk dönemlerinde kritik bir önem taşıyan talep </a:t>
            </a:r>
            <a:r>
              <a:rPr lang="tr-TR" sz="2400" dirty="0" err="1">
                <a:solidFill>
                  <a:srgbClr val="002060"/>
                </a:solidFill>
                <a:latin typeface="Times New Roman" panose="02020603050405020304" pitchFamily="18" charset="0"/>
                <a:cs typeface="Times New Roman" panose="02020603050405020304" pitchFamily="18" charset="0"/>
              </a:rPr>
              <a:t>tahminleme</a:t>
            </a:r>
            <a:r>
              <a:rPr lang="tr-TR" sz="2400" dirty="0">
                <a:solidFill>
                  <a:srgbClr val="002060"/>
                </a:solidFill>
                <a:latin typeface="Times New Roman" panose="02020603050405020304" pitchFamily="18" charset="0"/>
                <a:cs typeface="Times New Roman" panose="02020603050405020304" pitchFamily="18" charset="0"/>
              </a:rPr>
              <a:t> faaliyetleri, pazar potansiyelinin belirlenebilmesi açısından gereklilik arz etmektedir.</a:t>
            </a:r>
          </a:p>
          <a:p>
            <a:pPr algn="just"/>
            <a:r>
              <a:rPr lang="tr-TR" sz="2400" dirty="0">
                <a:solidFill>
                  <a:srgbClr val="002060"/>
                </a:solidFill>
                <a:latin typeface="Times New Roman" panose="02020603050405020304" pitchFamily="18" charset="0"/>
                <a:cs typeface="Times New Roman" panose="02020603050405020304" pitchFamily="18" charset="0"/>
              </a:rPr>
              <a:t>Yeni ürünlerin pazar potansiyelini belirlemede en çok kullanılan yöntemlerden biri pazar testleridir.</a:t>
            </a:r>
          </a:p>
          <a:p>
            <a:pPr algn="just"/>
            <a:r>
              <a:rPr lang="tr-TR" sz="2400" dirty="0">
                <a:solidFill>
                  <a:srgbClr val="002060"/>
                </a:solidFill>
                <a:latin typeface="Times New Roman" panose="02020603050405020304" pitchFamily="18" charset="0"/>
                <a:cs typeface="Times New Roman" panose="02020603050405020304" pitchFamily="18" charset="0"/>
              </a:rPr>
              <a:t>Bir diğer yöntem, sektörde deneyim ve uzmanlığı olan kişilerin fikirlerinden yararlanılan yargısal tahmin yöntemidir.</a:t>
            </a:r>
          </a:p>
          <a:p>
            <a:pPr algn="just"/>
            <a:r>
              <a:rPr lang="tr-TR" sz="2400" dirty="0">
                <a:solidFill>
                  <a:srgbClr val="002060"/>
                </a:solidFill>
                <a:latin typeface="Times New Roman" panose="02020603050405020304" pitchFamily="18" charset="0"/>
                <a:cs typeface="Times New Roman" panose="02020603050405020304" pitchFamily="18" charset="0"/>
              </a:rPr>
              <a:t>Bununla birlikte, pazar talebinin tahmin edilmesinde tüketici anketleri de sıklıkla kullanılmaktadır.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2017761A-174A-4588-932B-3DC6E4F9A31E}"/>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56491E4B-7477-4F94-A3E3-A825862C602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647800"/>
            <a:ext cx="1414800" cy="12102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D0BCDA27-9251-4579-B0AF-D3C56BEE2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588744"/>
            <a:ext cx="1413510" cy="12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94</a:t>
            </a:fld>
            <a:endParaRPr lang="tr-TR"/>
          </a:p>
        </p:txBody>
      </p:sp>
    </p:spTree>
    <p:extLst>
      <p:ext uri="{BB962C8B-B14F-4D97-AF65-F5344CB8AC3E}">
        <p14:creationId xmlns:p14="http://schemas.microsoft.com/office/powerpoint/2010/main" val="12084516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9457" y="327722"/>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02771" y="1073619"/>
            <a:ext cx="11386457" cy="4508927"/>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6. Pazar Bölümleme</a:t>
            </a:r>
          </a:p>
          <a:p>
            <a:pPr algn="just"/>
            <a:r>
              <a:rPr lang="tr-TR" sz="2800" dirty="0">
                <a:solidFill>
                  <a:srgbClr val="002060"/>
                </a:solidFill>
                <a:latin typeface="Times New Roman" panose="02020603050405020304" pitchFamily="18" charset="0"/>
                <a:cs typeface="Times New Roman" panose="02020603050405020304" pitchFamily="18" charset="0"/>
              </a:rPr>
              <a:t>Ekonomik ve sosyokültürel gelişmeye bağlı olarak belirli bir coğrafyada yaşayan tüketicilerin istek ve ihtiyaçlarında önemli farklılıklar oluşmaktadır. </a:t>
            </a:r>
          </a:p>
          <a:p>
            <a:pPr algn="just"/>
            <a:r>
              <a:rPr lang="tr-TR" sz="2800" dirty="0">
                <a:solidFill>
                  <a:srgbClr val="002060"/>
                </a:solidFill>
                <a:latin typeface="Times New Roman" panose="02020603050405020304" pitchFamily="18" charset="0"/>
                <a:cs typeface="Times New Roman" panose="02020603050405020304" pitchFamily="18" charset="0"/>
              </a:rPr>
              <a:t>Bu durumda işletmeler hem artan hem de çeşitlenen tüketici istek ve ihtiyaçlarını tek bir ürün ile karşılayamaz hale gelirler. </a:t>
            </a:r>
          </a:p>
          <a:p>
            <a:pPr algn="just"/>
            <a:r>
              <a:rPr lang="tr-TR" sz="2800" dirty="0">
                <a:solidFill>
                  <a:srgbClr val="002060"/>
                </a:solidFill>
                <a:latin typeface="Times New Roman" panose="02020603050405020304" pitchFamily="18" charset="0"/>
                <a:cs typeface="Times New Roman" panose="02020603050405020304" pitchFamily="18" charset="0"/>
              </a:rPr>
              <a:t>Örneğin, her tüketicinin talep ettiği ev, araba, telefon özelliği giderek birbirinden farklılaşmaktadır. Bu nedenle başarılı bir girişimci, istekleri farklılaşan bu tüketicileri homojen şekilde gruplandırarak anlamlı bölümler oluşturmalı ve daha sonra bu anlamlı tüketici bölümlerinin isteklerini karşılayacak ürün/hizmeti üreterek bu istekleri karşılamalıdır.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D472F4CB-F5BB-4BFE-932E-9296C3E40B28}"/>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A4971445-4D29-4BAE-9391-359CD53BBE2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726A6218-29E0-45F9-B72F-40841F8B6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95</a:t>
            </a:fld>
            <a:endParaRPr lang="tr-TR"/>
          </a:p>
        </p:txBody>
      </p:sp>
    </p:spTree>
    <p:extLst>
      <p:ext uri="{BB962C8B-B14F-4D97-AF65-F5344CB8AC3E}">
        <p14:creationId xmlns:p14="http://schemas.microsoft.com/office/powerpoint/2010/main" val="20647650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480131"/>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6. Pazar Bölümleme</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pic>
        <p:nvPicPr>
          <p:cNvPr id="2" name="Resim 1"/>
          <p:cNvPicPr>
            <a:picLocks noChangeAspect="1"/>
          </p:cNvPicPr>
          <p:nvPr/>
        </p:nvPicPr>
        <p:blipFill>
          <a:blip r:embed="rId2" cstate="print"/>
          <a:stretch>
            <a:fillRect/>
          </a:stretch>
        </p:blipFill>
        <p:spPr>
          <a:xfrm>
            <a:off x="3373421" y="2285936"/>
            <a:ext cx="7372343" cy="3806254"/>
          </a:xfrm>
          <a:prstGeom prst="rect">
            <a:avLst/>
          </a:prstGeom>
        </p:spPr>
      </p:pic>
      <p:sp>
        <p:nvSpPr>
          <p:cNvPr id="7" name="Dikdörtgen 6">
            <a:extLst>
              <a:ext uri="{FF2B5EF4-FFF2-40B4-BE49-F238E27FC236}">
                <a16:creationId xmlns="" xmlns:a16="http://schemas.microsoft.com/office/drawing/2014/main" id="{4C82D4ED-0CA0-4C72-9354-B56D018D9790}"/>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0ED16344-0FDF-4975-8F69-488CF0903543}"/>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2894C0F9-46CE-4FF1-B84A-C6E79C78F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ayt Numarası Yer Tutucusu 2"/>
          <p:cNvSpPr>
            <a:spLocks noGrp="1"/>
          </p:cNvSpPr>
          <p:nvPr>
            <p:ph type="sldNum" sz="quarter" idx="12"/>
          </p:nvPr>
        </p:nvSpPr>
        <p:spPr/>
        <p:txBody>
          <a:bodyPr/>
          <a:lstStyle/>
          <a:p>
            <a:fld id="{673B6E21-7CC9-44B2-9B44-FB4670CB18F1}" type="slidenum">
              <a:rPr lang="tr-TR" smtClean="0"/>
              <a:pPr/>
              <a:t>96</a:t>
            </a:fld>
            <a:endParaRPr lang="tr-TR"/>
          </a:p>
        </p:txBody>
      </p:sp>
    </p:spTree>
    <p:extLst>
      <p:ext uri="{BB962C8B-B14F-4D97-AF65-F5344CB8AC3E}">
        <p14:creationId xmlns:p14="http://schemas.microsoft.com/office/powerpoint/2010/main" val="13887489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2778196"/>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6. Pazar Bölümleme</a:t>
            </a:r>
          </a:p>
          <a:p>
            <a:pPr algn="just"/>
            <a:r>
              <a:rPr lang="tr-TR" sz="2800" dirty="0">
                <a:solidFill>
                  <a:srgbClr val="002060"/>
                </a:solidFill>
                <a:latin typeface="Times New Roman" panose="02020603050405020304" pitchFamily="18" charset="0"/>
                <a:cs typeface="Times New Roman" panose="02020603050405020304" pitchFamily="18" charset="0"/>
              </a:rPr>
              <a:t>Coğrafik Bölümlendirme; pazarın ülke, bölge, şehir, yerleşim özellikleri, iklim gibi coğrafik değişkenlere göre gruplar ayrılmasıdır.</a:t>
            </a:r>
          </a:p>
          <a:p>
            <a:pPr algn="just"/>
            <a:r>
              <a:rPr lang="tr-TR" sz="2800" dirty="0">
                <a:solidFill>
                  <a:srgbClr val="002060"/>
                </a:solidFill>
                <a:latin typeface="Times New Roman" panose="02020603050405020304" pitchFamily="18" charset="0"/>
                <a:cs typeface="Times New Roman" panose="02020603050405020304" pitchFamily="18" charset="0"/>
              </a:rPr>
              <a:t>Demografik Bölümlendirme; genel olarak nüfus yapısına ilişkin yaş, cinsiyet, gelir düzeyi, aile yapısı, medeni durum, çocuk sahipliği, meslek, eğitim, milliyet gibi özelliklere göre pazarın bölümlere ayrılmasıdır.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01968530-1F66-4574-A570-F75C12990F5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B97D0773-9968-4B7B-A9D5-0069E739268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F7F4617B-AD91-42C8-9582-0A9A560AF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97</a:t>
            </a:fld>
            <a:endParaRPr lang="tr-TR"/>
          </a:p>
        </p:txBody>
      </p:sp>
    </p:spTree>
    <p:extLst>
      <p:ext uri="{BB962C8B-B14F-4D97-AF65-F5344CB8AC3E}">
        <p14:creationId xmlns:p14="http://schemas.microsoft.com/office/powerpoint/2010/main" val="23524964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2390398"/>
          </a:xfrm>
          <a:prstGeom prst="rect">
            <a:avLst/>
          </a:prstGeom>
          <a:noFill/>
        </p:spPr>
        <p:txBody>
          <a:bodyPr wrap="square" rtlCol="0">
            <a:spAutoFit/>
          </a:bodyPr>
          <a:lstStyle/>
          <a:p>
            <a:pPr algn="just"/>
            <a:r>
              <a:rPr lang="tr-TR" sz="2800" b="1" dirty="0">
                <a:solidFill>
                  <a:srgbClr val="C00000"/>
                </a:solidFill>
                <a:latin typeface="Times New Roman" panose="02020603050405020304" pitchFamily="18" charset="0"/>
                <a:cs typeface="Times New Roman" panose="02020603050405020304" pitchFamily="18" charset="0"/>
              </a:rPr>
              <a:t>6. Pazar Bölümleme</a:t>
            </a:r>
          </a:p>
          <a:p>
            <a:pPr algn="just"/>
            <a:r>
              <a:rPr lang="tr-TR" sz="2800" dirty="0" err="1">
                <a:solidFill>
                  <a:srgbClr val="002060"/>
                </a:solidFill>
                <a:latin typeface="Times New Roman" panose="02020603050405020304" pitchFamily="18" charset="0"/>
                <a:cs typeface="Times New Roman" panose="02020603050405020304" pitchFamily="18" charset="0"/>
              </a:rPr>
              <a:t>Psikografik</a:t>
            </a:r>
            <a:r>
              <a:rPr lang="tr-TR" sz="2800" dirty="0">
                <a:solidFill>
                  <a:srgbClr val="002060"/>
                </a:solidFill>
                <a:latin typeface="Times New Roman" panose="02020603050405020304" pitchFamily="18" charset="0"/>
                <a:cs typeface="Times New Roman" panose="02020603050405020304" pitchFamily="18" charset="0"/>
              </a:rPr>
              <a:t> Bölümlendirme; alıcıların sosyal sınıf, yaşam tarzı veya kişilik yapılarına göre gruplara ayrılmasıdır.</a:t>
            </a:r>
          </a:p>
          <a:p>
            <a:pPr algn="just"/>
            <a:r>
              <a:rPr lang="tr-TR" sz="2800" dirty="0">
                <a:solidFill>
                  <a:srgbClr val="002060"/>
                </a:solidFill>
                <a:latin typeface="Times New Roman" panose="02020603050405020304" pitchFamily="18" charset="0"/>
                <a:cs typeface="Times New Roman" panose="02020603050405020304" pitchFamily="18" charset="0"/>
              </a:rPr>
              <a:t>Alıcı Davranışına Göre Davranışsal Bölümlendirme; tüketicilerin fayda, kullanım düzeyi, kullanım durumu gibi özelliklere göre gruplandırılmasıdır.</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01968530-1F66-4574-A570-F75C12990F55}"/>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B97D0773-9968-4B7B-A9D5-0069E739268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F7F4617B-AD91-42C8-9582-0A9A560AF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98</a:t>
            </a:fld>
            <a:endParaRPr lang="tr-TR"/>
          </a:p>
        </p:txBody>
      </p:sp>
    </p:spTree>
    <p:extLst>
      <p:ext uri="{BB962C8B-B14F-4D97-AF65-F5344CB8AC3E}">
        <p14:creationId xmlns:p14="http://schemas.microsoft.com/office/powerpoint/2010/main" val="25889462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type="title"/>
          </p:nvPr>
        </p:nvSpPr>
        <p:spPr>
          <a:xfrm>
            <a:off x="1097280" y="1121807"/>
            <a:ext cx="10058400" cy="615553"/>
          </a:xfrm>
          <a:prstGeom prst="rect">
            <a:avLst/>
          </a:prstGeom>
          <a:noFill/>
        </p:spPr>
        <p:txBody>
          <a:bodyPr wrap="square" rtlCol="0">
            <a:sp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PAZARLAMA İLKELERİ ve YÖNETİMİ</a:t>
            </a:r>
          </a:p>
        </p:txBody>
      </p:sp>
      <p:sp>
        <p:nvSpPr>
          <p:cNvPr id="5" name="İçerik Yer Tutucusu 4"/>
          <p:cNvSpPr txBox="1">
            <a:spLocks noGrp="1"/>
          </p:cNvSpPr>
          <p:nvPr>
            <p:ph idx="1"/>
          </p:nvPr>
        </p:nvSpPr>
        <p:spPr>
          <a:xfrm>
            <a:off x="435429" y="1845734"/>
            <a:ext cx="11386457" cy="2569934"/>
          </a:xfrm>
          <a:prstGeom prst="rect">
            <a:avLst/>
          </a:prstGeom>
          <a:noFill/>
        </p:spPr>
        <p:txBody>
          <a:bodyPr wrap="square" rtlCol="0">
            <a:spAutoFit/>
          </a:bodyPr>
          <a:lstStyle/>
          <a:p>
            <a:pPr algn="just"/>
            <a:r>
              <a:rPr lang="tr-TR" b="1" dirty="0">
                <a:solidFill>
                  <a:srgbClr val="C00000"/>
                </a:solidFill>
                <a:latin typeface="Times New Roman" panose="02020603050405020304" pitchFamily="18" charset="0"/>
                <a:cs typeface="Times New Roman" panose="02020603050405020304" pitchFamily="18" charset="0"/>
              </a:rPr>
              <a:t>6. Pazar Bölümleme</a:t>
            </a:r>
          </a:p>
          <a:p>
            <a:pPr algn="just"/>
            <a:r>
              <a:rPr lang="tr-TR" dirty="0">
                <a:solidFill>
                  <a:srgbClr val="002060"/>
                </a:solidFill>
                <a:latin typeface="Times New Roman" panose="02020603050405020304" pitchFamily="18" charset="0"/>
                <a:cs typeface="Times New Roman" panose="02020603050405020304" pitchFamily="18" charset="0"/>
              </a:rPr>
              <a:t>Etkili pazar bölümlendirme yapabilmek için şu özelliklerin var olduğuna dikkat edilmelidir: </a:t>
            </a:r>
          </a:p>
          <a:p>
            <a:pPr algn="just"/>
            <a:r>
              <a:rPr lang="tr-TR" b="1" dirty="0" err="1">
                <a:solidFill>
                  <a:srgbClr val="002060"/>
                </a:solidFill>
                <a:latin typeface="Times New Roman" panose="02020603050405020304" pitchFamily="18" charset="0"/>
                <a:cs typeface="Times New Roman" panose="02020603050405020304" pitchFamily="18" charset="0"/>
              </a:rPr>
              <a:t>Ölçülebilirlik</a:t>
            </a:r>
            <a:r>
              <a:rPr lang="tr-TR" b="1" dirty="0">
                <a:solidFill>
                  <a:srgbClr val="002060"/>
                </a:solidFill>
                <a:latin typeface="Times New Roman" panose="02020603050405020304" pitchFamily="18" charset="0"/>
                <a:cs typeface="Times New Roman" panose="02020603050405020304" pitchFamily="18" charset="0"/>
              </a:rPr>
              <a:t>: </a:t>
            </a:r>
            <a:r>
              <a:rPr lang="tr-TR" dirty="0">
                <a:solidFill>
                  <a:srgbClr val="002060"/>
                </a:solidFill>
                <a:latin typeface="Times New Roman" panose="02020603050405020304" pitchFamily="18" charset="0"/>
                <a:cs typeface="Times New Roman" panose="02020603050405020304" pitchFamily="18" charset="0"/>
              </a:rPr>
              <a:t>Bölümleme sonunda ortaya çıkan tüketici gruplarının sayısal özelliklerinin bilinmesi veya en azından tahmin edilebilir olması gereklidir. Diğer bir ifade ile oluşturulan pazar bölümündeki potansiyel tüketici sayısı, bunların alım güçleri, coğrafik yerleşimleri gibi bilgilerin bilinmesi, nitelikli bir pazar bölümlemesi için gereklidir. </a:t>
            </a:r>
          </a:p>
          <a:p>
            <a:pPr algn="just"/>
            <a:r>
              <a:rPr lang="tr-TR" b="1" dirty="0">
                <a:solidFill>
                  <a:srgbClr val="002060"/>
                </a:solidFill>
                <a:latin typeface="Times New Roman" panose="02020603050405020304" pitchFamily="18" charset="0"/>
                <a:cs typeface="Times New Roman" panose="02020603050405020304" pitchFamily="18" charset="0"/>
              </a:rPr>
              <a:t>Ulaşılabilirlik: </a:t>
            </a:r>
            <a:r>
              <a:rPr lang="tr-TR" dirty="0">
                <a:solidFill>
                  <a:srgbClr val="002060"/>
                </a:solidFill>
                <a:latin typeface="Times New Roman" panose="02020603050405020304" pitchFamily="18" charset="0"/>
                <a:cs typeface="Times New Roman" panose="02020603050405020304" pitchFamily="18" charset="0"/>
              </a:rPr>
              <a:t>Oluşturulan pazar bölümlerinin çeşitli pazarlama araçları ile ulaşabilir olması gereklidir. </a:t>
            </a:r>
          </a:p>
        </p:txBody>
      </p:sp>
      <p:sp>
        <p:nvSpPr>
          <p:cNvPr id="6" name="Metin kutusu 5"/>
          <p:cNvSpPr txBox="1"/>
          <p:nvPr/>
        </p:nvSpPr>
        <p:spPr>
          <a:xfrm>
            <a:off x="0" y="6389756"/>
            <a:ext cx="12192000" cy="400110"/>
          </a:xfrm>
          <a:prstGeom prst="rect">
            <a:avLst/>
          </a:prstGeom>
          <a:noFill/>
        </p:spPr>
        <p:txBody>
          <a:bodyPr wrap="square" rtlCol="0">
            <a:spAutoFit/>
          </a:bodyPr>
          <a:lstStyle/>
          <a:p>
            <a:pPr algn="ctr"/>
            <a:r>
              <a:rPr lang="tr-TR" sz="2000" dirty="0">
                <a:solidFill>
                  <a:schemeClr val="tx2"/>
                </a:solidFill>
                <a:latin typeface="Times New Roman" panose="02020603050405020304" pitchFamily="18" charset="0"/>
                <a:cs typeface="Times New Roman" panose="02020603050405020304" pitchFamily="18" charset="0"/>
              </a:rPr>
              <a:t>www.girisimcikoprusu.com</a:t>
            </a:r>
          </a:p>
        </p:txBody>
      </p:sp>
      <p:sp>
        <p:nvSpPr>
          <p:cNvPr id="7" name="Dikdörtgen 6">
            <a:extLst>
              <a:ext uri="{FF2B5EF4-FFF2-40B4-BE49-F238E27FC236}">
                <a16:creationId xmlns="" xmlns:a16="http://schemas.microsoft.com/office/drawing/2014/main" id="{F73ACAD5-930F-4FC6-9A4B-EB274724BF86}"/>
              </a:ext>
            </a:extLst>
          </p:cNvPr>
          <p:cNvSpPr/>
          <p:nvPr/>
        </p:nvSpPr>
        <p:spPr>
          <a:xfrm>
            <a:off x="2051686" y="6259412"/>
            <a:ext cx="8105774" cy="539533"/>
          </a:xfrm>
          <a:prstGeom prst="rect">
            <a:avLst/>
          </a:prstGeom>
          <a:solidFill>
            <a:schemeClr val="bg1"/>
          </a:solidFill>
          <a:ln w="508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project</a:t>
            </a:r>
            <a:r>
              <a:rPr lang="tr-TR" sz="1320" dirty="0">
                <a:solidFill>
                  <a:srgbClr val="002060"/>
                </a:solidFill>
                <a:latin typeface="Cambria Math" pitchFamily="18" charset="0"/>
                <a:ea typeface="Cambria Math" pitchFamily="18" charset="0"/>
              </a:rPr>
              <a:t> is </a:t>
            </a:r>
            <a:r>
              <a:rPr lang="tr-TR" sz="1320" dirty="0" err="1">
                <a:solidFill>
                  <a:srgbClr val="002060"/>
                </a:solidFill>
                <a:latin typeface="Cambria Math" pitchFamily="18" charset="0"/>
                <a:ea typeface="Cambria Math" pitchFamily="18" charset="0"/>
              </a:rPr>
              <a:t>supported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by</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Department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State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content</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this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flyier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does</a:t>
            </a:r>
            <a:r>
              <a:rPr lang="tr-TR" sz="1320" dirty="0">
                <a:solidFill>
                  <a:srgbClr val="002060"/>
                </a:solidFill>
                <a:latin typeface="Cambria Math" pitchFamily="18" charset="0"/>
                <a:ea typeface="Cambria Math" pitchFamily="18" charset="0"/>
              </a:rPr>
              <a:t> not </a:t>
            </a:r>
            <a:r>
              <a:rPr lang="tr-TR" sz="1320" dirty="0" err="1">
                <a:solidFill>
                  <a:srgbClr val="002060"/>
                </a:solidFill>
                <a:latin typeface="Cambria Math" pitchFamily="18" charset="0"/>
                <a:ea typeface="Cambria Math" pitchFamily="18" charset="0"/>
              </a:rPr>
              <a:t>reflect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official</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opinion</a:t>
            </a:r>
            <a:r>
              <a:rPr lang="tr-TR" sz="1320" dirty="0">
                <a:solidFill>
                  <a:srgbClr val="002060"/>
                </a:solidFill>
                <a:latin typeface="Cambria Math" pitchFamily="18" charset="0"/>
                <a:ea typeface="Cambria Math" pitchFamily="18" charset="0"/>
              </a:rPr>
              <a:t> of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U.S. </a:t>
            </a:r>
            <a:r>
              <a:rPr lang="tr-TR" sz="1320" dirty="0" err="1">
                <a:solidFill>
                  <a:srgbClr val="002060"/>
                </a:solidFill>
                <a:latin typeface="Cambria Math" pitchFamily="18" charset="0"/>
                <a:ea typeface="Cambria Math" pitchFamily="18" charset="0"/>
              </a:rPr>
              <a:t>Goverment</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Responsibility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for</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information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and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views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expressed</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therein</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lies</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entirely</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with</a:t>
            </a:r>
            <a:r>
              <a:rPr lang="tr-TR" sz="1320" dirty="0">
                <a:solidFill>
                  <a:srgbClr val="002060"/>
                </a:solidFill>
                <a:latin typeface="Cambria Math" pitchFamily="18" charset="0"/>
                <a:ea typeface="Cambria Math" pitchFamily="18" charset="0"/>
              </a:rPr>
              <a:t> </a:t>
            </a:r>
            <a:r>
              <a:rPr lang="tr-TR" sz="1320" dirty="0" err="1">
                <a:solidFill>
                  <a:srgbClr val="002060"/>
                </a:solidFill>
                <a:latin typeface="Cambria Math" pitchFamily="18" charset="0"/>
                <a:ea typeface="Cambria Math" pitchFamily="18" charset="0"/>
              </a:rPr>
              <a:t>the</a:t>
            </a:r>
            <a:r>
              <a:rPr lang="tr-TR" sz="1320" dirty="0">
                <a:solidFill>
                  <a:srgbClr val="002060"/>
                </a:solidFill>
                <a:latin typeface="Cambria Math" pitchFamily="18" charset="0"/>
                <a:ea typeface="Cambria Math" pitchFamily="18" charset="0"/>
              </a:rPr>
              <a:t> SESOB</a:t>
            </a:r>
            <a:endParaRPr lang="tr-TR" sz="1320" dirty="0"/>
          </a:p>
        </p:txBody>
      </p:sp>
      <p:pic>
        <p:nvPicPr>
          <p:cNvPr id="8" name="Picture 4">
            <a:extLst>
              <a:ext uri="{FF2B5EF4-FFF2-40B4-BE49-F238E27FC236}">
                <a16:creationId xmlns="" xmlns:a16="http://schemas.microsoft.com/office/drawing/2014/main" id="{D63F3912-0098-497D-84F5-9B151EB32C2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6" y="5443200"/>
            <a:ext cx="1414800" cy="141480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ownloads\usm-turkey-seal.png">
            <a:extLst>
              <a:ext uri="{FF2B5EF4-FFF2-40B4-BE49-F238E27FC236}">
                <a16:creationId xmlns="" xmlns:a16="http://schemas.microsoft.com/office/drawing/2014/main" id="{E61C644E-7AD9-4EB0-870A-797386F0D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533" y="5385435"/>
            <a:ext cx="141351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673B6E21-7CC9-44B2-9B44-FB4670CB18F1}" type="slidenum">
              <a:rPr lang="tr-TR" smtClean="0"/>
              <a:pPr/>
              <a:t>99</a:t>
            </a:fld>
            <a:endParaRPr lang="tr-TR"/>
          </a:p>
        </p:txBody>
      </p:sp>
    </p:spTree>
    <p:extLst>
      <p:ext uri="{BB962C8B-B14F-4D97-AF65-F5344CB8AC3E}">
        <p14:creationId xmlns:p14="http://schemas.microsoft.com/office/powerpoint/2010/main" val="353423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4355</TotalTime>
  <Words>17731</Words>
  <Application>Microsoft Office PowerPoint</Application>
  <PresentationFormat>Geniş ekran</PresentationFormat>
  <Paragraphs>1252</Paragraphs>
  <Slides>152</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152</vt:i4>
      </vt:variant>
    </vt:vector>
  </HeadingPairs>
  <TitlesOfParts>
    <vt:vector size="160" baseType="lpstr">
      <vt:lpstr>Arial</vt:lpstr>
      <vt:lpstr>Calibri</vt:lpstr>
      <vt:lpstr>Calibri Light</vt:lpstr>
      <vt:lpstr>Cambria Math</vt:lpstr>
      <vt:lpstr>Tahoma</vt:lpstr>
      <vt:lpstr>Times New Roman</vt:lpstr>
      <vt:lpstr>Wingdings</vt:lpstr>
      <vt:lpstr>Geçmişe bakış</vt:lpstr>
      <vt:lpstr>   </vt:lpstr>
      <vt:lpstr>Şeyda OTLUOĞLU KUYUMCU</vt:lpstr>
      <vt:lpstr>Girişimcilik Eğitim Programı  Temel Düzey</vt:lpstr>
      <vt:lpstr>YAPILABİLİRLİK ANALİZİ</vt:lpstr>
      <vt:lpstr>YAPILABİLİRLİK ANALİZİ</vt:lpstr>
      <vt:lpstr>YAPILABİLİRLİK ANALİZİ</vt:lpstr>
      <vt:lpstr>YAPILABİLİRLİK ANALİZİ</vt:lpstr>
      <vt:lpstr>    </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YAPILABİLİRLİK ANALİZİ</vt:lpstr>
      <vt:lpstr>10 Dakika Ara </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10 Dakika Ara </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HUKUKİ ALTYAPI</vt:lpstr>
      <vt:lpstr>Ara Görüşmek Üzere</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Öğle Tatili 15:10 – 15:50   </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PAZARLAMA İLKELERİ ve YÖNETİMİ</vt:lpstr>
      <vt:lpstr>10 Dakika Ara </vt:lpstr>
      <vt:lpstr>PROJE YAZIMI, TEMEL KURALLAR</vt:lpstr>
      <vt:lpstr>PROJE YAZIMI, TEMEL KURALLAR</vt:lpstr>
      <vt:lpstr>PROJE YAZIMI, TEMEL KURALLAR</vt:lpstr>
      <vt:lpstr>PROJE YAZIMI, TEMEL KURALLAR</vt:lpstr>
      <vt:lpstr>PROJE YAZIMI, TEMEL KURALLAR</vt:lpstr>
      <vt:lpstr>PROJE YAZIMI, TEMEL KURALLAR</vt:lpstr>
      <vt:lpstr>PROJE YAZIMI, TEMEL KURALLAR</vt:lpstr>
      <vt:lpstr>PROJE YAZIMI, TEMEL KURALLAR</vt:lpstr>
      <vt:lpstr>PROJE YAZIMI, TEMEL KURALLAR</vt:lpstr>
      <vt:lpstr>PROJE YAZIMI, TEMEL KURALLAR</vt:lpstr>
      <vt:lpstr>PROJE YAZIMI, TEMEL KURALLAR</vt:lpstr>
      <vt:lpstr>10 Dakika Ara </vt:lpstr>
      <vt:lpstr>GİRİŞİMİN ETİK İLKELERİ</vt:lpstr>
      <vt:lpstr>GİRİŞİMİN ETİK İLKELERİ</vt:lpstr>
      <vt:lpstr>GİRİŞİMİN ETİK İLKELERİ</vt:lpstr>
      <vt:lpstr>GİRİŞİMİN ETİK İLKELERİ</vt:lpstr>
      <vt:lpstr>GİRİŞİMİN ETİK İLKELERİ</vt:lpstr>
      <vt:lpstr>GİRİŞİMİN ETİK İLKELERİ</vt:lpstr>
      <vt:lpstr>GİRİŞİMİN ETİK İLKELERİ</vt:lpstr>
      <vt:lpstr>GİRİŞİMİN ETİK İLKELERİ</vt:lpstr>
      <vt:lpstr>GİRİŞİMİN ETİK İLKELERİ</vt:lpstr>
      <vt:lpstr>GİRİŞİMİN ETİK İLKELERİ</vt:lpstr>
      <vt:lpstr>GİRİŞİMİN ETİK İLKELERİ</vt:lpstr>
      <vt:lpstr>GİRİŞİMİN ETİK İLKELERİ</vt:lpstr>
      <vt:lpstr>GİRİŞİMİN ETİK İLKELERİ</vt:lpstr>
      <vt:lpstr>GİRİŞİMİN ETİK İLKELERİ</vt:lpstr>
      <vt:lpstr>TEST ZAMANI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Hasan Alişan</cp:lastModifiedBy>
  <cp:revision>295</cp:revision>
  <dcterms:created xsi:type="dcterms:W3CDTF">2020-02-24T09:28:50Z</dcterms:created>
  <dcterms:modified xsi:type="dcterms:W3CDTF">2021-03-09T11:08:24Z</dcterms:modified>
</cp:coreProperties>
</file>