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3"/>
  </p:notesMasterIdLst>
  <p:sldIdLst>
    <p:sldId id="557" r:id="rId2"/>
    <p:sldId id="260" r:id="rId3"/>
    <p:sldId id="257" r:id="rId4"/>
    <p:sldId id="258" r:id="rId5"/>
    <p:sldId id="559" r:id="rId6"/>
    <p:sldId id="318" r:id="rId7"/>
    <p:sldId id="259" r:id="rId8"/>
    <p:sldId id="321" r:id="rId9"/>
    <p:sldId id="322" r:id="rId10"/>
    <p:sldId id="622" r:id="rId11"/>
    <p:sldId id="261" r:id="rId12"/>
    <p:sldId id="323" r:id="rId13"/>
    <p:sldId id="561" r:id="rId14"/>
    <p:sldId id="324" r:id="rId15"/>
    <p:sldId id="325" r:id="rId16"/>
    <p:sldId id="326" r:id="rId17"/>
    <p:sldId id="327" r:id="rId18"/>
    <p:sldId id="562" r:id="rId19"/>
    <p:sldId id="328" r:id="rId20"/>
    <p:sldId id="563" r:id="rId21"/>
    <p:sldId id="329" r:id="rId22"/>
    <p:sldId id="330" r:id="rId23"/>
    <p:sldId id="564" r:id="rId24"/>
    <p:sldId id="331" r:id="rId25"/>
    <p:sldId id="332" r:id="rId26"/>
    <p:sldId id="333" r:id="rId27"/>
    <p:sldId id="565" r:id="rId28"/>
    <p:sldId id="334" r:id="rId29"/>
    <p:sldId id="337" r:id="rId30"/>
    <p:sldId id="335" r:id="rId31"/>
    <p:sldId id="338" r:id="rId32"/>
    <p:sldId id="566" r:id="rId33"/>
    <p:sldId id="336" r:id="rId34"/>
    <p:sldId id="339" r:id="rId35"/>
    <p:sldId id="567" r:id="rId36"/>
    <p:sldId id="340" r:id="rId37"/>
    <p:sldId id="568" r:id="rId38"/>
    <p:sldId id="341" r:id="rId39"/>
    <p:sldId id="569" r:id="rId40"/>
    <p:sldId id="342" r:id="rId41"/>
    <p:sldId id="343" r:id="rId42"/>
    <p:sldId id="344" r:id="rId43"/>
    <p:sldId id="345" r:id="rId44"/>
    <p:sldId id="553" r:id="rId45"/>
    <p:sldId id="571" r:id="rId46"/>
    <p:sldId id="346" r:id="rId47"/>
    <p:sldId id="552" r:id="rId48"/>
    <p:sldId id="358" r:id="rId49"/>
    <p:sldId id="572" r:id="rId50"/>
    <p:sldId id="573" r:id="rId51"/>
    <p:sldId id="359" r:id="rId52"/>
    <p:sldId id="360" r:id="rId53"/>
    <p:sldId id="362" r:id="rId54"/>
    <p:sldId id="574" r:id="rId55"/>
    <p:sldId id="363" r:id="rId56"/>
    <p:sldId id="575" r:id="rId57"/>
    <p:sldId id="364" r:id="rId58"/>
    <p:sldId id="576" r:id="rId59"/>
    <p:sldId id="365" r:id="rId60"/>
    <p:sldId id="366" r:id="rId61"/>
    <p:sldId id="367" r:id="rId62"/>
    <p:sldId id="579" r:id="rId63"/>
    <p:sldId id="368" r:id="rId64"/>
    <p:sldId id="580" r:id="rId65"/>
    <p:sldId id="369" r:id="rId66"/>
    <p:sldId id="581" r:id="rId67"/>
    <p:sldId id="578" r:id="rId68"/>
    <p:sldId id="361" r:id="rId69"/>
    <p:sldId id="582" r:id="rId70"/>
    <p:sldId id="355" r:id="rId71"/>
    <p:sldId id="583" r:id="rId72"/>
    <p:sldId id="371" r:id="rId73"/>
    <p:sldId id="356" r:id="rId74"/>
    <p:sldId id="584" r:id="rId75"/>
    <p:sldId id="372" r:id="rId76"/>
    <p:sldId id="585" r:id="rId77"/>
    <p:sldId id="370" r:id="rId78"/>
    <p:sldId id="586" r:id="rId79"/>
    <p:sldId id="373" r:id="rId80"/>
    <p:sldId id="357" r:id="rId81"/>
    <p:sldId id="374" r:id="rId82"/>
    <p:sldId id="375" r:id="rId83"/>
    <p:sldId id="587" r:id="rId84"/>
    <p:sldId id="376" r:id="rId85"/>
    <p:sldId id="588" r:id="rId86"/>
    <p:sldId id="377" r:id="rId87"/>
    <p:sldId id="589" r:id="rId88"/>
    <p:sldId id="577" r:id="rId89"/>
    <p:sldId id="347" r:id="rId90"/>
    <p:sldId id="378" r:id="rId91"/>
    <p:sldId id="590" r:id="rId92"/>
    <p:sldId id="379" r:id="rId93"/>
    <p:sldId id="380" r:id="rId94"/>
    <p:sldId id="381" r:id="rId95"/>
    <p:sldId id="591" r:id="rId96"/>
    <p:sldId id="593" r:id="rId97"/>
    <p:sldId id="262" r:id="rId98"/>
    <p:sldId id="382" r:id="rId99"/>
    <p:sldId id="383" r:id="rId100"/>
    <p:sldId id="384" r:id="rId101"/>
    <p:sldId id="595" r:id="rId102"/>
    <p:sldId id="385" r:id="rId103"/>
    <p:sldId id="596" r:id="rId104"/>
    <p:sldId id="386" r:id="rId105"/>
    <p:sldId id="387" r:id="rId106"/>
    <p:sldId id="597" r:id="rId107"/>
    <p:sldId id="388" r:id="rId108"/>
    <p:sldId id="598" r:id="rId109"/>
    <p:sldId id="389" r:id="rId110"/>
    <p:sldId id="599" r:id="rId111"/>
    <p:sldId id="390" r:id="rId112"/>
    <p:sldId id="394" r:id="rId113"/>
    <p:sldId id="600" r:id="rId114"/>
    <p:sldId id="601" r:id="rId115"/>
    <p:sldId id="395" r:id="rId116"/>
    <p:sldId id="396" r:id="rId117"/>
    <p:sldId id="602" r:id="rId118"/>
    <p:sldId id="615" r:id="rId119"/>
    <p:sldId id="397" r:id="rId120"/>
    <p:sldId id="603" r:id="rId121"/>
    <p:sldId id="400" r:id="rId122"/>
    <p:sldId id="604" r:id="rId123"/>
    <p:sldId id="398" r:id="rId124"/>
    <p:sldId id="605" r:id="rId125"/>
    <p:sldId id="402" r:id="rId126"/>
    <p:sldId id="606" r:id="rId127"/>
    <p:sldId id="403" r:id="rId128"/>
    <p:sldId id="607" r:id="rId129"/>
    <p:sldId id="404" r:id="rId130"/>
    <p:sldId id="405" r:id="rId131"/>
    <p:sldId id="406" r:id="rId132"/>
    <p:sldId id="407" r:id="rId133"/>
    <p:sldId id="608" r:id="rId134"/>
    <p:sldId id="609" r:id="rId135"/>
    <p:sldId id="399" r:id="rId136"/>
    <p:sldId id="408" r:id="rId137"/>
    <p:sldId id="610" r:id="rId138"/>
    <p:sldId id="393" r:id="rId139"/>
    <p:sldId id="611" r:id="rId140"/>
    <p:sldId id="392" r:id="rId141"/>
    <p:sldId id="612" r:id="rId142"/>
    <p:sldId id="409" r:id="rId143"/>
    <p:sldId id="613" r:id="rId144"/>
    <p:sldId id="410" r:id="rId145"/>
    <p:sldId id="411" r:id="rId146"/>
    <p:sldId id="412" r:id="rId147"/>
    <p:sldId id="413" r:id="rId148"/>
    <p:sldId id="414" r:id="rId149"/>
    <p:sldId id="415" r:id="rId150"/>
    <p:sldId id="416" r:id="rId151"/>
    <p:sldId id="417" r:id="rId152"/>
    <p:sldId id="418" r:id="rId153"/>
    <p:sldId id="419" r:id="rId154"/>
    <p:sldId id="616" r:id="rId155"/>
    <p:sldId id="348" r:id="rId156"/>
    <p:sldId id="420" r:id="rId157"/>
    <p:sldId id="421" r:id="rId158"/>
    <p:sldId id="422" r:id="rId159"/>
    <p:sldId id="617" r:id="rId160"/>
    <p:sldId id="423" r:id="rId161"/>
    <p:sldId id="424" r:id="rId162"/>
    <p:sldId id="425" r:id="rId163"/>
    <p:sldId id="426" r:id="rId164"/>
    <p:sldId id="618" r:id="rId165"/>
    <p:sldId id="428" r:id="rId166"/>
    <p:sldId id="429" r:id="rId167"/>
    <p:sldId id="430" r:id="rId168"/>
    <p:sldId id="431" r:id="rId169"/>
    <p:sldId id="432" r:id="rId170"/>
    <p:sldId id="433" r:id="rId171"/>
    <p:sldId id="434" r:id="rId172"/>
    <p:sldId id="427" r:id="rId173"/>
    <p:sldId id="619" r:id="rId174"/>
    <p:sldId id="439" r:id="rId175"/>
    <p:sldId id="435" r:id="rId176"/>
    <p:sldId id="436" r:id="rId177"/>
    <p:sldId id="620" r:id="rId178"/>
    <p:sldId id="437" r:id="rId179"/>
    <p:sldId id="621" r:id="rId180"/>
    <p:sldId id="349" r:id="rId181"/>
    <p:sldId id="556" r:id="rId18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1" autoAdjust="0"/>
    <p:restoredTop sz="93506" autoAdjust="0"/>
  </p:normalViewPr>
  <p:slideViewPr>
    <p:cSldViewPr snapToGrid="0">
      <p:cViewPr varScale="1">
        <p:scale>
          <a:sx n="70" d="100"/>
          <a:sy n="70" d="100"/>
        </p:scale>
        <p:origin x="70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860B2-EEA4-4565-81CA-0ECE5DFFA72B}" type="datetimeFigureOut">
              <a:rPr lang="tr-TR" smtClean="0"/>
              <a:pPr/>
              <a:t>6.3.2021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7001A-A81E-430D-BD79-CFE5DD1D617E}" type="slidenum">
              <a:rPr lang="tr-TR" smtClean="0"/>
              <a:pPr/>
              <a:t>‹#›</a:t>
            </a:fld>
            <a:endParaRPr lang="tr-TR"/>
          </a:p>
        </p:txBody>
      </p:sp>
    </p:spTree>
    <p:extLst>
      <p:ext uri="{BB962C8B-B14F-4D97-AF65-F5344CB8AC3E}">
        <p14:creationId xmlns:p14="http://schemas.microsoft.com/office/powerpoint/2010/main" val="32011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15130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Emek sermaye toprak girişimci helva</a:t>
            </a:r>
          </a:p>
        </p:txBody>
      </p:sp>
      <p:sp>
        <p:nvSpPr>
          <p:cNvPr id="4" name="Slayt Numarası Yer Tutucusu 3"/>
          <p:cNvSpPr>
            <a:spLocks noGrp="1"/>
          </p:cNvSpPr>
          <p:nvPr>
            <p:ph type="sldNum" sz="quarter" idx="5"/>
          </p:nvPr>
        </p:nvSpPr>
        <p:spPr/>
        <p:txBody>
          <a:bodyPr/>
          <a:lstStyle/>
          <a:p>
            <a:fld id="{98C7001A-A81E-430D-BD79-CFE5DD1D617E}" type="slidenum">
              <a:rPr lang="tr-TR" smtClean="0"/>
              <a:pPr/>
              <a:t>17</a:t>
            </a:fld>
            <a:endParaRPr lang="tr-TR"/>
          </a:p>
        </p:txBody>
      </p:sp>
    </p:spTree>
    <p:extLst>
      <p:ext uri="{BB962C8B-B14F-4D97-AF65-F5344CB8AC3E}">
        <p14:creationId xmlns:p14="http://schemas.microsoft.com/office/powerpoint/2010/main" val="156379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Emek sermaye toprak girişimci helva</a:t>
            </a:r>
          </a:p>
        </p:txBody>
      </p:sp>
      <p:sp>
        <p:nvSpPr>
          <p:cNvPr id="4" name="Slayt Numarası Yer Tutucusu 3"/>
          <p:cNvSpPr>
            <a:spLocks noGrp="1"/>
          </p:cNvSpPr>
          <p:nvPr>
            <p:ph type="sldNum" sz="quarter" idx="5"/>
          </p:nvPr>
        </p:nvSpPr>
        <p:spPr/>
        <p:txBody>
          <a:bodyPr/>
          <a:lstStyle/>
          <a:p>
            <a:fld id="{98C7001A-A81E-430D-BD79-CFE5DD1D617E}" type="slidenum">
              <a:rPr lang="tr-TR" smtClean="0"/>
              <a:pPr/>
              <a:t>18</a:t>
            </a:fld>
            <a:endParaRPr lang="tr-TR"/>
          </a:p>
        </p:txBody>
      </p:sp>
    </p:spTree>
    <p:extLst>
      <p:ext uri="{BB962C8B-B14F-4D97-AF65-F5344CB8AC3E}">
        <p14:creationId xmlns:p14="http://schemas.microsoft.com/office/powerpoint/2010/main" val="121388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8C7001A-A81E-430D-BD79-CFE5DD1D617E}" type="slidenum">
              <a:rPr lang="tr-TR" smtClean="0"/>
              <a:pPr/>
              <a:t>97</a:t>
            </a:fld>
            <a:endParaRPr lang="tr-TR"/>
          </a:p>
        </p:txBody>
      </p:sp>
    </p:spTree>
    <p:extLst>
      <p:ext uri="{BB962C8B-B14F-4D97-AF65-F5344CB8AC3E}">
        <p14:creationId xmlns:p14="http://schemas.microsoft.com/office/powerpoint/2010/main" val="182968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FB28DB0-656E-46C7-BD9C-FCE21CE3453B}" type="datetimeFigureOut">
              <a:rPr lang="tr-TR" smtClean="0"/>
              <a:pPr/>
              <a:t>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9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FB28DB0-656E-46C7-BD9C-FCE21CE3453B}" type="datetimeFigureOut">
              <a:rPr lang="tr-TR" smtClean="0"/>
              <a:pPr/>
              <a:t>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58236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FB28DB0-656E-46C7-BD9C-FCE21CE3453B}" type="datetimeFigureOut">
              <a:rPr lang="tr-TR" smtClean="0"/>
              <a:pPr/>
              <a:t>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328609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FB28DB0-656E-46C7-BD9C-FCE21CE3453B}" type="datetimeFigureOut">
              <a:rPr lang="tr-TR" smtClean="0"/>
              <a:pPr/>
              <a:t>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104317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FB28DB0-656E-46C7-BD9C-FCE21CE3453B}" type="datetimeFigureOut">
              <a:rPr lang="tr-TR" smtClean="0"/>
              <a:pPr/>
              <a:t>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99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FB28DB0-656E-46C7-BD9C-FCE21CE3453B}" type="datetimeFigureOut">
              <a:rPr lang="tr-TR" smtClean="0"/>
              <a:pPr/>
              <a:t>6.3.2021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378538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FB28DB0-656E-46C7-BD9C-FCE21CE3453B}" type="datetimeFigureOut">
              <a:rPr lang="tr-TR" smtClean="0"/>
              <a:pPr/>
              <a:t>6.3.2021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97296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FB28DB0-656E-46C7-BD9C-FCE21CE3453B}" type="datetimeFigureOut">
              <a:rPr lang="tr-TR" smtClean="0"/>
              <a:pPr/>
              <a:t>6.3.2021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54184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B28DB0-656E-46C7-BD9C-FCE21CE3453B}" type="datetimeFigureOut">
              <a:rPr lang="tr-TR" smtClean="0"/>
              <a:pPr/>
              <a:t>6.3.2021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106221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FB28DB0-656E-46C7-BD9C-FCE21CE3453B}" type="datetimeFigureOut">
              <a:rPr lang="tr-TR" smtClean="0"/>
              <a:pPr/>
              <a:t>6.3.2021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3B6E21-7CC9-44B2-9B44-FB4670CB18F1}" type="slidenum">
              <a:rPr lang="tr-TR" smtClean="0"/>
              <a:pPr/>
              <a:t>‹#›</a:t>
            </a:fld>
            <a:endParaRPr lang="tr-TR"/>
          </a:p>
        </p:txBody>
      </p:sp>
    </p:spTree>
    <p:extLst>
      <p:ext uri="{BB962C8B-B14F-4D97-AF65-F5344CB8AC3E}">
        <p14:creationId xmlns:p14="http://schemas.microsoft.com/office/powerpoint/2010/main" val="95781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FB28DB0-656E-46C7-BD9C-FCE21CE3453B}" type="datetimeFigureOut">
              <a:rPr lang="tr-TR" smtClean="0"/>
              <a:pPr/>
              <a:t>6.3.2021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85536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FB28DB0-656E-46C7-BD9C-FCE21CE3453B}" type="datetimeFigureOut">
              <a:rPr lang="tr-TR" smtClean="0"/>
              <a:pPr/>
              <a:t>6.3.2021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3B6E21-7CC9-44B2-9B44-FB4670CB18F1}"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2489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66776" y="274320"/>
            <a:ext cx="10458450" cy="6370320"/>
          </a:xfrm>
          <a:ln w="25400">
            <a:solidFill>
              <a:schemeClr val="accent1">
                <a:lumMod val="75000"/>
              </a:schemeClr>
            </a:solidFill>
          </a:ln>
        </p:spPr>
        <p:txBody>
          <a:bodyPr rtlCol="0">
            <a:normAutofit/>
          </a:bodyPr>
          <a:lstStyle/>
          <a:p>
            <a:pPr>
              <a:defRPr/>
            </a:pPr>
            <a:r>
              <a:rPr lang="tr-TR" dirty="0"/>
              <a:t/>
            </a:r>
            <a:br>
              <a:rPr lang="tr-TR" dirty="0"/>
            </a:br>
            <a:r>
              <a:rPr lang="tr-TR" dirty="0"/>
              <a:t/>
            </a:r>
            <a:br>
              <a:rPr lang="tr-TR" dirty="0"/>
            </a:br>
            <a:r>
              <a:rPr lang="tr-TR" dirty="0"/>
              <a:t/>
            </a:r>
            <a:br>
              <a:rPr lang="tr-TR" dirty="0"/>
            </a:br>
            <a:endParaRPr lang="tr-TR" dirty="0"/>
          </a:p>
        </p:txBody>
      </p:sp>
      <p:sp>
        <p:nvSpPr>
          <p:cNvPr id="3" name="2 İçerik Yer Tutucusu"/>
          <p:cNvSpPr>
            <a:spLocks noGrp="1"/>
          </p:cNvSpPr>
          <p:nvPr>
            <p:ph idx="1"/>
          </p:nvPr>
        </p:nvSpPr>
        <p:spPr>
          <a:xfrm>
            <a:off x="1171576" y="476250"/>
            <a:ext cx="9875520" cy="5930266"/>
          </a:xfrm>
          <a:ln w="19050">
            <a:solidFill>
              <a:schemeClr val="accent1">
                <a:lumMod val="75000"/>
              </a:schemeClr>
            </a:solidFill>
          </a:ln>
        </p:spPr>
        <p:txBody>
          <a:bodyPr>
            <a:normAutofit/>
          </a:bodyPr>
          <a:lstStyle/>
          <a:p>
            <a:pPr eaLnBrk="1" hangingPunct="1">
              <a:buFont typeface="Arial" charset="0"/>
              <a:buNone/>
              <a:defRPr/>
            </a:pPr>
            <a:endParaRPr lang="tr-TR" b="1" dirty="0"/>
          </a:p>
          <a:p>
            <a:pPr eaLnBrk="1" hangingPunct="1">
              <a:buFont typeface="Arial" charset="0"/>
              <a:buNone/>
              <a:defRPr/>
            </a:pPr>
            <a:endParaRPr lang="tr-TR" b="1" dirty="0"/>
          </a:p>
        </p:txBody>
      </p:sp>
      <p:sp>
        <p:nvSpPr>
          <p:cNvPr id="2052" name="Text Box 7"/>
          <p:cNvSpPr txBox="1">
            <a:spLocks noChangeArrowheads="1"/>
          </p:cNvSpPr>
          <p:nvPr/>
        </p:nvSpPr>
        <p:spPr bwMode="auto">
          <a:xfrm>
            <a:off x="1181409" y="2649497"/>
            <a:ext cx="984885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sz="3600" b="1" dirty="0">
                <a:solidFill>
                  <a:srgbClr val="002060"/>
                </a:solidFill>
                <a:latin typeface="Tahoma" panose="020B0604030504040204" pitchFamily="34" charset="0"/>
                <a:cs typeface="Tahoma" panose="020B0604030504040204" pitchFamily="34" charset="0"/>
              </a:rPr>
              <a:t>ABD Ankara Büyükelçiliği Destekli</a:t>
            </a:r>
          </a:p>
          <a:p>
            <a:pPr algn="ctr"/>
            <a:r>
              <a:rPr lang="tr-TR" sz="4320" b="1" dirty="0">
                <a:solidFill>
                  <a:srgbClr val="002060"/>
                </a:solidFill>
                <a:latin typeface="Tahoma" panose="020B0604030504040204" pitchFamily="34" charset="0"/>
                <a:cs typeface="Tahoma" panose="020B0604030504040204" pitchFamily="34" charset="0"/>
              </a:rPr>
              <a:t>TEMEL GİRİŞİMCİLİK EĞİTİMİ </a:t>
            </a:r>
            <a:endParaRPr lang="tr-TR" altLang="tr-TR" sz="4320" b="1" dirty="0">
              <a:solidFill>
                <a:srgbClr val="002060"/>
              </a:solidFill>
              <a:latin typeface="Tahoma" panose="020B0604030504040204" pitchFamily="34" charset="0"/>
            </a:endParaRPr>
          </a:p>
        </p:txBody>
      </p:sp>
      <p:sp>
        <p:nvSpPr>
          <p:cNvPr id="2053" name="Text Box 8"/>
          <p:cNvSpPr txBox="1">
            <a:spLocks noChangeArrowheads="1"/>
          </p:cNvSpPr>
          <p:nvPr/>
        </p:nvSpPr>
        <p:spPr bwMode="auto">
          <a:xfrm>
            <a:off x="6330316" y="53206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2160" dirty="0"/>
          </a:p>
        </p:txBody>
      </p:sp>
      <p:sp>
        <p:nvSpPr>
          <p:cNvPr id="2054" name="Rectangle 9"/>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2160" dirty="0"/>
          </a:p>
        </p:txBody>
      </p:sp>
      <p:sp>
        <p:nvSpPr>
          <p:cNvPr id="4" name="Dikdörtgen 3"/>
          <p:cNvSpPr/>
          <p:nvPr/>
        </p:nvSpPr>
        <p:spPr>
          <a:xfrm>
            <a:off x="2051686" y="6196966"/>
            <a:ext cx="8105774" cy="601980"/>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5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6124" y="589397"/>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2" descr="C:\Users\User\Downloads\usm-turkey-s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3923" y="590687"/>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descr="C:\Users\User\Desktop\Purdue-Sig-Black-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038" y="733672"/>
            <a:ext cx="3112770" cy="92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Resim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2416" y="5146208"/>
            <a:ext cx="4640014" cy="84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837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smtClean="0">
                <a:solidFill>
                  <a:srgbClr val="002060"/>
                </a:solidFill>
                <a:latin typeface="Times New Roman" panose="02020603050405020304" pitchFamily="18" charset="0"/>
                <a:cs typeface="Times New Roman" panose="02020603050405020304" pitchFamily="18" charset="0"/>
              </a:rPr>
              <a:t>Şeyda OTLUOĞLU KUYUMCU</a:t>
            </a:r>
            <a:endParaRPr lang="tr-TR" sz="4000" b="1" dirty="0">
              <a:solidFill>
                <a:schemeClr val="accent2"/>
              </a:solidFill>
              <a:latin typeface="Times New Roman" panose="02020603050405020304" pitchFamily="18" charset="0"/>
              <a:cs typeface="Times New Roman" panose="02020603050405020304" pitchFamily="18" charset="0"/>
            </a:endParaRPr>
          </a:p>
        </p:txBody>
      </p:sp>
      <p:sp>
        <p:nvSpPr>
          <p:cNvPr id="5" name="İçerik Yer Tutucusu 4"/>
          <p:cNvSpPr txBox="1">
            <a:spLocks noGrp="1"/>
          </p:cNvSpPr>
          <p:nvPr>
            <p:ph idx="1"/>
          </p:nvPr>
        </p:nvSpPr>
        <p:spPr>
          <a:xfrm>
            <a:off x="1431946" y="1845734"/>
            <a:ext cx="8725514" cy="3884140"/>
          </a:xfrm>
          <a:prstGeom prst="rect">
            <a:avLst/>
          </a:prstGeom>
          <a:noFill/>
        </p:spPr>
        <p:txBody>
          <a:bodyPr wrap="square" rtlCol="0">
            <a:spAutoFit/>
          </a:bodyPr>
          <a:lstStyle/>
          <a:p>
            <a:r>
              <a:rPr lang="tr-TR" sz="2800" dirty="0" smtClean="0">
                <a:latin typeface="Times New Roman" pitchFamily="18" charset="0"/>
                <a:cs typeface="Times New Roman" pitchFamily="18" charset="0"/>
              </a:rPr>
              <a:t>Gazi Üniversitesi Mühendislik Mimarlık Fakültesi</a:t>
            </a:r>
          </a:p>
          <a:p>
            <a:r>
              <a:rPr lang="tr-TR" sz="2800" dirty="0" smtClean="0">
                <a:latin typeface="Times New Roman" pitchFamily="18" charset="0"/>
                <a:cs typeface="Times New Roman" pitchFamily="18" charset="0"/>
              </a:rPr>
              <a:t>Endüstri Mühendisliği (Lisans)</a:t>
            </a:r>
          </a:p>
          <a:p>
            <a:r>
              <a:rPr lang="tr-TR" sz="2800" dirty="0" smtClean="0">
                <a:latin typeface="Times New Roman" pitchFamily="18" charset="0"/>
                <a:cs typeface="Times New Roman" pitchFamily="18" charset="0"/>
              </a:rPr>
              <a:t>Anadolu Üniversitesi İşletme Fakültesi</a:t>
            </a:r>
          </a:p>
          <a:p>
            <a:r>
              <a:rPr lang="tr-TR" sz="2800" dirty="0" smtClean="0">
                <a:latin typeface="Times New Roman" pitchFamily="18" charset="0"/>
                <a:cs typeface="Times New Roman" pitchFamily="18" charset="0"/>
              </a:rPr>
              <a:t>İşletme </a:t>
            </a:r>
            <a:r>
              <a:rPr lang="tr-TR" sz="2800" dirty="0">
                <a:latin typeface="Times New Roman" pitchFamily="18" charset="0"/>
                <a:cs typeface="Times New Roman" pitchFamily="18" charset="0"/>
              </a:rPr>
              <a:t>(Lisans) </a:t>
            </a:r>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 KOBİ Danışmanlığı (MYK Belgeli)</a:t>
            </a:r>
          </a:p>
          <a:p>
            <a:r>
              <a:rPr lang="tr-TR" sz="2800" dirty="0" smtClean="0">
                <a:latin typeface="Times New Roman" pitchFamily="18" charset="0"/>
                <a:cs typeface="Times New Roman" pitchFamily="18" charset="0"/>
              </a:rPr>
              <a:t>* C Sınıfı İş Güvenliği Uzmanlığı</a:t>
            </a:r>
          </a:p>
          <a:p>
            <a:r>
              <a:rPr lang="tr-TR" sz="2800" dirty="0" smtClean="0">
                <a:latin typeface="Times New Roman" pitchFamily="18" charset="0"/>
                <a:cs typeface="Times New Roman" pitchFamily="18" charset="0"/>
              </a:rPr>
              <a:t>* KOSGEB Eğitim Uzmanı</a:t>
            </a:r>
            <a:endParaRPr lang="tr-TR" sz="2800" dirty="0">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BE8B3C8-7E30-48F5-8F5C-750464B3EBE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04EEE4B-7028-45BB-991C-DFB816AFC4B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234AF0-467C-481B-84BE-5B98AC5D3B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4522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316805"/>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400" i="1" dirty="0">
                <a:solidFill>
                  <a:srgbClr val="002060"/>
                </a:solidFill>
                <a:latin typeface="Times New Roman" panose="02020603050405020304" pitchFamily="18" charset="0"/>
                <a:cs typeface="Times New Roman" panose="02020603050405020304" pitchFamily="18" charset="0"/>
              </a:rPr>
              <a:t>1.1 </a:t>
            </a:r>
            <a:r>
              <a:rPr lang="tr-TR" sz="2400" i="1" dirty="0" err="1">
                <a:solidFill>
                  <a:srgbClr val="002060"/>
                </a:solidFill>
                <a:latin typeface="Times New Roman" panose="02020603050405020304" pitchFamily="18" charset="0"/>
                <a:cs typeface="Times New Roman" panose="02020603050405020304" pitchFamily="18" charset="0"/>
              </a:rPr>
              <a:t>Kanvas</a:t>
            </a:r>
            <a:r>
              <a:rPr lang="tr-TR" sz="2400" i="1" dirty="0">
                <a:solidFill>
                  <a:srgbClr val="002060"/>
                </a:solidFill>
                <a:latin typeface="Times New Roman" panose="02020603050405020304" pitchFamily="18" charset="0"/>
                <a:cs typeface="Times New Roman" panose="02020603050405020304" pitchFamily="18" charset="0"/>
              </a:rPr>
              <a:t> İş Modeli</a:t>
            </a:r>
          </a:p>
          <a:p>
            <a:pPr algn="just"/>
            <a:r>
              <a:rPr lang="tr-TR" sz="2400" dirty="0">
                <a:solidFill>
                  <a:srgbClr val="002060"/>
                </a:solidFill>
                <a:latin typeface="Times New Roman" panose="02020603050405020304" pitchFamily="18" charset="0"/>
                <a:cs typeface="Times New Roman" panose="02020603050405020304" pitchFamily="18" charset="0"/>
              </a:rPr>
              <a:t>* Kanallar:</a:t>
            </a:r>
          </a:p>
          <a:p>
            <a:pPr algn="just"/>
            <a:r>
              <a:rPr lang="tr-TR" sz="2400" dirty="0">
                <a:solidFill>
                  <a:srgbClr val="002060"/>
                </a:solidFill>
                <a:latin typeface="Times New Roman" panose="02020603050405020304" pitchFamily="18" charset="0"/>
                <a:cs typeface="Times New Roman" panose="02020603050405020304" pitchFamily="18" charset="0"/>
              </a:rPr>
              <a:t>- Sizinle müşteriniz arasında farklı aşamalarda nerelerden etkileşime geçiyorsunuz?</a:t>
            </a:r>
          </a:p>
          <a:p>
            <a:pPr algn="just"/>
            <a:r>
              <a:rPr lang="tr-TR" sz="2400" dirty="0">
                <a:solidFill>
                  <a:srgbClr val="002060"/>
                </a:solidFill>
                <a:latin typeface="Times New Roman" panose="02020603050405020304" pitchFamily="18" charset="0"/>
                <a:cs typeface="Times New Roman" panose="02020603050405020304" pitchFamily="18" charset="0"/>
              </a:rPr>
              <a:t>- Ürününüz hakkında farkındalık yaratma, değerlendirme, satın alma, dağıtım yapma ve satış sonrası hizmet verme aşamalarında müşterilerinizle nerelerde, ne tür temaslar kuruyorsunuz?</a:t>
            </a:r>
          </a:p>
          <a:p>
            <a:pPr algn="just"/>
            <a:r>
              <a:rPr lang="tr-TR" sz="2400" dirty="0">
                <a:solidFill>
                  <a:srgbClr val="002060"/>
                </a:solidFill>
                <a:latin typeface="Times New Roman" panose="02020603050405020304" pitchFamily="18" charset="0"/>
                <a:cs typeface="Times New Roman" panose="02020603050405020304" pitchFamily="18" charset="0"/>
              </a:rPr>
              <a:t>- Müşteri ürününüzden ilk defa nasıl haberdar oluyor, nereden görüyor veya duyuyor?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F8C0EA9-3D6D-49AD-8E74-AC1F78650C8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73D5A8E-ECFF-4A2F-9913-62D51AA93CA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BA69168-D715-40B4-8786-517D539E33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0091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704604"/>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800" i="1" dirty="0">
                <a:solidFill>
                  <a:srgbClr val="002060"/>
                </a:solidFill>
                <a:latin typeface="Times New Roman" panose="02020603050405020304" pitchFamily="18" charset="0"/>
                <a:cs typeface="Times New Roman" panose="02020603050405020304" pitchFamily="18" charset="0"/>
              </a:rPr>
              <a:t>1.1 </a:t>
            </a:r>
            <a:r>
              <a:rPr lang="tr-TR" sz="2800" i="1" dirty="0" err="1">
                <a:solidFill>
                  <a:srgbClr val="002060"/>
                </a:solidFill>
                <a:latin typeface="Times New Roman" panose="02020603050405020304" pitchFamily="18" charset="0"/>
                <a:cs typeface="Times New Roman" panose="02020603050405020304" pitchFamily="18" charset="0"/>
              </a:rPr>
              <a:t>Kanvas</a:t>
            </a:r>
            <a:r>
              <a:rPr lang="tr-TR" sz="2800" i="1" dirty="0">
                <a:solidFill>
                  <a:srgbClr val="002060"/>
                </a:solidFill>
                <a:latin typeface="Times New Roman" panose="02020603050405020304" pitchFamily="18" charset="0"/>
                <a:cs typeface="Times New Roman" panose="02020603050405020304" pitchFamily="18" charset="0"/>
              </a:rPr>
              <a:t> İş Modeli</a:t>
            </a:r>
          </a:p>
          <a:p>
            <a:pPr algn="just"/>
            <a:r>
              <a:rPr lang="tr-TR" sz="2800" dirty="0">
                <a:solidFill>
                  <a:srgbClr val="002060"/>
                </a:solidFill>
                <a:latin typeface="Times New Roman" panose="02020603050405020304" pitchFamily="18" charset="0"/>
                <a:cs typeface="Times New Roman" panose="02020603050405020304" pitchFamily="18" charset="0"/>
              </a:rPr>
              <a:t>* Kanallar:</a:t>
            </a:r>
          </a:p>
          <a:p>
            <a:pPr algn="just"/>
            <a:r>
              <a:rPr lang="tr-TR" sz="2800" dirty="0">
                <a:solidFill>
                  <a:srgbClr val="002060"/>
                </a:solidFill>
                <a:latin typeface="Times New Roman" panose="02020603050405020304" pitchFamily="18" charset="0"/>
                <a:cs typeface="Times New Roman" panose="02020603050405020304" pitchFamily="18" charset="0"/>
              </a:rPr>
              <a:t>- Müşterilerinizi nerelerde buluyorsunuz?</a:t>
            </a:r>
          </a:p>
          <a:p>
            <a:pPr algn="just"/>
            <a:r>
              <a:rPr lang="tr-TR" sz="2800" dirty="0">
                <a:solidFill>
                  <a:srgbClr val="002060"/>
                </a:solidFill>
                <a:latin typeface="Times New Roman" panose="02020603050405020304" pitchFamily="18" charset="0"/>
                <a:cs typeface="Times New Roman" panose="02020603050405020304" pitchFamily="18" charset="0"/>
              </a:rPr>
              <a:t>- Televizyon, dergi, internette arama yaparken sonuçlar arasında mısınız?</a:t>
            </a:r>
          </a:p>
          <a:p>
            <a:pPr algn="just"/>
            <a:r>
              <a:rPr lang="tr-TR" sz="2800" dirty="0">
                <a:solidFill>
                  <a:srgbClr val="002060"/>
                </a:solidFill>
                <a:latin typeface="Times New Roman" panose="02020603050405020304" pitchFamily="18" charset="0"/>
                <a:cs typeface="Times New Roman" panose="02020603050405020304" pitchFamily="18" charset="0"/>
              </a:rPr>
              <a:t>- Müşteri ürününüz hakkında daha fazla bilgiye nasıl ulaşarak rakipleriyle kıyaslama ve değerlendirme yapıyor?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F8C0EA9-3D6D-49AD-8E74-AC1F78650C8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73D5A8E-ECFF-4A2F-9913-62D51AA93CA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BA69168-D715-40B4-8786-517D539E33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8685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52506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800" i="1" dirty="0">
                <a:solidFill>
                  <a:srgbClr val="002060"/>
                </a:solidFill>
                <a:latin typeface="Times New Roman" panose="02020603050405020304" pitchFamily="18" charset="0"/>
                <a:cs typeface="Times New Roman" panose="02020603050405020304" pitchFamily="18" charset="0"/>
              </a:rPr>
              <a:t>1.1 </a:t>
            </a:r>
            <a:r>
              <a:rPr lang="tr-TR" sz="2800" i="1" dirty="0" err="1">
                <a:solidFill>
                  <a:srgbClr val="002060"/>
                </a:solidFill>
                <a:latin typeface="Times New Roman" panose="02020603050405020304" pitchFamily="18" charset="0"/>
                <a:cs typeface="Times New Roman" panose="02020603050405020304" pitchFamily="18" charset="0"/>
              </a:rPr>
              <a:t>Kanvas</a:t>
            </a:r>
            <a:r>
              <a:rPr lang="tr-TR" sz="2800" i="1" dirty="0">
                <a:solidFill>
                  <a:srgbClr val="002060"/>
                </a:solidFill>
                <a:latin typeface="Times New Roman" panose="02020603050405020304" pitchFamily="18" charset="0"/>
                <a:cs typeface="Times New Roman" panose="02020603050405020304" pitchFamily="18" charset="0"/>
              </a:rPr>
              <a:t> İş Modeli</a:t>
            </a:r>
          </a:p>
          <a:p>
            <a:pPr algn="just"/>
            <a:r>
              <a:rPr lang="tr-TR" sz="2800" dirty="0">
                <a:solidFill>
                  <a:srgbClr val="002060"/>
                </a:solidFill>
                <a:latin typeface="Times New Roman" panose="02020603050405020304" pitchFamily="18" charset="0"/>
                <a:cs typeface="Times New Roman" panose="02020603050405020304" pitchFamily="18" charset="0"/>
              </a:rPr>
              <a:t>* Müşteri İlişkileri:</a:t>
            </a:r>
          </a:p>
          <a:p>
            <a:pPr algn="just"/>
            <a:r>
              <a:rPr lang="tr-TR" sz="2800" dirty="0">
                <a:solidFill>
                  <a:srgbClr val="002060"/>
                </a:solidFill>
                <a:latin typeface="Times New Roman" panose="02020603050405020304" pitchFamily="18" charset="0"/>
                <a:cs typeface="Times New Roman" panose="02020603050405020304" pitchFamily="18" charset="0"/>
              </a:rPr>
              <a:t>- Müşterilerinizle nasıl ilişki kuruyorsunuz?</a:t>
            </a:r>
          </a:p>
          <a:p>
            <a:pPr algn="just"/>
            <a:r>
              <a:rPr lang="tr-TR" sz="2800" dirty="0">
                <a:solidFill>
                  <a:srgbClr val="002060"/>
                </a:solidFill>
                <a:latin typeface="Times New Roman" panose="02020603050405020304" pitchFamily="18" charset="0"/>
                <a:cs typeface="Times New Roman" panose="02020603050405020304" pitchFamily="18" charset="0"/>
              </a:rPr>
              <a:t>- Tüm müşterilerinize aynı standart ürünü sunarak toplu üretimin getirdiği maliyet avantajından mı faydalanacaksınız yoksa kişilere göre özelleştirme imkanı sunarak daha terzi işi bir yaklaşım mı takip edeceksiniz?</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9E1E353-DD7D-4C10-A540-104196247FF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E73E146-1CC0-49DC-A22C-E76335BF75A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6056491-903C-4BB9-89A2-4A8F128ACE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53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691267"/>
          </a:xfrm>
          <a:prstGeom prst="rect">
            <a:avLst/>
          </a:prstGeom>
          <a:noFill/>
        </p:spPr>
        <p:txBody>
          <a:bodyPr wrap="square" rtlCol="0">
            <a:spAutoFit/>
          </a:bodyPr>
          <a:lstStyle/>
          <a:p>
            <a:pPr algn="just"/>
            <a:r>
              <a:rPr lang="tr-TR" sz="26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600" i="1" dirty="0">
                <a:solidFill>
                  <a:srgbClr val="002060"/>
                </a:solidFill>
                <a:latin typeface="Times New Roman" panose="02020603050405020304" pitchFamily="18" charset="0"/>
                <a:cs typeface="Times New Roman" panose="02020603050405020304" pitchFamily="18" charset="0"/>
              </a:rPr>
              <a:t>1.1 </a:t>
            </a:r>
            <a:r>
              <a:rPr lang="tr-TR" sz="2600" i="1" dirty="0" err="1">
                <a:solidFill>
                  <a:srgbClr val="002060"/>
                </a:solidFill>
                <a:latin typeface="Times New Roman" panose="02020603050405020304" pitchFamily="18" charset="0"/>
                <a:cs typeface="Times New Roman" panose="02020603050405020304" pitchFamily="18" charset="0"/>
              </a:rPr>
              <a:t>Kanvas</a:t>
            </a:r>
            <a:r>
              <a:rPr lang="tr-TR" sz="2600" i="1" dirty="0">
                <a:solidFill>
                  <a:srgbClr val="002060"/>
                </a:solidFill>
                <a:latin typeface="Times New Roman" panose="02020603050405020304" pitchFamily="18" charset="0"/>
                <a:cs typeface="Times New Roman" panose="02020603050405020304" pitchFamily="18" charset="0"/>
              </a:rPr>
              <a:t> İş Modeli</a:t>
            </a:r>
          </a:p>
          <a:p>
            <a:pPr algn="just"/>
            <a:r>
              <a:rPr lang="tr-TR" sz="2600" dirty="0">
                <a:solidFill>
                  <a:srgbClr val="002060"/>
                </a:solidFill>
                <a:latin typeface="Times New Roman" panose="02020603050405020304" pitchFamily="18" charset="0"/>
                <a:cs typeface="Times New Roman" panose="02020603050405020304" pitchFamily="18" charset="0"/>
              </a:rPr>
              <a:t>* Müşteri İlişkileri:</a:t>
            </a:r>
          </a:p>
          <a:p>
            <a:pPr algn="just"/>
            <a:r>
              <a:rPr lang="tr-TR" sz="2600" dirty="0">
                <a:solidFill>
                  <a:srgbClr val="002060"/>
                </a:solidFill>
                <a:latin typeface="Times New Roman" panose="02020603050405020304" pitchFamily="18" charset="0"/>
                <a:cs typeface="Times New Roman" panose="02020603050405020304" pitchFamily="18" charset="0"/>
              </a:rPr>
              <a:t>- Müşterileri nasıl elde ediyorsunuz, nasıl elde tutuyorsunuz ve nasıl büyütüyorsunuz?</a:t>
            </a:r>
          </a:p>
          <a:p>
            <a:pPr algn="just"/>
            <a:r>
              <a:rPr lang="tr-TR" sz="2600" dirty="0">
                <a:solidFill>
                  <a:srgbClr val="002060"/>
                </a:solidFill>
                <a:latin typeface="Times New Roman" panose="02020603050405020304" pitchFamily="18" charset="0"/>
                <a:cs typeface="Times New Roman" panose="02020603050405020304" pitchFamily="18" charset="0"/>
              </a:rPr>
              <a:t>- Müşteri elde etme maliyetiniz müşterinin ömür boyu değerinden küçükse o zaman değer yaratabilecek bir iş modeliniz var demektir. Ancak iyileştirmeleri de sürekli yapmak gerekmektedir.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9E1E353-DD7D-4C10-A540-104196247FF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E73E146-1CC0-49DC-A22C-E76335BF75A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6056491-903C-4BB9-89A2-4A8F128ACE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646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691267"/>
          </a:xfrm>
          <a:prstGeom prst="rect">
            <a:avLst/>
          </a:prstGeom>
          <a:noFill/>
        </p:spPr>
        <p:txBody>
          <a:bodyPr wrap="square" rtlCol="0">
            <a:spAutoFit/>
          </a:bodyPr>
          <a:lstStyle/>
          <a:p>
            <a:pPr algn="just"/>
            <a:r>
              <a:rPr lang="tr-TR" sz="26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600" i="1" dirty="0">
                <a:solidFill>
                  <a:srgbClr val="002060"/>
                </a:solidFill>
                <a:latin typeface="Times New Roman" panose="02020603050405020304" pitchFamily="18" charset="0"/>
                <a:cs typeface="Times New Roman" panose="02020603050405020304" pitchFamily="18" charset="0"/>
              </a:rPr>
              <a:t>1.1 </a:t>
            </a:r>
            <a:r>
              <a:rPr lang="tr-TR" sz="2600" i="1" dirty="0" err="1">
                <a:solidFill>
                  <a:srgbClr val="002060"/>
                </a:solidFill>
                <a:latin typeface="Times New Roman" panose="02020603050405020304" pitchFamily="18" charset="0"/>
                <a:cs typeface="Times New Roman" panose="02020603050405020304" pitchFamily="18" charset="0"/>
              </a:rPr>
              <a:t>Kanvas</a:t>
            </a:r>
            <a:r>
              <a:rPr lang="tr-TR" sz="2600" i="1" dirty="0">
                <a:solidFill>
                  <a:srgbClr val="002060"/>
                </a:solidFill>
                <a:latin typeface="Times New Roman" panose="02020603050405020304" pitchFamily="18" charset="0"/>
                <a:cs typeface="Times New Roman" panose="02020603050405020304" pitchFamily="18" charset="0"/>
              </a:rPr>
              <a:t> İş Modeli</a:t>
            </a:r>
          </a:p>
          <a:p>
            <a:pPr algn="just"/>
            <a:r>
              <a:rPr lang="tr-TR" sz="2600" dirty="0">
                <a:solidFill>
                  <a:srgbClr val="002060"/>
                </a:solidFill>
                <a:latin typeface="Times New Roman" panose="02020603050405020304" pitchFamily="18" charset="0"/>
                <a:cs typeface="Times New Roman" panose="02020603050405020304" pitchFamily="18" charset="0"/>
              </a:rPr>
              <a:t>* Kilit Etkinlikler:</a:t>
            </a:r>
          </a:p>
          <a:p>
            <a:pPr algn="just"/>
            <a:r>
              <a:rPr lang="tr-TR" sz="2600" dirty="0">
                <a:solidFill>
                  <a:srgbClr val="002060"/>
                </a:solidFill>
                <a:latin typeface="Times New Roman" panose="02020603050405020304" pitchFamily="18" charset="0"/>
                <a:cs typeface="Times New Roman" panose="02020603050405020304" pitchFamily="18" charset="0"/>
              </a:rPr>
              <a:t>- İş fikrinizin başarılı bir şekilde gerçeğe dönüşebilmesi için yapılması gereken zor veya pahalı hangi etkinlikler var?</a:t>
            </a:r>
          </a:p>
          <a:p>
            <a:pPr algn="just"/>
            <a:r>
              <a:rPr lang="tr-TR" sz="2600" dirty="0">
                <a:solidFill>
                  <a:srgbClr val="002060"/>
                </a:solidFill>
                <a:latin typeface="Times New Roman" panose="02020603050405020304" pitchFamily="18" charset="0"/>
                <a:cs typeface="Times New Roman" panose="02020603050405020304" pitchFamily="18" charset="0"/>
              </a:rPr>
              <a:t>- Araştırma, geliştirme, tasarım, üretim, satış, reklam, hizmet verme, web sitesi kurma, akıllı telefon uygulaması geliştirme, tedarikçilerle anlaşma gibi yöntemlerin hangisini uyguluyorsunuz?</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7762210-2A79-43A5-BE12-DA955F8B9DF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36098B0-5749-4494-B672-01233A1FECB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DDE78443-6F36-46F2-80D3-AF35D99687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6595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123932"/>
          </a:xfrm>
          <a:prstGeom prst="rect">
            <a:avLst/>
          </a:prstGeom>
          <a:noFill/>
        </p:spPr>
        <p:txBody>
          <a:bodyPr wrap="square" rtlCol="0">
            <a:spAutoFit/>
          </a:bodyPr>
          <a:lstStyle/>
          <a:p>
            <a:pPr algn="just"/>
            <a:r>
              <a:rPr lang="tr-TR" sz="36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3600" i="1" dirty="0">
                <a:solidFill>
                  <a:srgbClr val="002060"/>
                </a:solidFill>
                <a:latin typeface="Times New Roman" panose="02020603050405020304" pitchFamily="18" charset="0"/>
                <a:cs typeface="Times New Roman" panose="02020603050405020304" pitchFamily="18" charset="0"/>
              </a:rPr>
              <a:t>1.1 </a:t>
            </a:r>
            <a:r>
              <a:rPr lang="tr-TR" sz="3600" i="1" dirty="0" err="1">
                <a:solidFill>
                  <a:srgbClr val="002060"/>
                </a:solidFill>
                <a:latin typeface="Times New Roman" panose="02020603050405020304" pitchFamily="18" charset="0"/>
                <a:cs typeface="Times New Roman" panose="02020603050405020304" pitchFamily="18" charset="0"/>
              </a:rPr>
              <a:t>Kanvas</a:t>
            </a:r>
            <a:r>
              <a:rPr lang="tr-TR" sz="3600" i="1" dirty="0">
                <a:solidFill>
                  <a:srgbClr val="002060"/>
                </a:solidFill>
                <a:latin typeface="Times New Roman" panose="02020603050405020304" pitchFamily="18" charset="0"/>
                <a:cs typeface="Times New Roman" panose="02020603050405020304" pitchFamily="18" charset="0"/>
              </a:rPr>
              <a:t> İş Modeli</a:t>
            </a:r>
          </a:p>
          <a:p>
            <a:pPr algn="just"/>
            <a:r>
              <a:rPr lang="tr-TR" sz="3600" dirty="0">
                <a:solidFill>
                  <a:srgbClr val="002060"/>
                </a:solidFill>
                <a:latin typeface="Times New Roman" panose="02020603050405020304" pitchFamily="18" charset="0"/>
                <a:cs typeface="Times New Roman" panose="02020603050405020304" pitchFamily="18" charset="0"/>
              </a:rPr>
              <a:t>* Kilit Kaynaklar:</a:t>
            </a:r>
          </a:p>
          <a:p>
            <a:pPr algn="just"/>
            <a:r>
              <a:rPr lang="tr-TR" sz="3600" dirty="0">
                <a:solidFill>
                  <a:srgbClr val="002060"/>
                </a:solidFill>
                <a:latin typeface="Times New Roman" panose="02020603050405020304" pitchFamily="18" charset="0"/>
                <a:cs typeface="Times New Roman" panose="02020603050405020304" pitchFamily="18" charset="0"/>
              </a:rPr>
              <a:t>Kilit kaynaklar iş fikrinin başarıyla uygulanabilmesi için elinizde olması gereken bulması zor veya pahalı kaynaklardır.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EB1D2D5-E804-4025-9428-9E1D7D4E7AE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3A97046-930A-4015-B783-600C61FB186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D670CF-26A6-4F7C-9525-BB1E103564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041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303468"/>
          </a:xfrm>
          <a:prstGeom prst="rect">
            <a:avLst/>
          </a:prstGeom>
          <a:noFill/>
        </p:spPr>
        <p:txBody>
          <a:bodyPr wrap="square" rtlCol="0">
            <a:spAutoFit/>
          </a:bodyPr>
          <a:lstStyle/>
          <a:p>
            <a:pPr algn="just"/>
            <a:r>
              <a:rPr lang="tr-TR" sz="30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3000" i="1" dirty="0">
                <a:solidFill>
                  <a:srgbClr val="002060"/>
                </a:solidFill>
                <a:latin typeface="Times New Roman" panose="02020603050405020304" pitchFamily="18" charset="0"/>
                <a:cs typeface="Times New Roman" panose="02020603050405020304" pitchFamily="18" charset="0"/>
              </a:rPr>
              <a:t>1.1 </a:t>
            </a:r>
            <a:r>
              <a:rPr lang="tr-TR" sz="3000" i="1" dirty="0" err="1">
                <a:solidFill>
                  <a:srgbClr val="002060"/>
                </a:solidFill>
                <a:latin typeface="Times New Roman" panose="02020603050405020304" pitchFamily="18" charset="0"/>
                <a:cs typeface="Times New Roman" panose="02020603050405020304" pitchFamily="18" charset="0"/>
              </a:rPr>
              <a:t>Kanvas</a:t>
            </a:r>
            <a:r>
              <a:rPr lang="tr-TR" sz="3000" i="1" dirty="0">
                <a:solidFill>
                  <a:srgbClr val="002060"/>
                </a:solidFill>
                <a:latin typeface="Times New Roman" panose="02020603050405020304" pitchFamily="18" charset="0"/>
                <a:cs typeface="Times New Roman" panose="02020603050405020304" pitchFamily="18" charset="0"/>
              </a:rPr>
              <a:t> İş Modeli</a:t>
            </a:r>
          </a:p>
          <a:p>
            <a:pPr algn="just"/>
            <a:r>
              <a:rPr lang="tr-TR" sz="3000" dirty="0">
                <a:solidFill>
                  <a:srgbClr val="002060"/>
                </a:solidFill>
                <a:latin typeface="Times New Roman" panose="02020603050405020304" pitchFamily="18" charset="0"/>
                <a:cs typeface="Times New Roman" panose="02020603050405020304" pitchFamily="18" charset="0"/>
              </a:rPr>
              <a:t>* Kilit Kaynaklar:</a:t>
            </a:r>
          </a:p>
          <a:p>
            <a:pPr algn="just"/>
            <a:r>
              <a:rPr lang="tr-TR" sz="3000" dirty="0">
                <a:solidFill>
                  <a:srgbClr val="002060"/>
                </a:solidFill>
                <a:latin typeface="Times New Roman" panose="02020603050405020304" pitchFamily="18" charset="0"/>
                <a:cs typeface="Times New Roman" panose="02020603050405020304" pitchFamily="18" charset="0"/>
              </a:rPr>
              <a:t>Fiziksel, finansal, fikri veya beşeri olabilir.</a:t>
            </a:r>
          </a:p>
          <a:p>
            <a:pPr algn="just"/>
            <a:r>
              <a:rPr lang="tr-TR" sz="3000" dirty="0">
                <a:solidFill>
                  <a:srgbClr val="002060"/>
                </a:solidFill>
                <a:latin typeface="Times New Roman" panose="02020603050405020304" pitchFamily="18" charset="0"/>
                <a:cs typeface="Times New Roman" panose="02020603050405020304" pitchFamily="18" charset="0"/>
              </a:rPr>
              <a:t>Patent, e-posta listesi, çok iyi bir yazılımcı, çok değerli bir üretim tesisi, zor bulunan bir hammadde, çok iyi bir yerde bir bina kilit kaynak olabilir.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EB1D2D5-E804-4025-9428-9E1D7D4E7AE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3A97046-930A-4015-B783-600C61FB186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D670CF-26A6-4F7C-9525-BB1E103564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15349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290131"/>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3200" i="1" dirty="0">
                <a:solidFill>
                  <a:srgbClr val="002060"/>
                </a:solidFill>
                <a:latin typeface="Times New Roman" panose="02020603050405020304" pitchFamily="18" charset="0"/>
                <a:cs typeface="Times New Roman" panose="02020603050405020304" pitchFamily="18" charset="0"/>
              </a:rPr>
              <a:t>1.1 </a:t>
            </a:r>
            <a:r>
              <a:rPr lang="tr-TR" sz="3200" i="1" dirty="0" err="1">
                <a:solidFill>
                  <a:srgbClr val="002060"/>
                </a:solidFill>
                <a:latin typeface="Times New Roman" panose="02020603050405020304" pitchFamily="18" charset="0"/>
                <a:cs typeface="Times New Roman" panose="02020603050405020304" pitchFamily="18" charset="0"/>
              </a:rPr>
              <a:t>Kanvas</a:t>
            </a:r>
            <a:r>
              <a:rPr lang="tr-TR" sz="3200" i="1" dirty="0">
                <a:solidFill>
                  <a:srgbClr val="002060"/>
                </a:solidFill>
                <a:latin typeface="Times New Roman" panose="02020603050405020304" pitchFamily="18" charset="0"/>
                <a:cs typeface="Times New Roman" panose="02020603050405020304" pitchFamily="18" charset="0"/>
              </a:rPr>
              <a:t> İş Modeli</a:t>
            </a:r>
          </a:p>
          <a:p>
            <a:pPr algn="just"/>
            <a:r>
              <a:rPr lang="tr-TR" sz="3200" dirty="0">
                <a:solidFill>
                  <a:srgbClr val="002060"/>
                </a:solidFill>
                <a:latin typeface="Times New Roman" panose="02020603050405020304" pitchFamily="18" charset="0"/>
                <a:cs typeface="Times New Roman" panose="02020603050405020304" pitchFamily="18" charset="0"/>
              </a:rPr>
              <a:t>* Kilit Ortaklar:</a:t>
            </a:r>
          </a:p>
          <a:p>
            <a:pPr algn="just"/>
            <a:r>
              <a:rPr lang="tr-TR" sz="3200" dirty="0">
                <a:solidFill>
                  <a:srgbClr val="002060"/>
                </a:solidFill>
                <a:latin typeface="Times New Roman" panose="02020603050405020304" pitchFamily="18" charset="0"/>
                <a:cs typeface="Times New Roman" panose="02020603050405020304" pitchFamily="18" charset="0"/>
              </a:rPr>
              <a:t>Bir çok girişimci kilit kaynaklara sahip veya tüm kilit etkinlikleri kendi başına yerine getirebilecek konumda değildir. Eksik kaldıkları noktada kilit ortaklara ihtiyaç duyarlar.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B720828-6DB0-44AF-AC5C-EB2892D0FD9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8B37025-E95D-4FAB-B84A-E9ED552579C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872AA74-0146-40CE-ADCF-781B868D3F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8637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290131"/>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3200" i="1" dirty="0">
                <a:solidFill>
                  <a:srgbClr val="002060"/>
                </a:solidFill>
                <a:latin typeface="Times New Roman" panose="02020603050405020304" pitchFamily="18" charset="0"/>
                <a:cs typeface="Times New Roman" panose="02020603050405020304" pitchFamily="18" charset="0"/>
              </a:rPr>
              <a:t>1.1 </a:t>
            </a:r>
            <a:r>
              <a:rPr lang="tr-TR" sz="3200" i="1" dirty="0" err="1">
                <a:solidFill>
                  <a:srgbClr val="002060"/>
                </a:solidFill>
                <a:latin typeface="Times New Roman" panose="02020603050405020304" pitchFamily="18" charset="0"/>
                <a:cs typeface="Times New Roman" panose="02020603050405020304" pitchFamily="18" charset="0"/>
              </a:rPr>
              <a:t>Kanvas</a:t>
            </a:r>
            <a:r>
              <a:rPr lang="tr-TR" sz="3200" i="1" dirty="0">
                <a:solidFill>
                  <a:srgbClr val="002060"/>
                </a:solidFill>
                <a:latin typeface="Times New Roman" panose="02020603050405020304" pitchFamily="18" charset="0"/>
                <a:cs typeface="Times New Roman" panose="02020603050405020304" pitchFamily="18" charset="0"/>
              </a:rPr>
              <a:t> İş Modeli</a:t>
            </a:r>
          </a:p>
          <a:p>
            <a:pPr algn="just"/>
            <a:r>
              <a:rPr lang="tr-TR" sz="3200" dirty="0">
                <a:solidFill>
                  <a:srgbClr val="002060"/>
                </a:solidFill>
                <a:latin typeface="Times New Roman" panose="02020603050405020304" pitchFamily="18" charset="0"/>
                <a:cs typeface="Times New Roman" panose="02020603050405020304" pitchFamily="18" charset="0"/>
              </a:rPr>
              <a:t>* Kilit Ortaklar:</a:t>
            </a:r>
          </a:p>
          <a:p>
            <a:pPr algn="just"/>
            <a:r>
              <a:rPr lang="tr-TR" sz="3200" dirty="0">
                <a:solidFill>
                  <a:srgbClr val="002060"/>
                </a:solidFill>
                <a:latin typeface="Times New Roman" panose="02020603050405020304" pitchFamily="18" charset="0"/>
                <a:cs typeface="Times New Roman" panose="02020603050405020304" pitchFamily="18" charset="0"/>
              </a:rPr>
              <a:t>Örneğin bir ürün üretimi için çok pahalı bir makine kilit kaynak olabilir. Ancak finansal sebeplerle bu makineyi satın alamıyorsanız, o zaman bu makineye sahip bir kilit ortak bulmanız gerekebilir.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B720828-6DB0-44AF-AC5C-EB2892D0FD9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8B37025-E95D-4FAB-B84A-E9ED552579C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872AA74-0146-40CE-ADCF-781B868D3F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1163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704604"/>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800" i="1" dirty="0">
                <a:solidFill>
                  <a:srgbClr val="002060"/>
                </a:solidFill>
                <a:latin typeface="Times New Roman" panose="02020603050405020304" pitchFamily="18" charset="0"/>
                <a:cs typeface="Times New Roman" panose="02020603050405020304" pitchFamily="18" charset="0"/>
              </a:rPr>
              <a:t>1.1 </a:t>
            </a:r>
            <a:r>
              <a:rPr lang="tr-TR" sz="2800" i="1" dirty="0" err="1">
                <a:solidFill>
                  <a:srgbClr val="002060"/>
                </a:solidFill>
                <a:latin typeface="Times New Roman" panose="02020603050405020304" pitchFamily="18" charset="0"/>
                <a:cs typeface="Times New Roman" panose="02020603050405020304" pitchFamily="18" charset="0"/>
              </a:rPr>
              <a:t>Kanvas</a:t>
            </a:r>
            <a:r>
              <a:rPr lang="tr-TR" sz="2800" i="1" dirty="0">
                <a:solidFill>
                  <a:srgbClr val="002060"/>
                </a:solidFill>
                <a:latin typeface="Times New Roman" panose="02020603050405020304" pitchFamily="18" charset="0"/>
                <a:cs typeface="Times New Roman" panose="02020603050405020304" pitchFamily="18" charset="0"/>
              </a:rPr>
              <a:t> İş Modeli</a:t>
            </a:r>
          </a:p>
          <a:p>
            <a:pPr algn="just"/>
            <a:r>
              <a:rPr lang="tr-TR" sz="2800" dirty="0">
                <a:solidFill>
                  <a:srgbClr val="002060"/>
                </a:solidFill>
                <a:latin typeface="Times New Roman" panose="02020603050405020304" pitchFamily="18" charset="0"/>
                <a:cs typeface="Times New Roman" panose="02020603050405020304" pitchFamily="18" charset="0"/>
              </a:rPr>
              <a:t>* Gelir Kaynakları:</a:t>
            </a:r>
          </a:p>
          <a:p>
            <a:pPr algn="just"/>
            <a:r>
              <a:rPr lang="tr-TR" sz="2800" dirty="0">
                <a:solidFill>
                  <a:srgbClr val="002060"/>
                </a:solidFill>
                <a:latin typeface="Times New Roman" panose="02020603050405020304" pitchFamily="18" charset="0"/>
                <a:cs typeface="Times New Roman" panose="02020603050405020304" pitchFamily="18" charset="0"/>
              </a:rPr>
              <a:t>İş fikrinizden nasıl para kazanacağınızı tarif eder. </a:t>
            </a:r>
          </a:p>
          <a:p>
            <a:pPr algn="just"/>
            <a:r>
              <a:rPr lang="tr-TR" sz="2800" dirty="0">
                <a:solidFill>
                  <a:srgbClr val="002060"/>
                </a:solidFill>
                <a:latin typeface="Times New Roman" panose="02020603050405020304" pitchFamily="18" charset="0"/>
                <a:cs typeface="Times New Roman" panose="02020603050405020304" pitchFamily="18" charset="0"/>
              </a:rPr>
              <a:t>En klasik gelir modeli satış yapmaktır.</a:t>
            </a:r>
          </a:p>
          <a:p>
            <a:pPr algn="just"/>
            <a:r>
              <a:rPr lang="tr-TR" sz="2800" dirty="0">
                <a:solidFill>
                  <a:srgbClr val="002060"/>
                </a:solidFill>
                <a:latin typeface="Times New Roman" panose="02020603050405020304" pitchFamily="18" charset="0"/>
                <a:cs typeface="Times New Roman" panose="02020603050405020304" pitchFamily="18" charset="0"/>
              </a:rPr>
              <a:t>Hangi fiyattan satış olacak, o fiyata kaç kişi satın alır, fiyat nasıl belirlenmeli gibi birçok bilinmeyen araştırılmalıdır.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FB0879E-13B0-4FF4-AE8D-04B5D8CE1FC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3FE8419-B3A6-4074-9396-A6D4F656867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D2D0242-81BE-40E8-B04B-BAFE5F9B42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78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1449092" y="1845734"/>
            <a:ext cx="9706588" cy="4451475"/>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1. Girişimcilikte Değer Yaratma</a:t>
            </a:r>
          </a:p>
          <a:p>
            <a:r>
              <a:rPr lang="tr-TR" sz="2800" b="1" dirty="0">
                <a:solidFill>
                  <a:srgbClr val="002060"/>
                </a:solidFill>
                <a:latin typeface="Times New Roman" panose="02020603050405020304" pitchFamily="18" charset="0"/>
                <a:cs typeface="Times New Roman" panose="02020603050405020304" pitchFamily="18" charset="0"/>
              </a:rPr>
              <a:t>2. Girişimcilik Tanımlarındaki Gelişmeler</a:t>
            </a:r>
          </a:p>
          <a:p>
            <a:r>
              <a:rPr lang="tr-TR" sz="2800" b="1" dirty="0">
                <a:solidFill>
                  <a:srgbClr val="002060"/>
                </a:solidFill>
                <a:latin typeface="Times New Roman" panose="02020603050405020304" pitchFamily="18" charset="0"/>
                <a:cs typeface="Times New Roman" panose="02020603050405020304" pitchFamily="18" charset="0"/>
              </a:rPr>
              <a:t>3. Girişimcilik İle İlgili Diğer Kavramlar</a:t>
            </a:r>
          </a:p>
          <a:p>
            <a:r>
              <a:rPr lang="tr-TR" sz="2800" b="1" dirty="0">
                <a:solidFill>
                  <a:srgbClr val="002060"/>
                </a:solidFill>
                <a:latin typeface="Times New Roman" panose="02020603050405020304" pitchFamily="18" charset="0"/>
                <a:cs typeface="Times New Roman" panose="02020603050405020304" pitchFamily="18" charset="0"/>
              </a:rPr>
              <a:t>4. Başarılı Girişimcilerin Nitelik ve Becerileri</a:t>
            </a:r>
          </a:p>
          <a:p>
            <a:r>
              <a:rPr lang="tr-TR" sz="2800" b="1" dirty="0">
                <a:solidFill>
                  <a:srgbClr val="002060"/>
                </a:solidFill>
                <a:latin typeface="Times New Roman" panose="02020603050405020304" pitchFamily="18" charset="0"/>
                <a:cs typeface="Times New Roman" panose="02020603050405020304" pitchFamily="18" charset="0"/>
              </a:rPr>
              <a:t>5. Girişimcilik Motivasyonları ve Engelleri </a:t>
            </a:r>
          </a:p>
          <a:p>
            <a:r>
              <a:rPr lang="tr-TR" sz="2800" b="1" dirty="0">
                <a:solidFill>
                  <a:srgbClr val="002060"/>
                </a:solidFill>
                <a:latin typeface="Times New Roman" panose="02020603050405020304" pitchFamily="18" charset="0"/>
                <a:cs typeface="Times New Roman" panose="02020603050405020304" pitchFamily="18" charset="0"/>
              </a:rPr>
              <a:t>6. Girişimcilikte Başarısızlık Faktörleri</a:t>
            </a:r>
          </a:p>
          <a:p>
            <a:r>
              <a:rPr lang="tr-TR" sz="2800" b="1" dirty="0">
                <a:solidFill>
                  <a:srgbClr val="002060"/>
                </a:solidFill>
                <a:latin typeface="Times New Roman" panose="02020603050405020304" pitchFamily="18" charset="0"/>
                <a:cs typeface="Times New Roman" panose="02020603050405020304" pitchFamily="18" charset="0"/>
              </a:rPr>
              <a:t>7. Girişimcilik Süreci</a:t>
            </a:r>
          </a:p>
          <a:p>
            <a:r>
              <a:rPr lang="tr-TR" sz="2800" b="1" dirty="0">
                <a:solidFill>
                  <a:srgbClr val="002060"/>
                </a:solidFill>
                <a:latin typeface="Times New Roman" panose="02020603050405020304" pitchFamily="18" charset="0"/>
                <a:cs typeface="Times New Roman" panose="02020603050405020304" pitchFamily="18" charset="0"/>
              </a:rPr>
              <a:t>8. Girişimcilik Efsaneleri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C629281-4EE0-4238-99F4-3D54483E3CD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033A6B6-DF8C-418D-80E5-5E7630FA5E2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60272FEA-F660-4736-8266-5FC6731AE0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068532"/>
          </a:xfrm>
          <a:prstGeom prst="rect">
            <a:avLst/>
          </a:prstGeom>
          <a:noFill/>
        </p:spPr>
        <p:txBody>
          <a:bodyPr wrap="square" rtlCol="0">
            <a:spAutoFit/>
          </a:bodyPr>
          <a:lstStyle/>
          <a:p>
            <a:pPr algn="just"/>
            <a:r>
              <a:rPr lang="tr-TR" sz="44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4400" i="1" dirty="0">
                <a:solidFill>
                  <a:srgbClr val="002060"/>
                </a:solidFill>
                <a:latin typeface="Times New Roman" panose="02020603050405020304" pitchFamily="18" charset="0"/>
                <a:cs typeface="Times New Roman" panose="02020603050405020304" pitchFamily="18" charset="0"/>
              </a:rPr>
              <a:t>1.1 </a:t>
            </a:r>
            <a:r>
              <a:rPr lang="tr-TR" sz="4400" i="1" dirty="0" err="1">
                <a:solidFill>
                  <a:srgbClr val="002060"/>
                </a:solidFill>
                <a:latin typeface="Times New Roman" panose="02020603050405020304" pitchFamily="18" charset="0"/>
                <a:cs typeface="Times New Roman" panose="02020603050405020304" pitchFamily="18" charset="0"/>
              </a:rPr>
              <a:t>Kanvas</a:t>
            </a:r>
            <a:r>
              <a:rPr lang="tr-TR" sz="4400" i="1" dirty="0">
                <a:solidFill>
                  <a:srgbClr val="002060"/>
                </a:solidFill>
                <a:latin typeface="Times New Roman" panose="02020603050405020304" pitchFamily="18" charset="0"/>
                <a:cs typeface="Times New Roman" panose="02020603050405020304" pitchFamily="18" charset="0"/>
              </a:rPr>
              <a:t> İş Modeli</a:t>
            </a:r>
          </a:p>
          <a:p>
            <a:pPr algn="just"/>
            <a:r>
              <a:rPr lang="tr-TR" sz="4400" dirty="0">
                <a:solidFill>
                  <a:srgbClr val="002060"/>
                </a:solidFill>
                <a:latin typeface="Times New Roman" panose="02020603050405020304" pitchFamily="18" charset="0"/>
                <a:cs typeface="Times New Roman" panose="02020603050405020304" pitchFamily="18" charset="0"/>
              </a:rPr>
              <a:t>* Gelir Kaynakları:</a:t>
            </a:r>
          </a:p>
          <a:p>
            <a:pPr algn="just"/>
            <a:r>
              <a:rPr lang="tr-TR" sz="4400" dirty="0">
                <a:solidFill>
                  <a:srgbClr val="002060"/>
                </a:solidFill>
                <a:latin typeface="Times New Roman" panose="02020603050405020304" pitchFamily="18" charset="0"/>
                <a:cs typeface="Times New Roman" panose="02020603050405020304" pitchFamily="18" charset="0"/>
              </a:rPr>
              <a:t>Masa başı ortalama gelir*masa*30= Toplam Gelir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FB0879E-13B0-4FF4-AE8D-04B5D8CE1FC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3FE8419-B3A6-4074-9396-A6D4F656867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D2D0242-81BE-40E8-B04B-BAFE5F9B42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7902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884140"/>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800" i="1" dirty="0">
                <a:solidFill>
                  <a:srgbClr val="002060"/>
                </a:solidFill>
                <a:latin typeface="Times New Roman" panose="02020603050405020304" pitchFamily="18" charset="0"/>
                <a:cs typeface="Times New Roman" panose="02020603050405020304" pitchFamily="18" charset="0"/>
              </a:rPr>
              <a:t>1.1 </a:t>
            </a:r>
            <a:r>
              <a:rPr lang="tr-TR" sz="2800" i="1" dirty="0" err="1">
                <a:solidFill>
                  <a:srgbClr val="002060"/>
                </a:solidFill>
                <a:latin typeface="Times New Roman" panose="02020603050405020304" pitchFamily="18" charset="0"/>
                <a:cs typeface="Times New Roman" panose="02020603050405020304" pitchFamily="18" charset="0"/>
              </a:rPr>
              <a:t>Kanvas</a:t>
            </a:r>
            <a:r>
              <a:rPr lang="tr-TR" sz="2800" i="1" dirty="0">
                <a:solidFill>
                  <a:srgbClr val="002060"/>
                </a:solidFill>
                <a:latin typeface="Times New Roman" panose="02020603050405020304" pitchFamily="18" charset="0"/>
                <a:cs typeface="Times New Roman" panose="02020603050405020304" pitchFamily="18" charset="0"/>
              </a:rPr>
              <a:t> İş Modeli</a:t>
            </a:r>
          </a:p>
          <a:p>
            <a:pPr algn="just"/>
            <a:r>
              <a:rPr lang="tr-TR" sz="2800" dirty="0">
                <a:solidFill>
                  <a:srgbClr val="002060"/>
                </a:solidFill>
                <a:latin typeface="Times New Roman" panose="02020603050405020304" pitchFamily="18" charset="0"/>
                <a:cs typeface="Times New Roman" panose="02020603050405020304" pitchFamily="18" charset="0"/>
              </a:rPr>
              <a:t>* Maliyet Yapısı:</a:t>
            </a:r>
          </a:p>
          <a:p>
            <a:pPr algn="just"/>
            <a:r>
              <a:rPr lang="tr-TR" sz="2800" dirty="0">
                <a:solidFill>
                  <a:srgbClr val="002060"/>
                </a:solidFill>
                <a:latin typeface="Times New Roman" panose="02020603050405020304" pitchFamily="18" charset="0"/>
                <a:cs typeface="Times New Roman" panose="02020603050405020304" pitchFamily="18" charset="0"/>
              </a:rPr>
              <a:t>- Maliyetlere sebep olan ana kalemler nelerdir?</a:t>
            </a:r>
          </a:p>
          <a:p>
            <a:pPr algn="just"/>
            <a:r>
              <a:rPr lang="tr-TR" sz="2800" dirty="0">
                <a:solidFill>
                  <a:srgbClr val="002060"/>
                </a:solidFill>
                <a:latin typeface="Times New Roman" panose="02020603050405020304" pitchFamily="18" charset="0"/>
                <a:cs typeface="Times New Roman" panose="02020603050405020304" pitchFamily="18" charset="0"/>
              </a:rPr>
              <a:t>- Maliyetlerin ne kadarı sabit, ne kadarı değişkendir?</a:t>
            </a:r>
          </a:p>
          <a:p>
            <a:pPr algn="just"/>
            <a:r>
              <a:rPr lang="tr-TR" sz="2800" dirty="0">
                <a:solidFill>
                  <a:srgbClr val="002060"/>
                </a:solidFill>
                <a:latin typeface="Times New Roman" panose="02020603050405020304" pitchFamily="18" charset="0"/>
                <a:cs typeface="Times New Roman" panose="02020603050405020304" pitchFamily="18" charset="0"/>
              </a:rPr>
              <a:t>- Nakit akışını zorlayacak maliyet kalemleri nelerdir?</a:t>
            </a:r>
          </a:p>
          <a:p>
            <a:pPr algn="just"/>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D7E1D16-F0DF-491B-BB0C-6CC416CAB4B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CE211D7-138F-4BBC-8DDD-1ECCC44E1E6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8B2E0D0-B775-4AD8-B01F-3D0C60A925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7396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553793"/>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Müşteriler</a:t>
            </a:r>
          </a:p>
          <a:p>
            <a:pPr algn="just"/>
            <a:r>
              <a:rPr lang="tr-TR" sz="3200" dirty="0">
                <a:solidFill>
                  <a:srgbClr val="002060"/>
                </a:solidFill>
                <a:latin typeface="Times New Roman" panose="02020603050405020304" pitchFamily="18" charset="0"/>
                <a:cs typeface="Times New Roman" panose="02020603050405020304" pitchFamily="18" charset="0"/>
              </a:rPr>
              <a:t>Balık tutmaya giden birisine ne tür balık tutmaya gittiğini sorduğunuzda, eğer eğlenmek için senede iki defa yazlıkta balık tutmaya çalışan biriyse, cevabı «hepsi», «ne gelirse» veya «bilmem» olabilir.</a:t>
            </a:r>
          </a:p>
          <a:p>
            <a:pPr algn="just"/>
            <a:r>
              <a:rPr lang="tr-TR" sz="3200" dirty="0">
                <a:solidFill>
                  <a:srgbClr val="002060"/>
                </a:solidFill>
                <a:latin typeface="Times New Roman" panose="02020603050405020304" pitchFamily="18" charset="0"/>
                <a:cs typeface="Times New Roman" panose="02020603050405020304" pitchFamily="18" charset="0"/>
              </a:rPr>
              <a:t>Ancak bu cevap, iş olarak balıkçılık yapan birisi için asla kabul edilemez!</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E9C2093-4AE4-4E73-8178-45DC4C468F4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3EEA20A-6ADC-42DE-9790-386EBEA4B5C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AA18960-DDE6-4B76-9DAC-2C8C979AAA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659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442994"/>
          </a:xfrm>
          <a:prstGeom prst="rect">
            <a:avLst/>
          </a:prstGeom>
          <a:noFill/>
        </p:spPr>
        <p:txBody>
          <a:bodyPr wrap="square" rtlCol="0">
            <a:spAutoFit/>
          </a:bodyPr>
          <a:lstStyle/>
          <a:p>
            <a:pPr algn="just"/>
            <a:r>
              <a:rPr lang="tr-TR" sz="3600" b="1" dirty="0">
                <a:solidFill>
                  <a:srgbClr val="C00000"/>
                </a:solidFill>
                <a:latin typeface="Times New Roman" panose="02020603050405020304" pitchFamily="18" charset="0"/>
                <a:cs typeface="Times New Roman" panose="02020603050405020304" pitchFamily="18" charset="0"/>
              </a:rPr>
              <a:t>2. Müşteriler</a:t>
            </a:r>
          </a:p>
          <a:p>
            <a:pPr algn="just"/>
            <a:r>
              <a:rPr lang="tr-TR" sz="3600" dirty="0">
                <a:solidFill>
                  <a:srgbClr val="002060"/>
                </a:solidFill>
                <a:latin typeface="Times New Roman" panose="02020603050405020304" pitchFamily="18" charset="0"/>
                <a:cs typeface="Times New Roman" panose="02020603050405020304" pitchFamily="18" charset="0"/>
              </a:rPr>
              <a:t>Farklı balıkları avlamak için farklı derinliklerde farklı iğneler, misinalar ve yemlerle, farklı yerlerde avlanmak gerekir (Cooper ve </a:t>
            </a:r>
            <a:r>
              <a:rPr lang="tr-TR" sz="3600" dirty="0" err="1">
                <a:solidFill>
                  <a:srgbClr val="002060"/>
                </a:solidFill>
                <a:latin typeface="Times New Roman" panose="02020603050405020304" pitchFamily="18" charset="0"/>
                <a:cs typeface="Times New Roman" panose="02020603050405020304" pitchFamily="18" charset="0"/>
              </a:rPr>
              <a:t>Vlaskovits</a:t>
            </a:r>
            <a:r>
              <a:rPr lang="tr-TR" sz="3600" dirty="0">
                <a:solidFill>
                  <a:srgbClr val="002060"/>
                </a:solidFill>
                <a:latin typeface="Times New Roman" panose="02020603050405020304" pitchFamily="18" charset="0"/>
                <a:cs typeface="Times New Roman" panose="02020603050405020304" pitchFamily="18" charset="0"/>
              </a:rPr>
              <a:t>).</a:t>
            </a:r>
          </a:p>
          <a:p>
            <a:pPr algn="just"/>
            <a:r>
              <a:rPr lang="tr-TR" sz="3600" dirty="0">
                <a:solidFill>
                  <a:srgbClr val="002060"/>
                </a:solidFill>
                <a:latin typeface="Times New Roman" panose="02020603050405020304" pitchFamily="18" charset="0"/>
                <a:cs typeface="Times New Roman" panose="02020603050405020304" pitchFamily="18" charset="0"/>
              </a:rPr>
              <a:t>Girişimcilik de buna benzer, müşterinizin kim olacağını iyi tanımanız gerekir.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E9C2093-4AE4-4E73-8178-45DC4C468F4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3EEA20A-6ADC-42DE-9790-386EBEA4B5C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AA18960-DDE6-4B76-9DAC-2C8C979AAA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1611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16002"/>
            <a:ext cx="3687542" cy="3416320"/>
          </a:xfrm>
          <a:prstGeom prst="rect">
            <a:avLst/>
          </a:prstGeom>
          <a:noFill/>
        </p:spPr>
        <p:txBody>
          <a:bodyPr wrap="square" rtlCol="0">
            <a:spAutoFit/>
          </a:bodyPr>
          <a:lstStyle/>
          <a:p>
            <a:pPr algn="ctr"/>
            <a:r>
              <a:rPr lang="tr-TR" sz="4000" b="1" dirty="0">
                <a:solidFill>
                  <a:srgbClr val="C00000"/>
                </a:solidFill>
                <a:latin typeface="Times New Roman" panose="02020603050405020304" pitchFamily="18" charset="0"/>
                <a:cs typeface="Times New Roman" panose="02020603050405020304" pitchFamily="18" charset="0"/>
              </a:rPr>
              <a:t>Nereye gideceğini bilmiyorsan hangi yoldan gideceğinin bir önemi yoktur.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E9C2093-4AE4-4E73-8178-45DC4C468F4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3EEA20A-6ADC-42DE-9790-386EBEA4B5C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AA18960-DDE6-4B76-9DAC-2C8C979AAA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alice rabbit which way ile ilgili görsel sonucu">
            <a:extLst>
              <a:ext uri="{FF2B5EF4-FFF2-40B4-BE49-F238E27FC236}">
                <a16:creationId xmlns:a16="http://schemas.microsoft.com/office/drawing/2014/main" xmlns="" id="{25BA9570-47BB-45DB-81A4-21AE9EB176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5885" y="1910482"/>
            <a:ext cx="7807772" cy="354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109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707682"/>
          </a:xfrm>
          <a:prstGeom prst="rect">
            <a:avLst/>
          </a:prstGeom>
          <a:noFill/>
        </p:spPr>
        <p:txBody>
          <a:bodyPr wrap="square" rtlCol="0">
            <a:spAutoFit/>
          </a:bodyPr>
          <a:lstStyle/>
          <a:p>
            <a:pPr algn="just">
              <a:spcBef>
                <a:spcPts val="600"/>
              </a:spcBef>
            </a:pPr>
            <a:r>
              <a:rPr lang="tr-TR" sz="2800" b="1" dirty="0">
                <a:solidFill>
                  <a:srgbClr val="C00000"/>
                </a:solidFill>
                <a:latin typeface="Times New Roman" panose="02020603050405020304" pitchFamily="18" charset="0"/>
                <a:cs typeface="Times New Roman" panose="02020603050405020304" pitchFamily="18" charset="0"/>
              </a:rPr>
              <a:t>2. Müşteriler</a:t>
            </a:r>
          </a:p>
          <a:p>
            <a:pPr algn="just">
              <a:spcBef>
                <a:spcPts val="600"/>
              </a:spcBef>
            </a:pPr>
            <a:r>
              <a:rPr lang="tr-TR" sz="2800" dirty="0">
                <a:solidFill>
                  <a:srgbClr val="002060"/>
                </a:solidFill>
                <a:latin typeface="Times New Roman" panose="02020603050405020304" pitchFamily="18" charset="0"/>
                <a:cs typeface="Times New Roman" panose="02020603050405020304" pitchFamily="18" charset="0"/>
              </a:rPr>
              <a:t>- Müşteriniz nerede yaşar? </a:t>
            </a:r>
          </a:p>
          <a:p>
            <a:pPr algn="just">
              <a:spcBef>
                <a:spcPts val="600"/>
              </a:spcBef>
            </a:pPr>
            <a:r>
              <a:rPr lang="tr-TR" sz="2800" dirty="0">
                <a:solidFill>
                  <a:srgbClr val="002060"/>
                </a:solidFill>
                <a:latin typeface="Times New Roman" panose="02020603050405020304" pitchFamily="18" charset="0"/>
                <a:cs typeface="Times New Roman" panose="02020603050405020304" pitchFamily="18" charset="0"/>
              </a:rPr>
              <a:t>- Nerelerde dolaşır?</a:t>
            </a:r>
          </a:p>
          <a:p>
            <a:pPr algn="just">
              <a:spcBef>
                <a:spcPts val="600"/>
              </a:spcBef>
            </a:pPr>
            <a:r>
              <a:rPr lang="tr-TR" sz="2800" dirty="0">
                <a:solidFill>
                  <a:srgbClr val="002060"/>
                </a:solidFill>
                <a:latin typeface="Times New Roman" panose="02020603050405020304" pitchFamily="18" charset="0"/>
                <a:cs typeface="Times New Roman" panose="02020603050405020304" pitchFamily="18" charset="0"/>
              </a:rPr>
              <a:t>- Nerelerde neler yer?</a:t>
            </a:r>
          </a:p>
          <a:p>
            <a:pPr algn="just">
              <a:spcBef>
                <a:spcPts val="600"/>
              </a:spcBef>
            </a:pPr>
            <a:r>
              <a:rPr lang="tr-TR" sz="2800" dirty="0">
                <a:solidFill>
                  <a:srgbClr val="002060"/>
                </a:solidFill>
                <a:latin typeface="Times New Roman" panose="02020603050405020304" pitchFamily="18" charset="0"/>
                <a:cs typeface="Times New Roman" panose="02020603050405020304" pitchFamily="18" charset="0"/>
              </a:rPr>
              <a:t>- Bütün bunları yaparken ne tür sorunlar yaşar?</a:t>
            </a:r>
          </a:p>
          <a:p>
            <a:pPr algn="just">
              <a:spcBef>
                <a:spcPts val="600"/>
              </a:spcBef>
            </a:pPr>
            <a:r>
              <a:rPr lang="tr-TR" sz="2800" dirty="0">
                <a:solidFill>
                  <a:srgbClr val="002060"/>
                </a:solidFill>
                <a:latin typeface="Times New Roman" panose="02020603050405020304" pitchFamily="18" charset="0"/>
                <a:cs typeface="Times New Roman" panose="02020603050405020304" pitchFamily="18" charset="0"/>
              </a:rPr>
              <a:t>Bu sebeple iş fikrinizi geliştirirken ilk başta ürüne yani çözüme aşırı odaklanmaktan ziyade kimler için hangi sorunların çözümlenmesinin iyi olacağına odaklanmak gerekmektedir.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977BC9E-68E7-4A74-AF11-2D5CC87E989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B14A95A-1FA0-46A7-8409-5BE1B42AE36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0006960-D3C2-4BBB-A5E1-6EC4EBDC1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49258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416320"/>
          </a:xfrm>
          <a:prstGeom prst="rect">
            <a:avLst/>
          </a:prstGeom>
          <a:noFill/>
        </p:spPr>
        <p:txBody>
          <a:bodyPr wrap="square" rtlCol="0">
            <a:spAutoFit/>
          </a:bodyPr>
          <a:lstStyle/>
          <a:p>
            <a:pPr marL="0" indent="0" algn="just">
              <a:lnSpc>
                <a:spcPct val="100000"/>
              </a:lnSpc>
              <a:spcBef>
                <a:spcPts val="600"/>
              </a:spcBef>
              <a:buNone/>
            </a:pPr>
            <a:r>
              <a:rPr lang="tr-TR" sz="2800" b="1" dirty="0">
                <a:solidFill>
                  <a:srgbClr val="C00000"/>
                </a:solidFill>
                <a:latin typeface="Times New Roman" panose="02020603050405020304" pitchFamily="18" charset="0"/>
                <a:cs typeface="Times New Roman" panose="02020603050405020304" pitchFamily="18" charset="0"/>
              </a:rPr>
              <a:t>2. Müşteriler</a:t>
            </a:r>
          </a:p>
          <a:p>
            <a:pPr marL="0" indent="0" algn="just">
              <a:lnSpc>
                <a:spcPct val="100000"/>
              </a:lnSpc>
              <a:spcBef>
                <a:spcPts val="600"/>
              </a:spcBef>
              <a:buNone/>
            </a:pPr>
            <a:r>
              <a:rPr lang="tr-TR" sz="2800" dirty="0">
                <a:solidFill>
                  <a:srgbClr val="002060"/>
                </a:solidFill>
                <a:latin typeface="Times New Roman" panose="02020603050405020304" pitchFamily="18" charset="0"/>
                <a:cs typeface="Times New Roman" panose="02020603050405020304" pitchFamily="18" charset="0"/>
              </a:rPr>
              <a:t>Müşterilere ulaşmada pazarlama çeşitleri:</a:t>
            </a:r>
          </a:p>
          <a:p>
            <a:pPr marL="0" indent="0" algn="just">
              <a:lnSpc>
                <a:spcPct val="100000"/>
              </a:lnSpc>
              <a:spcBef>
                <a:spcPts val="600"/>
              </a:spcBef>
              <a:buNone/>
            </a:pPr>
            <a:r>
              <a:rPr lang="tr-TR" sz="2800" dirty="0">
                <a:solidFill>
                  <a:srgbClr val="002060"/>
                </a:solidFill>
                <a:latin typeface="Times New Roman" panose="02020603050405020304" pitchFamily="18" charset="0"/>
                <a:cs typeface="Times New Roman" panose="02020603050405020304" pitchFamily="18" charset="0"/>
              </a:rPr>
              <a:t>- Kitle Pazarlama: Büyük ölçekli üretim yaparak büyük bir müşteri grubunun ihtiyaçlarını tek bir ürünle karşılamaktır. Böylece, ölçek ekonomileri sayesinde düşük bir maliyet elde edilebilir. «standart ürün»</a:t>
            </a:r>
          </a:p>
          <a:p>
            <a:pPr marL="0" indent="0" algn="just">
              <a:lnSpc>
                <a:spcPct val="100000"/>
              </a:lnSpc>
              <a:spcBef>
                <a:spcPts val="600"/>
              </a:spcBef>
              <a:buNone/>
            </a:pPr>
            <a:r>
              <a:rPr lang="tr-TR" sz="2800" dirty="0">
                <a:solidFill>
                  <a:srgbClr val="002060"/>
                </a:solidFill>
                <a:latin typeface="Times New Roman" panose="02020603050405020304" pitchFamily="18" charset="0"/>
                <a:cs typeface="Times New Roman" panose="02020603050405020304" pitchFamily="18" charset="0"/>
              </a:rPr>
              <a:t>- Niş Pazarlama: Ana kitleden farklı küçük bir tüketici grubunun ihtiyaçlarını farklı bir ürünle karşılamaktır. «farklı ürün»</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18FEF8D-2EFE-4D43-A104-A4BE32CA6D4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039FE4B6-8160-4CFD-8EB3-C360EE2B579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377CA69-2E72-420C-86F4-83E5658027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17255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660910"/>
            <a:ext cx="11495314" cy="3954929"/>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400" dirty="0">
                <a:solidFill>
                  <a:srgbClr val="002060"/>
                </a:solidFill>
                <a:latin typeface="Times New Roman" panose="02020603050405020304" pitchFamily="18" charset="0"/>
                <a:cs typeface="Times New Roman" panose="02020603050405020304" pitchFamily="18" charset="0"/>
              </a:rPr>
              <a:t>Müşterilere ulaşmada pazarlama çeşitleri:</a:t>
            </a:r>
          </a:p>
          <a:p>
            <a:pPr algn="just"/>
            <a:r>
              <a:rPr lang="tr-TR" sz="2400" dirty="0">
                <a:solidFill>
                  <a:srgbClr val="002060"/>
                </a:solidFill>
                <a:latin typeface="Times New Roman" panose="02020603050405020304" pitchFamily="18" charset="0"/>
                <a:cs typeface="Times New Roman" panose="02020603050405020304" pitchFamily="18" charset="0"/>
              </a:rPr>
              <a:t>- Çok Yanlı Pazarlama: İki veya daha fazla müşteri grubu olan bir pazardır. Her müşteri grubunun farklı ihtiyaçları ve öncelikleri vardır. Bazı gruplar sadece kullanıcı olabilir ama diğer grupları çekmek için orada bulunmaları genellikle önemlidir. «ücretsiz gazeteler, reklam verenler, reklam isteyenler»</a:t>
            </a:r>
          </a:p>
          <a:p>
            <a:pPr algn="just"/>
            <a:r>
              <a:rPr lang="tr-TR" sz="2400" dirty="0">
                <a:solidFill>
                  <a:srgbClr val="002060"/>
                </a:solidFill>
                <a:latin typeface="Times New Roman" panose="02020603050405020304" pitchFamily="18" charset="0"/>
                <a:cs typeface="Times New Roman" panose="02020603050405020304" pitchFamily="18" charset="0"/>
              </a:rPr>
              <a:t>- Uzun Kuyruk Pazarlama: Ortalama veya ana akım müşterilerin ihtiyaçlarına odaklanmak yerine aşırı uçlardaki farklı müşterilerin ihtiyaçlarına odaklanmaktır. Sayı olarak az olmalarına rağmen bu kısımlarda rekabet daha az olduğu için kar marjları daha yüksektir. «en az satan ürüne odaklanma»</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18FEF8D-2EFE-4D43-A104-A4BE32CA6D4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039FE4B6-8160-4CFD-8EB3-C360EE2B579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377CA69-2E72-420C-86F4-83E5658027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7928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a16="http://schemas.microsoft.com/office/drawing/2014/main" xmlns="" id="{D13C2B82-4652-4609-AAA0-3FED7574E5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a:solidFill>
                  <a:srgbClr val="002060"/>
                </a:solidFill>
                <a:latin typeface="Times New Roman" panose="02020603050405020304" pitchFamily="18" charset="0"/>
                <a:cs typeface="Times New Roman" panose="02020603050405020304" pitchFamily="18" charset="0"/>
              </a:rPr>
              <a:t>10 Dakika Ara </a:t>
            </a:r>
            <a:r>
              <a:rPr lang="tr-TR" sz="6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30E225E-BD3B-490C-9A23-D75962EE3E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a16="http://schemas.microsoft.com/office/drawing/2014/main" xmlns=""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a16="http://schemas.microsoft.com/office/drawing/2014/main" xmlns=""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17883496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123932"/>
          </a:xfrm>
          <a:prstGeom prst="rect">
            <a:avLst/>
          </a:prstGeom>
          <a:noFill/>
        </p:spPr>
        <p:txBody>
          <a:bodyPr wrap="square" rtlCol="0">
            <a:spAutoFit/>
          </a:bodyPr>
          <a:lstStyle/>
          <a:p>
            <a:pPr algn="just"/>
            <a:r>
              <a:rPr lang="tr-TR" sz="3000" b="1" dirty="0">
                <a:solidFill>
                  <a:srgbClr val="C00000"/>
                </a:solidFill>
                <a:latin typeface="Times New Roman" panose="02020603050405020304" pitchFamily="18" charset="0"/>
                <a:cs typeface="Times New Roman" panose="02020603050405020304" pitchFamily="18" charset="0"/>
              </a:rPr>
              <a:t>2. Müşteriler</a:t>
            </a:r>
          </a:p>
          <a:p>
            <a:pPr algn="just"/>
            <a:r>
              <a:rPr lang="tr-TR" sz="3000" i="1" dirty="0">
                <a:solidFill>
                  <a:srgbClr val="002060"/>
                </a:solidFill>
                <a:latin typeface="Times New Roman" panose="02020603050405020304" pitchFamily="18" charset="0"/>
                <a:cs typeface="Times New Roman" panose="02020603050405020304" pitchFamily="18" charset="0"/>
              </a:rPr>
              <a:t>2.1 Müşteri Kesitleri</a:t>
            </a:r>
          </a:p>
          <a:p>
            <a:pPr algn="just"/>
            <a:r>
              <a:rPr lang="tr-TR" sz="3000" dirty="0">
                <a:solidFill>
                  <a:srgbClr val="002060"/>
                </a:solidFill>
                <a:latin typeface="Times New Roman" panose="02020603050405020304" pitchFamily="18" charset="0"/>
                <a:cs typeface="Times New Roman" panose="02020603050405020304" pitchFamily="18" charset="0"/>
              </a:rPr>
              <a:t>Müşterileri belli kriterlere göre kesitlere ayırarak onları daha iyi tanıma ve ihtiyaçlarını daha iyi karşılayacak ürünler geliştirme imkanımız olabilir.</a:t>
            </a:r>
          </a:p>
          <a:p>
            <a:pPr algn="just"/>
            <a:r>
              <a:rPr lang="tr-TR" sz="3000" dirty="0">
                <a:solidFill>
                  <a:srgbClr val="002060"/>
                </a:solidFill>
                <a:latin typeface="Times New Roman" panose="02020603050405020304" pitchFamily="18" charset="0"/>
                <a:cs typeface="Times New Roman" panose="02020603050405020304" pitchFamily="18" charset="0"/>
              </a:rPr>
              <a:t>Bir grup müşterinin farklı bir kesit sayılabilmesi için aşağıda sıralanan durumların en az bir kısmı olmalıdır (</a:t>
            </a:r>
            <a:r>
              <a:rPr lang="tr-TR" sz="3000" dirty="0" err="1">
                <a:solidFill>
                  <a:srgbClr val="002060"/>
                </a:solidFill>
                <a:latin typeface="Times New Roman" panose="02020603050405020304" pitchFamily="18" charset="0"/>
                <a:cs typeface="Times New Roman" panose="02020603050405020304" pitchFamily="18" charset="0"/>
              </a:rPr>
              <a:t>Osterwaler</a:t>
            </a:r>
            <a:r>
              <a:rPr lang="tr-TR" sz="3000" dirty="0">
                <a:solidFill>
                  <a:srgbClr val="002060"/>
                </a:solidFill>
                <a:latin typeface="Times New Roman" panose="02020603050405020304" pitchFamily="18" charset="0"/>
                <a:cs typeface="Times New Roman" panose="02020603050405020304" pitchFamily="18" charset="0"/>
              </a:rPr>
              <a:t> ve </a:t>
            </a:r>
            <a:r>
              <a:rPr lang="tr-TR" sz="3000" dirty="0" err="1">
                <a:solidFill>
                  <a:srgbClr val="002060"/>
                </a:solidFill>
                <a:latin typeface="Times New Roman" panose="02020603050405020304" pitchFamily="18" charset="0"/>
                <a:cs typeface="Times New Roman" panose="02020603050405020304" pitchFamily="18" charset="0"/>
              </a:rPr>
              <a:t>Pigneur</a:t>
            </a:r>
            <a:r>
              <a:rPr lang="tr-TR" sz="3000" dirty="0">
                <a:solidFill>
                  <a:srgbClr val="002060"/>
                </a:solidFill>
                <a:latin typeface="Times New Roman" panose="02020603050405020304" pitchFamily="18" charset="0"/>
                <a:cs typeface="Times New Roman" panose="02020603050405020304" pitchFamily="18" charset="0"/>
              </a:rPr>
              <a:t>, 2002).</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66DFFB3-D129-4F75-98C9-62261E885E6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818F687D-BD6D-4561-87C0-46BDEC417E9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B0DB3C5E-4648-40B5-825B-4D11F3C961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019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FD37E12-BE4A-4C51-82DC-B1150E4060C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608E929-AADE-4E89-AB29-2D0A98E8DFE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CA50035-D211-4ECF-ACEB-5DE51E4A3F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iota ile ilgili görsel sonucu">
            <a:extLst>
              <a:ext uri="{FF2B5EF4-FFF2-40B4-BE49-F238E27FC236}">
                <a16:creationId xmlns:a16="http://schemas.microsoft.com/office/drawing/2014/main" xmlns="" id="{BC50B496-880A-4EA7-A0A2-BDEFD3DA0D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0898" y="1867704"/>
            <a:ext cx="920596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788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496342"/>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400" i="1" dirty="0">
                <a:solidFill>
                  <a:srgbClr val="002060"/>
                </a:solidFill>
                <a:latin typeface="Times New Roman" panose="02020603050405020304" pitchFamily="18" charset="0"/>
                <a:cs typeface="Times New Roman" panose="02020603050405020304" pitchFamily="18" charset="0"/>
              </a:rPr>
              <a:t>2.1 Müşteri Kesitleri</a:t>
            </a:r>
          </a:p>
          <a:p>
            <a:pPr algn="just"/>
            <a:r>
              <a:rPr lang="tr-TR" sz="2400" dirty="0">
                <a:solidFill>
                  <a:srgbClr val="002060"/>
                </a:solidFill>
                <a:latin typeface="Times New Roman" panose="02020603050405020304" pitchFamily="18" charset="0"/>
                <a:cs typeface="Times New Roman" panose="02020603050405020304" pitchFamily="18" charset="0"/>
              </a:rPr>
              <a:t>* İhtiyaçları farklı bir ürün/hizmet gerektiriyor.</a:t>
            </a:r>
          </a:p>
          <a:p>
            <a:pPr algn="just"/>
            <a:r>
              <a:rPr lang="tr-TR" sz="2400" dirty="0">
                <a:solidFill>
                  <a:srgbClr val="002060"/>
                </a:solidFill>
                <a:latin typeface="Times New Roman" panose="02020603050405020304" pitchFamily="18" charset="0"/>
                <a:cs typeface="Times New Roman" panose="02020603050405020304" pitchFamily="18" charset="0"/>
              </a:rPr>
              <a:t>* Farklı dağıtım kanallarından ulaşılabiliyor.</a:t>
            </a:r>
          </a:p>
          <a:p>
            <a:pPr algn="just"/>
            <a:r>
              <a:rPr lang="tr-TR" sz="2400" dirty="0">
                <a:solidFill>
                  <a:srgbClr val="002060"/>
                </a:solidFill>
                <a:latin typeface="Times New Roman" panose="02020603050405020304" pitchFamily="18" charset="0"/>
                <a:cs typeface="Times New Roman" panose="02020603050405020304" pitchFamily="18" charset="0"/>
              </a:rPr>
              <a:t>* Farklı müşteri ilişkileri gerektiriyor.</a:t>
            </a:r>
          </a:p>
          <a:p>
            <a:pPr algn="just"/>
            <a:r>
              <a:rPr lang="tr-TR" sz="2400" dirty="0">
                <a:solidFill>
                  <a:srgbClr val="002060"/>
                </a:solidFill>
                <a:latin typeface="Times New Roman" panose="02020603050405020304" pitchFamily="18" charset="0"/>
                <a:cs typeface="Times New Roman" panose="02020603050405020304" pitchFamily="18" charset="0"/>
              </a:rPr>
              <a:t>* Karlılıklarında belirgin farklılıklar bulunuyor.</a:t>
            </a:r>
          </a:p>
          <a:p>
            <a:pPr algn="just"/>
            <a:r>
              <a:rPr lang="tr-TR" sz="2400" dirty="0">
                <a:solidFill>
                  <a:srgbClr val="002060"/>
                </a:solidFill>
                <a:latin typeface="Times New Roman" panose="02020603050405020304" pitchFamily="18" charset="0"/>
                <a:cs typeface="Times New Roman" panose="02020603050405020304" pitchFamily="18" charset="0"/>
              </a:rPr>
              <a:t>* Ürün/hizmetin farklı özellikleri için ödeme yapmaya hazırlar.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66DFFB3-D129-4F75-98C9-62261E885E6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818F687D-BD6D-4561-87C0-46BDEC417E9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B0DB3C5E-4648-40B5-825B-4D11F3C961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11510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52506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800" i="1" dirty="0">
                <a:solidFill>
                  <a:srgbClr val="002060"/>
                </a:solidFill>
                <a:latin typeface="Times New Roman" panose="02020603050405020304" pitchFamily="18" charset="0"/>
                <a:cs typeface="Times New Roman" panose="02020603050405020304" pitchFamily="18" charset="0"/>
              </a:rPr>
              <a:t>2.1 Müşteri Kesitleri</a:t>
            </a:r>
          </a:p>
          <a:p>
            <a:pPr algn="just"/>
            <a:r>
              <a:rPr lang="tr-TR" sz="2800" dirty="0">
                <a:solidFill>
                  <a:srgbClr val="002060"/>
                </a:solidFill>
                <a:latin typeface="Times New Roman" panose="02020603050405020304" pitchFamily="18" charset="0"/>
                <a:cs typeface="Times New Roman" panose="02020603050405020304" pitchFamily="18" charset="0"/>
              </a:rPr>
              <a:t>Müşterilerin farklı kesitlere ayrılmasında uygulamada kullanılan en yaygın yöntemler:</a:t>
            </a:r>
          </a:p>
          <a:p>
            <a:pPr algn="just"/>
            <a:r>
              <a:rPr lang="tr-TR" sz="2800" dirty="0">
                <a:solidFill>
                  <a:srgbClr val="002060"/>
                </a:solidFill>
                <a:latin typeface="Times New Roman" panose="02020603050405020304" pitchFamily="18" charset="0"/>
                <a:cs typeface="Times New Roman" panose="02020603050405020304" pitchFamily="18" charset="0"/>
              </a:rPr>
              <a:t>* Coğrafi Bölümleme: Ülke, şehir, iklim, şehir içi, şehir dışı</a:t>
            </a:r>
          </a:p>
          <a:p>
            <a:pPr algn="just"/>
            <a:r>
              <a:rPr lang="tr-TR" sz="2800" dirty="0">
                <a:solidFill>
                  <a:srgbClr val="002060"/>
                </a:solidFill>
                <a:latin typeface="Times New Roman" panose="02020603050405020304" pitchFamily="18" charset="0"/>
                <a:cs typeface="Times New Roman" panose="02020603050405020304" pitchFamily="18" charset="0"/>
              </a:rPr>
              <a:t>* Demografik Bölümleme: Yaş, cinsiyet, medeni durum, çocuk sayısı, meslek, gelir durumu, eğitim düzeyi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17ED348-5D06-4481-8BCA-6962CD40DD9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910F622-F881-4C86-BEB0-B67995A2FB9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B714D4A-0FFD-42EA-8F5E-48C0985540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1367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718967"/>
          </a:xfrm>
          <a:prstGeom prst="rect">
            <a:avLst/>
          </a:prstGeom>
          <a:noFill/>
        </p:spPr>
        <p:txBody>
          <a:bodyPr wrap="square" rtlCol="0">
            <a:spAutoFit/>
          </a:bodyPr>
          <a:lstStyle/>
          <a:p>
            <a:pPr algn="just"/>
            <a:r>
              <a:rPr lang="tr-TR" sz="3000" b="1" dirty="0">
                <a:solidFill>
                  <a:srgbClr val="C00000"/>
                </a:solidFill>
                <a:latin typeface="Times New Roman" panose="02020603050405020304" pitchFamily="18" charset="0"/>
                <a:cs typeface="Times New Roman" panose="02020603050405020304" pitchFamily="18" charset="0"/>
              </a:rPr>
              <a:t>2. Müşteriler</a:t>
            </a:r>
          </a:p>
          <a:p>
            <a:pPr algn="just"/>
            <a:r>
              <a:rPr lang="tr-TR" sz="3000" i="1" dirty="0">
                <a:solidFill>
                  <a:srgbClr val="002060"/>
                </a:solidFill>
                <a:latin typeface="Times New Roman" panose="02020603050405020304" pitchFamily="18" charset="0"/>
                <a:cs typeface="Times New Roman" panose="02020603050405020304" pitchFamily="18" charset="0"/>
              </a:rPr>
              <a:t>2.1 Müşteri Kesitleri</a:t>
            </a:r>
          </a:p>
          <a:p>
            <a:pPr algn="just"/>
            <a:r>
              <a:rPr lang="tr-TR" sz="3000" dirty="0">
                <a:solidFill>
                  <a:srgbClr val="002060"/>
                </a:solidFill>
                <a:latin typeface="Times New Roman" panose="02020603050405020304" pitchFamily="18" charset="0"/>
                <a:cs typeface="Times New Roman" panose="02020603050405020304" pitchFamily="18" charset="0"/>
              </a:rPr>
              <a:t>Müşterilerin farklı kesitlere ayrılmasında uygulamada kullanılan en yaygın yöntemler:</a:t>
            </a:r>
          </a:p>
          <a:p>
            <a:pPr algn="just"/>
            <a:r>
              <a:rPr lang="tr-TR" sz="3000" dirty="0">
                <a:solidFill>
                  <a:srgbClr val="002060"/>
                </a:solidFill>
                <a:latin typeface="Times New Roman" panose="02020603050405020304" pitchFamily="18" charset="0"/>
                <a:cs typeface="Times New Roman" panose="02020603050405020304" pitchFamily="18" charset="0"/>
              </a:rPr>
              <a:t>* </a:t>
            </a:r>
            <a:r>
              <a:rPr lang="tr-TR" sz="3000" dirty="0" err="1">
                <a:solidFill>
                  <a:srgbClr val="002060"/>
                </a:solidFill>
                <a:latin typeface="Times New Roman" panose="02020603050405020304" pitchFamily="18" charset="0"/>
                <a:cs typeface="Times New Roman" panose="02020603050405020304" pitchFamily="18" charset="0"/>
              </a:rPr>
              <a:t>Psikografik</a:t>
            </a:r>
            <a:r>
              <a:rPr lang="tr-TR" sz="3000" dirty="0">
                <a:solidFill>
                  <a:srgbClr val="002060"/>
                </a:solidFill>
                <a:latin typeface="Times New Roman" panose="02020603050405020304" pitchFamily="18" charset="0"/>
                <a:cs typeface="Times New Roman" panose="02020603050405020304" pitchFamily="18" charset="0"/>
              </a:rPr>
              <a:t> Bölümleme: Kişilik özellikleri, ilgi alanları, hobiler, değerler</a:t>
            </a:r>
          </a:p>
          <a:p>
            <a:pPr algn="just"/>
            <a:r>
              <a:rPr lang="tr-TR" sz="3000" dirty="0">
                <a:solidFill>
                  <a:srgbClr val="002060"/>
                </a:solidFill>
                <a:latin typeface="Times New Roman" panose="02020603050405020304" pitchFamily="18" charset="0"/>
                <a:cs typeface="Times New Roman" panose="02020603050405020304" pitchFamily="18" charset="0"/>
              </a:rPr>
              <a:t>* Davranışsal Bölümleme: Fayda, sadakat, kullanım sıklığı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17ED348-5D06-4481-8BCA-6962CD40DD9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910F622-F881-4C86-BEB0-B67995A2FB9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B714D4A-0FFD-42EA-8F5E-48C0985540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2154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345531"/>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8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2800" dirty="0">
                <a:solidFill>
                  <a:srgbClr val="002060"/>
                </a:solidFill>
                <a:latin typeface="Times New Roman" panose="02020603050405020304" pitchFamily="18" charset="0"/>
                <a:cs typeface="Times New Roman" panose="02020603050405020304" pitchFamily="18" charset="0"/>
              </a:rPr>
              <a:t>Müşteri kesitinizin ne olacağına karar verdikten sonra, onu yakından incelemeniz ve tanımanız gerekmektedir.</a:t>
            </a:r>
          </a:p>
          <a:p>
            <a:pPr algn="just"/>
            <a:r>
              <a:rPr lang="tr-TR" sz="2800" dirty="0" err="1">
                <a:solidFill>
                  <a:srgbClr val="002060"/>
                </a:solidFill>
                <a:latin typeface="Times New Roman" panose="02020603050405020304" pitchFamily="18" charset="0"/>
                <a:cs typeface="Times New Roman" panose="02020603050405020304" pitchFamily="18" charset="0"/>
              </a:rPr>
              <a:t>Osterwalder</a:t>
            </a:r>
            <a:r>
              <a:rPr lang="tr-TR" sz="2800" dirty="0">
                <a:solidFill>
                  <a:srgbClr val="002060"/>
                </a:solidFill>
                <a:latin typeface="Times New Roman" panose="02020603050405020304" pitchFamily="18" charset="0"/>
                <a:cs typeface="Times New Roman" panose="02020603050405020304" pitchFamily="18" charset="0"/>
              </a:rPr>
              <a:t>, Değer Önerisi </a:t>
            </a:r>
            <a:r>
              <a:rPr lang="tr-TR" sz="2800" dirty="0" err="1">
                <a:solidFill>
                  <a:srgbClr val="002060"/>
                </a:solidFill>
                <a:latin typeface="Times New Roman" panose="02020603050405020304" pitchFamily="18" charset="0"/>
                <a:cs typeface="Times New Roman" panose="02020603050405020304" pitchFamily="18" charset="0"/>
              </a:rPr>
              <a:t>Kanvasında</a:t>
            </a:r>
            <a:r>
              <a:rPr lang="tr-TR" sz="2800" dirty="0">
                <a:solidFill>
                  <a:srgbClr val="002060"/>
                </a:solidFill>
                <a:latin typeface="Times New Roman" panose="02020603050405020304" pitchFamily="18" charset="0"/>
                <a:cs typeface="Times New Roman" panose="02020603050405020304" pitchFamily="18" charset="0"/>
              </a:rPr>
              <a:t> müşterileri tanımlamak için müşterilerin yerine getirilecek hangi işleri (</a:t>
            </a:r>
            <a:r>
              <a:rPr lang="tr-TR" sz="2800" dirty="0" err="1">
                <a:solidFill>
                  <a:srgbClr val="002060"/>
                </a:solidFill>
                <a:latin typeface="Times New Roman" panose="02020603050405020304" pitchFamily="18" charset="0"/>
                <a:cs typeface="Times New Roman" panose="02020603050405020304" pitchFamily="18" charset="0"/>
              </a:rPr>
              <a:t>jobs</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to</a:t>
            </a:r>
            <a:r>
              <a:rPr lang="tr-TR" sz="2800" dirty="0">
                <a:solidFill>
                  <a:srgbClr val="002060"/>
                </a:solidFill>
                <a:latin typeface="Times New Roman" panose="02020603050405020304" pitchFamily="18" charset="0"/>
                <a:cs typeface="Times New Roman" panose="02020603050405020304" pitchFamily="18" charset="0"/>
              </a:rPr>
              <a:t> be done) olduğunu tarif etmenizi istiyor.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00A76CF-3786-4951-BA4F-39D51E2CE44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01038C60-13D8-47FC-A0E3-5036CD2431C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D12E50F0-0F33-4961-9158-57A5E93C9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09642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221395"/>
          </a:xfrm>
          <a:prstGeom prst="rect">
            <a:avLst/>
          </a:prstGeom>
          <a:noFill/>
        </p:spPr>
        <p:txBody>
          <a:bodyPr wrap="square" rtlCol="0">
            <a:spAutoFit/>
          </a:bodyPr>
          <a:lstStyle/>
          <a:p>
            <a:pPr algn="just"/>
            <a:r>
              <a:rPr lang="tr-TR" sz="4000" b="1" dirty="0">
                <a:solidFill>
                  <a:srgbClr val="C00000"/>
                </a:solidFill>
                <a:latin typeface="Times New Roman" panose="02020603050405020304" pitchFamily="18" charset="0"/>
                <a:cs typeface="Times New Roman" panose="02020603050405020304" pitchFamily="18" charset="0"/>
              </a:rPr>
              <a:t>2. Müşteriler</a:t>
            </a:r>
          </a:p>
          <a:p>
            <a:pPr algn="just"/>
            <a:r>
              <a:rPr lang="tr-TR" sz="40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4000" dirty="0">
                <a:solidFill>
                  <a:srgbClr val="002060"/>
                </a:solidFill>
                <a:latin typeface="Times New Roman" panose="02020603050405020304" pitchFamily="18" charset="0"/>
                <a:cs typeface="Times New Roman" panose="02020603050405020304" pitchFamily="18" charset="0"/>
              </a:rPr>
              <a:t>Ayrıca bu işleri yerine getirmeye çalışırken ne tür sorunlarla karşılaştıklarını da ortaya koymanız gerekiyor.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00A76CF-3786-4951-BA4F-39D51E2CE44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01038C60-13D8-47FC-A0E3-5036CD2431C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D12E50F0-0F33-4961-9158-57A5E93C9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9756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290131"/>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Müşteriler</a:t>
            </a:r>
          </a:p>
          <a:p>
            <a:pPr algn="just"/>
            <a:r>
              <a:rPr lang="tr-TR" sz="32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3200" dirty="0">
                <a:solidFill>
                  <a:srgbClr val="002060"/>
                </a:solidFill>
                <a:latin typeface="Times New Roman" panose="02020603050405020304" pitchFamily="18" charset="0"/>
                <a:cs typeface="Times New Roman" panose="02020603050405020304" pitchFamily="18" charset="0"/>
              </a:rPr>
              <a:t>Müşteri işleri, onların çalışma ve yaşamlarında yapmaya çalıştıkları işlerdir. </a:t>
            </a:r>
          </a:p>
          <a:p>
            <a:pPr algn="just"/>
            <a:r>
              <a:rPr lang="tr-TR" sz="3200" dirty="0">
                <a:solidFill>
                  <a:srgbClr val="002060"/>
                </a:solidFill>
                <a:latin typeface="Times New Roman" panose="02020603050405020304" pitchFamily="18" charset="0"/>
                <a:cs typeface="Times New Roman" panose="02020603050405020304" pitchFamily="18" charset="0"/>
              </a:rPr>
              <a:t>İşlevsel olanlar; evi toplamak, sağlıklı beslenmeye çalışmak, rapor hazırlamak ve müşterilere yardımcı olmak gibi işlerdir.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36F1F27-E433-4B4F-BBB6-0B59BE3A70E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A6501AD-F045-4EC8-873F-78811433116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37629ABD-597B-42A4-A614-40CB61D3B0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0223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723615"/>
            <a:ext cx="11495314"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Müşteriler</a:t>
            </a:r>
          </a:p>
          <a:p>
            <a:pPr algn="just"/>
            <a:r>
              <a:rPr lang="tr-TR" sz="32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3200" dirty="0">
                <a:solidFill>
                  <a:srgbClr val="002060"/>
                </a:solidFill>
                <a:latin typeface="Times New Roman" panose="02020603050405020304" pitchFamily="18" charset="0"/>
                <a:cs typeface="Times New Roman" panose="02020603050405020304" pitchFamily="18" charset="0"/>
              </a:rPr>
              <a:t>Sosyal olanlar; müşterilerinizin nasıl gözükmek istediğiyle ilgilidir; modayı yakından takip eden, işinde başarılı birisi olarak görünmek gibi.</a:t>
            </a:r>
          </a:p>
          <a:p>
            <a:pPr algn="just"/>
            <a:r>
              <a:rPr lang="tr-TR" sz="3200" dirty="0">
                <a:solidFill>
                  <a:srgbClr val="002060"/>
                </a:solidFill>
                <a:latin typeface="Times New Roman" panose="02020603050405020304" pitchFamily="18" charset="0"/>
                <a:cs typeface="Times New Roman" panose="02020603050405020304" pitchFamily="18" charset="0"/>
              </a:rPr>
              <a:t>Kişisel olanlar; yatırımları veya kariyerleri sayesinde geleceğini güvende hissetmek gibi kavramlardır.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36F1F27-E433-4B4F-BBB6-0B59BE3A70E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A6501AD-F045-4EC8-873F-78811433116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37629ABD-597B-42A4-A614-40CB61D3B0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30529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622530"/>
          </a:xfrm>
          <a:prstGeom prst="rect">
            <a:avLst/>
          </a:prstGeom>
          <a:noFill/>
        </p:spPr>
        <p:txBody>
          <a:bodyPr wrap="square" rtlCol="0">
            <a:spAutoFit/>
          </a:bodyPr>
          <a:lstStyle/>
          <a:p>
            <a:pPr algn="just"/>
            <a:r>
              <a:rPr lang="tr-TR" sz="3600" b="1" dirty="0">
                <a:solidFill>
                  <a:srgbClr val="C00000"/>
                </a:solidFill>
                <a:latin typeface="Times New Roman" panose="02020603050405020304" pitchFamily="18" charset="0"/>
                <a:cs typeface="Times New Roman" panose="02020603050405020304" pitchFamily="18" charset="0"/>
              </a:rPr>
              <a:t>2. Müşteriler</a:t>
            </a:r>
          </a:p>
          <a:p>
            <a:pPr algn="just"/>
            <a:r>
              <a:rPr lang="tr-TR" sz="36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3600" dirty="0">
                <a:solidFill>
                  <a:srgbClr val="002060"/>
                </a:solidFill>
                <a:latin typeface="Times New Roman" panose="02020603050405020304" pitchFamily="18" charset="0"/>
                <a:cs typeface="Times New Roman" panose="02020603050405020304" pitchFamily="18" charset="0"/>
              </a:rPr>
              <a:t>Müşteri işlerini anlamaya çalışırken yapıldıkları ortamı da dahil etmek gerekir. </a:t>
            </a:r>
          </a:p>
          <a:p>
            <a:pPr algn="just"/>
            <a:r>
              <a:rPr lang="tr-TR" sz="3600" dirty="0">
                <a:solidFill>
                  <a:srgbClr val="002060"/>
                </a:solidFill>
                <a:latin typeface="Times New Roman" panose="02020603050405020304" pitchFamily="18" charset="0"/>
                <a:cs typeface="Times New Roman" panose="02020603050405020304" pitchFamily="18" charset="0"/>
              </a:rPr>
              <a:t>Örneğin öğlen işyerinde yenen yemek ile evlilik yıldönümünde eş ile yenen akşam yemeği çok farklı işlerdir.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B2CEF25-6783-4281-9DE2-6F087CA9C12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C0109D5A-F709-45F5-A454-03DB4AAB19E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E0AADD-4727-4AA9-8C64-DDBB98502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1263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290131"/>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Müşteriler</a:t>
            </a:r>
          </a:p>
          <a:p>
            <a:pPr algn="just"/>
            <a:r>
              <a:rPr lang="tr-TR" sz="32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3200" dirty="0">
                <a:solidFill>
                  <a:srgbClr val="002060"/>
                </a:solidFill>
                <a:latin typeface="Times New Roman" panose="02020603050405020304" pitchFamily="18" charset="0"/>
                <a:cs typeface="Times New Roman" panose="02020603050405020304" pitchFamily="18" charset="0"/>
              </a:rPr>
              <a:t>Farkında olunması gereken bir diğer nokta da tüm işlerin aynı önemde olmadığıdır.</a:t>
            </a:r>
          </a:p>
          <a:p>
            <a:pPr algn="just"/>
            <a:r>
              <a:rPr lang="tr-TR" sz="3200" dirty="0">
                <a:solidFill>
                  <a:srgbClr val="002060"/>
                </a:solidFill>
                <a:latin typeface="Times New Roman" panose="02020603050405020304" pitchFamily="18" charset="0"/>
                <a:cs typeface="Times New Roman" panose="02020603050405020304" pitchFamily="18" charset="0"/>
              </a:rPr>
              <a:t>Bazı işler sık yapılmaları gerektiği için, bazılarıysa yapılmadıkları takdirde yaşanacak sorunlardan dolayı önemli olabilir.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B2CEF25-6783-4281-9DE2-6F087CA9C12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C0109D5A-F709-45F5-A454-03DB4AAB19E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E0AADD-4727-4AA9-8C64-DDBB98502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35955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580467"/>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8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2400" dirty="0">
                <a:solidFill>
                  <a:srgbClr val="002060"/>
                </a:solidFill>
                <a:latin typeface="Times New Roman" panose="02020603050405020304" pitchFamily="18" charset="0"/>
                <a:cs typeface="Times New Roman" panose="02020603050405020304" pitchFamily="18" charset="0"/>
              </a:rPr>
              <a:t>Müşteri sorunları, işlerinizi yaparken size rahatsızlık veren, işlerinizi yapmanızı engelleyen veya işler kötü giderse başınıza gelebilecek şeylerdir.</a:t>
            </a:r>
          </a:p>
          <a:p>
            <a:pPr algn="just"/>
            <a:r>
              <a:rPr lang="tr-TR" sz="2400" dirty="0">
                <a:solidFill>
                  <a:srgbClr val="002060"/>
                </a:solidFill>
                <a:latin typeface="Times New Roman" panose="02020603050405020304" pitchFamily="18" charset="0"/>
                <a:cs typeface="Times New Roman" panose="02020603050405020304" pitchFamily="18" charset="0"/>
              </a:rPr>
              <a:t>Raporun hazırlanmasının çok sıkıcı olması, raporun hazırlanmasının elektrik kesintisi nedeniyle engellenmesi veya raporun kötü hazırlanması durumunda patronun gözünde küçük düşme gibi riskler potansiyel sorunlardır.</a:t>
            </a:r>
          </a:p>
          <a:p>
            <a:pPr algn="just"/>
            <a:r>
              <a:rPr lang="tr-TR" sz="2400" dirty="0">
                <a:solidFill>
                  <a:srgbClr val="002060"/>
                </a:solidFill>
                <a:latin typeface="Times New Roman" panose="02020603050405020304" pitchFamily="18" charset="0"/>
                <a:cs typeface="Times New Roman" panose="02020603050405020304" pitchFamily="18" charset="0"/>
              </a:rPr>
              <a:t>Potansiyel sorunları mümkün olduğunca somutlaştırmak ve seviyelerini ölçmek gerekir.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C0DF981-5B94-4B9D-871A-750FC5B85F7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D8B51C0-C1D8-4C1A-AF08-A4534AC2DE1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11A4F16-B7F2-4F48-B217-8761CD70D8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93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765963"/>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1645920" y="1649795"/>
            <a:ext cx="8257735" cy="4134465"/>
          </a:xfrm>
          <a:prstGeom prst="rect">
            <a:avLst/>
          </a:prstGeom>
          <a:noFill/>
        </p:spPr>
        <p:txBody>
          <a:bodyPr wrap="square" rtlCol="0">
            <a:spAutoFit/>
          </a:bodyPr>
          <a:lstStyle/>
          <a:p>
            <a:pPr algn="just"/>
            <a:r>
              <a:rPr lang="tr-TR" sz="1200" b="1" dirty="0">
                <a:solidFill>
                  <a:srgbClr val="002060"/>
                </a:solidFill>
                <a:latin typeface="Times New Roman" panose="02020603050405020304" pitchFamily="18" charset="0"/>
                <a:cs typeface="Times New Roman" panose="02020603050405020304" pitchFamily="18" charset="0"/>
              </a:rPr>
              <a:t>BIOTA </a:t>
            </a:r>
            <a:endParaRPr lang="tr-TR" sz="1200" dirty="0">
              <a:solidFill>
                <a:srgbClr val="002060"/>
              </a:solidFill>
              <a:latin typeface="Times New Roman" panose="02020603050405020304" pitchFamily="18" charset="0"/>
              <a:cs typeface="Times New Roman" panose="02020603050405020304" pitchFamily="18" charset="0"/>
            </a:endParaRPr>
          </a:p>
          <a:p>
            <a:pPr algn="just"/>
            <a:r>
              <a:rPr lang="tr-TR" sz="1200" dirty="0">
                <a:solidFill>
                  <a:srgbClr val="002060"/>
                </a:solidFill>
                <a:latin typeface="Times New Roman" panose="02020603050405020304" pitchFamily="18" charset="0"/>
                <a:cs typeface="Times New Roman" panose="02020603050405020304" pitchFamily="18" charset="0"/>
              </a:rPr>
              <a:t>Bitkilerin sunduğu çözümleri ortaya çıkarmak onun için artık bir hobi olmuştu. Hobi olarak başladığı bu iş onun için artık bir meraka dönüşmüştü. Askerlik bittikten sonra günlerini laboratuvarlarda geçirdi. Kadınların bıyık bölgesindeki aşırı kıllanmayı önleyici bir formül geliştirmek için günlerce araştırmalar ve deneyler ile uğraştı. Çalışmalarını ailesinden gizli yürütüyordu. Zira hem eşi, hem de anne ve babasından destek alamayacağını biliyordu. Ailesi, “</a:t>
            </a:r>
            <a:r>
              <a:rPr lang="tr-TR" sz="1200" b="1" dirty="0">
                <a:solidFill>
                  <a:srgbClr val="002060"/>
                </a:solidFill>
                <a:latin typeface="Times New Roman" panose="02020603050405020304" pitchFamily="18" charset="0"/>
                <a:cs typeface="Times New Roman" panose="02020603050405020304" pitchFamily="18" charset="0"/>
              </a:rPr>
              <a:t>kıldan tüyden iş olmaz” </a:t>
            </a:r>
            <a:r>
              <a:rPr lang="tr-TR" sz="1200" dirty="0">
                <a:solidFill>
                  <a:srgbClr val="002060"/>
                </a:solidFill>
                <a:latin typeface="Times New Roman" panose="02020603050405020304" pitchFamily="18" charset="0"/>
                <a:cs typeface="Times New Roman" panose="02020603050405020304" pitchFamily="18" charset="0"/>
              </a:rPr>
              <a:t>diyerek onu vazgeçirmeye çalışıyordu ve onun devlet memuru olmasını istiyordu. Deneylerini ilk olarak evinde mutfak tezgâhında yapıyordu. Eşi bu durumdan rahatsız olunca deneylerine evin dışında devam etti. Binlerce deney sonucu geliştirdiği formüller ile ilk olarak </a:t>
            </a:r>
            <a:r>
              <a:rPr lang="tr-TR" sz="1200" dirty="0" err="1">
                <a:solidFill>
                  <a:srgbClr val="002060"/>
                </a:solidFill>
                <a:latin typeface="Times New Roman" panose="02020603050405020304" pitchFamily="18" charset="0"/>
                <a:cs typeface="Times New Roman" panose="02020603050405020304" pitchFamily="18" charset="0"/>
              </a:rPr>
              <a:t>Bioder</a:t>
            </a:r>
            <a:r>
              <a:rPr lang="tr-TR" sz="1200" dirty="0">
                <a:solidFill>
                  <a:srgbClr val="002060"/>
                </a:solidFill>
                <a:latin typeface="Times New Roman" panose="02020603050405020304" pitchFamily="18" charset="0"/>
                <a:cs typeface="Times New Roman" panose="02020603050405020304" pitchFamily="18" charset="0"/>
              </a:rPr>
              <a:t> ürününü keşfetti. Devamında ise saçların dökülmesini engelleyen </a:t>
            </a:r>
            <a:r>
              <a:rPr lang="tr-TR" sz="1200" dirty="0" err="1">
                <a:solidFill>
                  <a:srgbClr val="002060"/>
                </a:solidFill>
                <a:latin typeface="Times New Roman" panose="02020603050405020304" pitchFamily="18" charset="0"/>
                <a:cs typeface="Times New Roman" panose="02020603050405020304" pitchFamily="18" charset="0"/>
              </a:rPr>
              <a:t>Bioxcin’in</a:t>
            </a:r>
            <a:r>
              <a:rPr lang="tr-TR" sz="1200" dirty="0">
                <a:solidFill>
                  <a:srgbClr val="002060"/>
                </a:solidFill>
                <a:latin typeface="Times New Roman" panose="02020603050405020304" pitchFamily="18" charset="0"/>
                <a:cs typeface="Times New Roman" panose="02020603050405020304" pitchFamily="18" charset="0"/>
              </a:rPr>
              <a:t> formülünü buldu. Cihat Dündar </a:t>
            </a:r>
            <a:r>
              <a:rPr lang="tr-TR" sz="1200" dirty="0" err="1">
                <a:solidFill>
                  <a:srgbClr val="002060"/>
                </a:solidFill>
                <a:latin typeface="Times New Roman" panose="02020603050405020304" pitchFamily="18" charset="0"/>
                <a:cs typeface="Times New Roman" panose="02020603050405020304" pitchFamily="18" charset="0"/>
              </a:rPr>
              <a:t>Bioder</a:t>
            </a:r>
            <a:r>
              <a:rPr lang="tr-TR" sz="1200" dirty="0">
                <a:solidFill>
                  <a:srgbClr val="002060"/>
                </a:solidFill>
                <a:latin typeface="Times New Roman" panose="02020603050405020304" pitchFamily="18" charset="0"/>
                <a:cs typeface="Times New Roman" panose="02020603050405020304" pitchFamily="18" charset="0"/>
              </a:rPr>
              <a:t> ve </a:t>
            </a:r>
            <a:r>
              <a:rPr lang="tr-TR" sz="1200" dirty="0" err="1">
                <a:solidFill>
                  <a:srgbClr val="002060"/>
                </a:solidFill>
                <a:latin typeface="Times New Roman" panose="02020603050405020304" pitchFamily="18" charset="0"/>
                <a:cs typeface="Times New Roman" panose="02020603050405020304" pitchFamily="18" charset="0"/>
              </a:rPr>
              <a:t>Bioxcin’in</a:t>
            </a:r>
            <a:r>
              <a:rPr lang="tr-TR" sz="1200" dirty="0">
                <a:solidFill>
                  <a:srgbClr val="002060"/>
                </a:solidFill>
                <a:latin typeface="Times New Roman" panose="02020603050405020304" pitchFamily="18" charset="0"/>
                <a:cs typeface="Times New Roman" panose="02020603050405020304" pitchFamily="18" charset="0"/>
              </a:rPr>
              <a:t> ortaya çıkış sürecini şu sözlerle özetlemektedir: </a:t>
            </a:r>
          </a:p>
          <a:p>
            <a:pPr algn="just"/>
            <a:r>
              <a:rPr lang="tr-TR" sz="1200" i="1" dirty="0">
                <a:solidFill>
                  <a:srgbClr val="002060"/>
                </a:solidFill>
                <a:latin typeface="Times New Roman" panose="02020603050405020304" pitchFamily="18" charset="0"/>
                <a:cs typeface="Times New Roman" panose="02020603050405020304" pitchFamily="18" charset="0"/>
              </a:rPr>
              <a:t>“Bu işe hobi olarak başladım. Günlerim laboratuvarlarda geçti. Önce tüyleri azaltan </a:t>
            </a:r>
            <a:r>
              <a:rPr lang="tr-TR" sz="1200" i="1" dirty="0" err="1">
                <a:solidFill>
                  <a:srgbClr val="002060"/>
                </a:solidFill>
                <a:latin typeface="Times New Roman" panose="02020603050405020304" pitchFamily="18" charset="0"/>
                <a:cs typeface="Times New Roman" panose="02020603050405020304" pitchFamily="18" charset="0"/>
              </a:rPr>
              <a:t>Bioder</a:t>
            </a:r>
            <a:r>
              <a:rPr lang="tr-TR" sz="1200" i="1" dirty="0">
                <a:solidFill>
                  <a:srgbClr val="002060"/>
                </a:solidFill>
                <a:latin typeface="Times New Roman" panose="02020603050405020304" pitchFamily="18" charset="0"/>
                <a:cs typeface="Times New Roman" panose="02020603050405020304" pitchFamily="18" charset="0"/>
              </a:rPr>
              <a:t> ürününü keşfettim. Bu formül üzerinde çalışırken, bugün alanında pazar lideri olan </a:t>
            </a:r>
            <a:r>
              <a:rPr lang="tr-TR" sz="1200" i="1" dirty="0" err="1">
                <a:solidFill>
                  <a:srgbClr val="002060"/>
                </a:solidFill>
                <a:latin typeface="Times New Roman" panose="02020603050405020304" pitchFamily="18" charset="0"/>
                <a:cs typeface="Times New Roman" panose="02020603050405020304" pitchFamily="18" charset="0"/>
              </a:rPr>
              <a:t>Bioxcin</a:t>
            </a:r>
            <a:r>
              <a:rPr lang="tr-TR" sz="1200" i="1" dirty="0">
                <a:solidFill>
                  <a:srgbClr val="002060"/>
                </a:solidFill>
                <a:latin typeface="Times New Roman" panose="02020603050405020304" pitchFamily="18" charset="0"/>
                <a:cs typeface="Times New Roman" panose="02020603050405020304" pitchFamily="18" charset="0"/>
              </a:rPr>
              <a:t> ürünümüzün temelini oluşturan ‘saçların dökülmesini önleyen’ formülü buldum. Daha sonra da biriktirdiğim bu bilgiyi, kendi şirketimi kurarak insanların hizmetine sunmayı istedim. Bir hayal ile 2002 yılında başlayan yolculuğumuz, gururla belirtmeliyim ki bugün ülkemizde ve dünya çapında başarılarla devam ediyor”. </a:t>
            </a:r>
            <a:endParaRPr lang="tr-TR" sz="1200" dirty="0">
              <a:solidFill>
                <a:srgbClr val="002060"/>
              </a:solidFill>
              <a:latin typeface="Times New Roman" panose="02020603050405020304" pitchFamily="18" charset="0"/>
              <a:cs typeface="Times New Roman" panose="02020603050405020304" pitchFamily="18" charset="0"/>
            </a:endParaRPr>
          </a:p>
          <a:p>
            <a:pPr algn="just"/>
            <a:r>
              <a:rPr lang="tr-TR" sz="1200" dirty="0">
                <a:solidFill>
                  <a:srgbClr val="002060"/>
                </a:solidFill>
                <a:latin typeface="Times New Roman" panose="02020603050405020304" pitchFamily="18" charset="0"/>
                <a:cs typeface="Times New Roman" panose="02020603050405020304" pitchFamily="18" charset="0"/>
              </a:rPr>
              <a:t>Sağlık ve güzellik sorunlarına etkin ve uzun vadeli bitkisel çözümler üretme amacıyla 2002 yılında kurulan </a:t>
            </a:r>
            <a:r>
              <a:rPr lang="tr-TR" sz="1200" dirty="0" err="1">
                <a:solidFill>
                  <a:srgbClr val="002060"/>
                </a:solidFill>
                <a:latin typeface="Times New Roman" panose="02020603050405020304" pitchFamily="18" charset="0"/>
                <a:cs typeface="Times New Roman" panose="02020603050405020304" pitchFamily="18" charset="0"/>
              </a:rPr>
              <a:t>Biota</a:t>
            </a:r>
            <a:r>
              <a:rPr lang="tr-TR" sz="1200" dirty="0">
                <a:solidFill>
                  <a:srgbClr val="002060"/>
                </a:solidFill>
                <a:latin typeface="Times New Roman" panose="02020603050405020304" pitchFamily="18" charset="0"/>
                <a:cs typeface="Times New Roman" panose="02020603050405020304" pitchFamily="18" charset="0"/>
              </a:rPr>
              <a:t> Laboratuvarları günümüzde </a:t>
            </a:r>
            <a:r>
              <a:rPr lang="tr-TR" sz="1200" dirty="0" err="1">
                <a:solidFill>
                  <a:srgbClr val="002060"/>
                </a:solidFill>
                <a:latin typeface="Times New Roman" panose="02020603050405020304" pitchFamily="18" charset="0"/>
                <a:cs typeface="Times New Roman" panose="02020603050405020304" pitchFamily="18" charset="0"/>
              </a:rPr>
              <a:t>Bioxcin</a:t>
            </a:r>
            <a:r>
              <a:rPr lang="tr-TR" sz="1200" dirty="0">
                <a:solidFill>
                  <a:srgbClr val="002060"/>
                </a:solidFill>
                <a:latin typeface="Times New Roman" panose="02020603050405020304" pitchFamily="18" charset="0"/>
                <a:cs typeface="Times New Roman" panose="02020603050405020304" pitchFamily="18" charset="0"/>
              </a:rPr>
              <a:t>, </a:t>
            </a:r>
            <a:r>
              <a:rPr lang="tr-TR" sz="1200" dirty="0" err="1">
                <a:solidFill>
                  <a:srgbClr val="002060"/>
                </a:solidFill>
                <a:latin typeface="Times New Roman" panose="02020603050405020304" pitchFamily="18" charset="0"/>
                <a:cs typeface="Times New Roman" panose="02020603050405020304" pitchFamily="18" charset="0"/>
              </a:rPr>
              <a:t>Bioder</a:t>
            </a:r>
            <a:r>
              <a:rPr lang="tr-TR" sz="1200" dirty="0">
                <a:solidFill>
                  <a:srgbClr val="002060"/>
                </a:solidFill>
                <a:latin typeface="Times New Roman" panose="02020603050405020304" pitchFamily="18" charset="0"/>
                <a:cs typeface="Times New Roman" panose="02020603050405020304" pitchFamily="18" charset="0"/>
              </a:rPr>
              <a:t>, </a:t>
            </a:r>
            <a:r>
              <a:rPr lang="tr-TR" sz="1200" dirty="0" err="1">
                <a:solidFill>
                  <a:srgbClr val="002060"/>
                </a:solidFill>
                <a:latin typeface="Times New Roman" panose="02020603050405020304" pitchFamily="18" charset="0"/>
                <a:cs typeface="Times New Roman" panose="02020603050405020304" pitchFamily="18" charset="0"/>
              </a:rPr>
              <a:t>Bioblas</a:t>
            </a:r>
            <a:r>
              <a:rPr lang="tr-TR" sz="1200" dirty="0">
                <a:solidFill>
                  <a:srgbClr val="002060"/>
                </a:solidFill>
                <a:latin typeface="Times New Roman" panose="02020603050405020304" pitchFamily="18" charset="0"/>
                <a:cs typeface="Times New Roman" panose="02020603050405020304" pitchFamily="18" charset="0"/>
              </a:rPr>
              <a:t>, </a:t>
            </a:r>
            <a:r>
              <a:rPr lang="tr-TR" sz="1200" dirty="0" err="1">
                <a:solidFill>
                  <a:srgbClr val="002060"/>
                </a:solidFill>
                <a:latin typeface="Times New Roman" panose="02020603050405020304" pitchFamily="18" charset="0"/>
                <a:cs typeface="Times New Roman" panose="02020603050405020304" pitchFamily="18" charset="0"/>
              </a:rPr>
              <a:t>Biomen</a:t>
            </a:r>
            <a:r>
              <a:rPr lang="tr-TR" sz="1200" dirty="0">
                <a:solidFill>
                  <a:srgbClr val="002060"/>
                </a:solidFill>
                <a:latin typeface="Times New Roman" panose="02020603050405020304" pitchFamily="18" charset="0"/>
                <a:cs typeface="Times New Roman" panose="02020603050405020304" pitchFamily="18" charset="0"/>
              </a:rPr>
              <a:t>, </a:t>
            </a:r>
            <a:r>
              <a:rPr lang="tr-TR" sz="1200" dirty="0" err="1">
                <a:solidFill>
                  <a:srgbClr val="002060"/>
                </a:solidFill>
                <a:latin typeface="Times New Roman" panose="02020603050405020304" pitchFamily="18" charset="0"/>
                <a:cs typeface="Times New Roman" panose="02020603050405020304" pitchFamily="18" charset="0"/>
              </a:rPr>
              <a:t>Restorex</a:t>
            </a:r>
            <a:r>
              <a:rPr lang="tr-TR" sz="1200" dirty="0">
                <a:solidFill>
                  <a:srgbClr val="002060"/>
                </a:solidFill>
                <a:latin typeface="Times New Roman" panose="02020603050405020304" pitchFamily="18" charset="0"/>
                <a:cs typeface="Times New Roman" panose="02020603050405020304" pitchFamily="18" charset="0"/>
              </a:rPr>
              <a:t> ve </a:t>
            </a:r>
            <a:r>
              <a:rPr lang="tr-TR" sz="1200" dirty="0" err="1">
                <a:solidFill>
                  <a:srgbClr val="002060"/>
                </a:solidFill>
                <a:latin typeface="Times New Roman" panose="02020603050405020304" pitchFamily="18" charset="0"/>
                <a:cs typeface="Times New Roman" panose="02020603050405020304" pitchFamily="18" charset="0"/>
              </a:rPr>
              <a:t>Nutraxin</a:t>
            </a:r>
            <a:r>
              <a:rPr lang="tr-TR" sz="1200" dirty="0">
                <a:solidFill>
                  <a:srgbClr val="002060"/>
                </a:solidFill>
                <a:latin typeface="Times New Roman" panose="02020603050405020304" pitchFamily="18" charset="0"/>
                <a:cs typeface="Times New Roman" panose="02020603050405020304" pitchFamily="18" charset="0"/>
              </a:rPr>
              <a:t> gibi markaları barındırmaktadır. Yüzde yüz Türk şirketi olan </a:t>
            </a:r>
            <a:r>
              <a:rPr lang="tr-TR" sz="1200" dirty="0" err="1">
                <a:solidFill>
                  <a:srgbClr val="002060"/>
                </a:solidFill>
                <a:latin typeface="Times New Roman" panose="02020603050405020304" pitchFamily="18" charset="0"/>
                <a:cs typeface="Times New Roman" panose="02020603050405020304" pitchFamily="18" charset="0"/>
              </a:rPr>
              <a:t>Biota</a:t>
            </a:r>
            <a:r>
              <a:rPr lang="tr-TR" sz="1200" dirty="0">
                <a:solidFill>
                  <a:srgbClr val="002060"/>
                </a:solidFill>
                <a:latin typeface="Times New Roman" panose="02020603050405020304" pitchFamily="18" charset="0"/>
                <a:cs typeface="Times New Roman" panose="02020603050405020304" pitchFamily="18" charset="0"/>
              </a:rPr>
              <a:t>, 2002 yılında 15-20 kişi ile başladığı üretimine bugün yüzlerce çalışan ile devam etmektedir. </a:t>
            </a:r>
            <a:r>
              <a:rPr lang="tr-TR" sz="1200" dirty="0" err="1">
                <a:solidFill>
                  <a:srgbClr val="002060"/>
                </a:solidFill>
                <a:latin typeface="Times New Roman" panose="02020603050405020304" pitchFamily="18" charset="0"/>
                <a:cs typeface="Times New Roman" panose="02020603050405020304" pitchFamily="18" charset="0"/>
              </a:rPr>
              <a:t>Biota</a:t>
            </a:r>
            <a:r>
              <a:rPr lang="tr-TR" sz="1200" dirty="0">
                <a:solidFill>
                  <a:srgbClr val="002060"/>
                </a:solidFill>
                <a:latin typeface="Times New Roman" panose="02020603050405020304" pitchFamily="18" charset="0"/>
                <a:cs typeface="Times New Roman" panose="02020603050405020304" pitchFamily="18" charset="0"/>
              </a:rPr>
              <a:t> fabrikası bugün Türkiye’nin ilk, Avrupa’nın ise üçüncü en büyük </a:t>
            </a:r>
            <a:r>
              <a:rPr lang="tr-TR" sz="1200" dirty="0" err="1">
                <a:solidFill>
                  <a:srgbClr val="002060"/>
                </a:solidFill>
                <a:latin typeface="Times New Roman" panose="02020603050405020304" pitchFamily="18" charset="0"/>
                <a:cs typeface="Times New Roman" panose="02020603050405020304" pitchFamily="18" charset="0"/>
              </a:rPr>
              <a:t>dermokozmetik</a:t>
            </a:r>
            <a:r>
              <a:rPr lang="tr-TR" sz="1200" dirty="0">
                <a:solidFill>
                  <a:srgbClr val="002060"/>
                </a:solidFill>
                <a:latin typeface="Times New Roman" panose="02020603050405020304" pitchFamily="18" charset="0"/>
                <a:cs typeface="Times New Roman" panose="02020603050405020304" pitchFamily="18" charset="0"/>
              </a:rPr>
              <a:t> tesisi olarak çalışmalarına devam etmektedir. Cihat Dündar’ın genç girişimcilere ise tavsiyesi şu şekildedir: </a:t>
            </a:r>
          </a:p>
          <a:p>
            <a:pPr algn="just"/>
            <a:r>
              <a:rPr lang="tr-TR" sz="1200" i="1" dirty="0">
                <a:solidFill>
                  <a:srgbClr val="002060"/>
                </a:solidFill>
                <a:latin typeface="Times New Roman" panose="02020603050405020304" pitchFamily="18" charset="0"/>
                <a:cs typeface="Times New Roman" panose="02020603050405020304" pitchFamily="18" charset="0"/>
              </a:rPr>
              <a:t>“Başarılı bir girişim için ilk etapta paraya gerek yok. Paradan daha öncelikli olan inanç, azim ve cesarettir. Gençlerin bunu anlaması gerekmektedir.” </a:t>
            </a:r>
            <a:endParaRPr lang="tr-TR" sz="1200"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FD37E12-BE4A-4C51-82DC-B1150E4060C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608E929-AADE-4E89-AB29-2D0A98E8DFE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CA50035-D211-4ECF-ACEB-5DE51E4A3F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1013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760004"/>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8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2400" dirty="0">
                <a:solidFill>
                  <a:srgbClr val="002060"/>
                </a:solidFill>
                <a:latin typeface="Times New Roman" panose="02020603050405020304" pitchFamily="18" charset="0"/>
                <a:cs typeface="Times New Roman" panose="02020603050405020304" pitchFamily="18" charset="0"/>
              </a:rPr>
              <a:t>Müşteri kazanımları, işlerinizi yaparken sağladığınız faydalardır. </a:t>
            </a:r>
          </a:p>
          <a:p>
            <a:pPr algn="just"/>
            <a:r>
              <a:rPr lang="tr-TR" sz="2400" dirty="0">
                <a:solidFill>
                  <a:srgbClr val="002060"/>
                </a:solidFill>
                <a:latin typeface="Times New Roman" panose="02020603050405020304" pitchFamily="18" charset="0"/>
                <a:cs typeface="Times New Roman" panose="02020603050405020304" pitchFamily="18" charset="0"/>
              </a:rPr>
              <a:t>Bu faydaların bir kısmı zorunlu, beklenen veya istenen olabilirken bir kısmı beklenmeyen sürprizler bile olabilir.</a:t>
            </a:r>
          </a:p>
          <a:p>
            <a:pPr algn="just"/>
            <a:r>
              <a:rPr lang="tr-TR" sz="2400" dirty="0">
                <a:solidFill>
                  <a:srgbClr val="002060"/>
                </a:solidFill>
                <a:latin typeface="Times New Roman" panose="02020603050405020304" pitchFamily="18" charset="0"/>
                <a:cs typeface="Times New Roman" panose="02020603050405020304" pitchFamily="18" charset="0"/>
              </a:rPr>
              <a:t>Örneğin cep telefonlarımızla arama yapabilmek bir zorunluluk, güzel gözükmesi bir beklenti, bilgisayarımızla uyumlu çalışması ise istenen kazanımlardır.</a:t>
            </a:r>
          </a:p>
          <a:p>
            <a:pPr algn="just"/>
            <a:r>
              <a:rPr lang="tr-TR" sz="2400" dirty="0">
                <a:solidFill>
                  <a:srgbClr val="002060"/>
                </a:solidFill>
                <a:latin typeface="Times New Roman" panose="02020603050405020304" pitchFamily="18" charset="0"/>
                <a:cs typeface="Times New Roman" panose="02020603050405020304" pitchFamily="18" charset="0"/>
              </a:rPr>
              <a:t>Böyle bir telefonun ucuz da olması ise beklenmeyen bir kazanımdır.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F876E00-BABB-4E6E-8B3E-059D4C39545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FB8A54E-B82A-4005-9D29-B376BB11A73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C6D1568-6D83-4157-A559-C4195A148B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81154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704604"/>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8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2800" dirty="0">
                <a:solidFill>
                  <a:srgbClr val="002060"/>
                </a:solidFill>
                <a:latin typeface="Times New Roman" panose="02020603050405020304" pitchFamily="18" charset="0"/>
                <a:cs typeface="Times New Roman" panose="02020603050405020304" pitchFamily="18" charset="0"/>
              </a:rPr>
              <a:t>Müşteri kesitinizi belirledikten sonra işiniz bitmiyor.</a:t>
            </a:r>
          </a:p>
          <a:p>
            <a:pPr algn="just"/>
            <a:r>
              <a:rPr lang="tr-TR" sz="2800" dirty="0">
                <a:solidFill>
                  <a:srgbClr val="002060"/>
                </a:solidFill>
                <a:latin typeface="Times New Roman" panose="02020603050405020304" pitchFamily="18" charset="0"/>
                <a:cs typeface="Times New Roman" panose="02020603050405020304" pitchFamily="18" charset="0"/>
              </a:rPr>
              <a:t>Bu müşterilerin etrafında satın alma sürecini etkileyen başkaları da vardır.</a:t>
            </a:r>
          </a:p>
          <a:p>
            <a:pPr algn="just"/>
            <a:r>
              <a:rPr lang="tr-TR" sz="2800" dirty="0">
                <a:solidFill>
                  <a:srgbClr val="002060"/>
                </a:solidFill>
                <a:latin typeface="Times New Roman" panose="02020603050405020304" pitchFamily="18" charset="0"/>
                <a:cs typeface="Times New Roman" panose="02020603050405020304" pitchFamily="18" charset="0"/>
              </a:rPr>
              <a:t>Müşteriniz bir kurum olduğunda sayıları genellikle daha da yüksek oluyor.</a:t>
            </a:r>
          </a:p>
          <a:p>
            <a:pPr algn="just"/>
            <a:r>
              <a:rPr lang="tr-TR" sz="2800" dirty="0">
                <a:solidFill>
                  <a:srgbClr val="002060"/>
                </a:solidFill>
                <a:latin typeface="Times New Roman" panose="02020603050405020304" pitchFamily="18" charset="0"/>
                <a:cs typeface="Times New Roman" panose="02020603050405020304" pitchFamily="18" charset="0"/>
              </a:rPr>
              <a:t>Bu kişilere genel olarak paydaşlar diyebileceğimiz gibi Steve </a:t>
            </a:r>
            <a:r>
              <a:rPr lang="tr-TR" sz="2800" dirty="0" err="1">
                <a:solidFill>
                  <a:srgbClr val="002060"/>
                </a:solidFill>
                <a:latin typeface="Times New Roman" panose="02020603050405020304" pitchFamily="18" charset="0"/>
                <a:cs typeface="Times New Roman" panose="02020603050405020304" pitchFamily="18" charset="0"/>
              </a:rPr>
              <a:t>Blank</a:t>
            </a:r>
            <a:r>
              <a:rPr lang="tr-TR" sz="2800" dirty="0">
                <a:solidFill>
                  <a:srgbClr val="002060"/>
                </a:solidFill>
                <a:latin typeface="Times New Roman" panose="02020603050405020304" pitchFamily="18" charset="0"/>
                <a:cs typeface="Times New Roman" panose="02020603050405020304" pitchFamily="18" charset="0"/>
              </a:rPr>
              <a:t>’ in kullandığı rollere göz atmakta da fayda olacaktır (</a:t>
            </a:r>
            <a:r>
              <a:rPr lang="tr-TR" sz="2800" dirty="0" err="1">
                <a:solidFill>
                  <a:srgbClr val="002060"/>
                </a:solidFill>
                <a:latin typeface="Times New Roman" panose="02020603050405020304" pitchFamily="18" charset="0"/>
                <a:cs typeface="Times New Roman" panose="02020603050405020304" pitchFamily="18" charset="0"/>
              </a:rPr>
              <a:t>Blank</a:t>
            </a:r>
            <a:r>
              <a:rPr lang="tr-TR" sz="2800" dirty="0">
                <a:solidFill>
                  <a:srgbClr val="002060"/>
                </a:solidFill>
                <a:latin typeface="Times New Roman" panose="02020603050405020304" pitchFamily="18" charset="0"/>
                <a:cs typeface="Times New Roman" panose="02020603050405020304" pitchFamily="18" charset="0"/>
              </a:rPr>
              <a:t> ve </a:t>
            </a:r>
            <a:r>
              <a:rPr lang="tr-TR" sz="2800" dirty="0" err="1">
                <a:solidFill>
                  <a:srgbClr val="002060"/>
                </a:solidFill>
                <a:latin typeface="Times New Roman" panose="02020603050405020304" pitchFamily="18" charset="0"/>
                <a:cs typeface="Times New Roman" panose="02020603050405020304" pitchFamily="18" charset="0"/>
              </a:rPr>
              <a:t>Dorf</a:t>
            </a:r>
            <a:r>
              <a:rPr lang="tr-TR" sz="2800" dirty="0">
                <a:solidFill>
                  <a:srgbClr val="002060"/>
                </a:solidFill>
                <a:latin typeface="Times New Roman" panose="02020603050405020304" pitchFamily="18" charset="0"/>
                <a:cs typeface="Times New Roman" panose="02020603050405020304" pitchFamily="18" charset="0"/>
              </a:rPr>
              <a:t>, 2014).</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EB6AC96-6A58-4BDF-BF7F-E4DCE8936DF9}"/>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672CEB2-9C1A-4225-82FC-3EA3A321759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B5701777-770F-4DED-8DF3-8A81D35438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32518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737360"/>
            <a:ext cx="11495314" cy="3802066"/>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400"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sz="2400" dirty="0">
                <a:solidFill>
                  <a:srgbClr val="002060"/>
                </a:solidFill>
                <a:latin typeface="Times New Roman" panose="02020603050405020304" pitchFamily="18" charset="0"/>
                <a:cs typeface="Times New Roman" panose="02020603050405020304" pitchFamily="18" charset="0"/>
              </a:rPr>
              <a:t>Müşteri satın alma sürecini etkileyenler:</a:t>
            </a:r>
          </a:p>
          <a:p>
            <a:pPr algn="just"/>
            <a:r>
              <a:rPr lang="tr-TR" sz="2400" dirty="0">
                <a:solidFill>
                  <a:srgbClr val="002060"/>
                </a:solidFill>
                <a:latin typeface="Times New Roman" panose="02020603050405020304" pitchFamily="18" charset="0"/>
                <a:cs typeface="Times New Roman" panose="02020603050405020304" pitchFamily="18" charset="0"/>
              </a:rPr>
              <a:t>- Etkileyenler (</a:t>
            </a:r>
            <a:r>
              <a:rPr lang="tr-TR" sz="2400" dirty="0" err="1">
                <a:solidFill>
                  <a:srgbClr val="002060"/>
                </a:solidFill>
                <a:latin typeface="Times New Roman" panose="02020603050405020304" pitchFamily="18" charset="0"/>
                <a:cs typeface="Times New Roman" panose="02020603050405020304" pitchFamily="18" charset="0"/>
              </a:rPr>
              <a:t>influencers</a:t>
            </a:r>
            <a:r>
              <a:rPr lang="tr-TR" sz="2400" dirty="0">
                <a:solidFill>
                  <a:srgbClr val="002060"/>
                </a:solidFill>
                <a:latin typeface="Times New Roman" panose="02020603050405020304" pitchFamily="18" charset="0"/>
                <a:cs typeface="Times New Roman" panose="02020603050405020304" pitchFamily="18" charset="0"/>
              </a:rPr>
              <a:t>): Satın alma kararını doğrudan vermezler ama görüşleri son kararda ağırlık taşıyan kişilerdir. Ailelerde eşler veya çocuklar olabilir, kurumlarda benzer konularda görüşleri değerli bulunan kişilerdir.</a:t>
            </a:r>
          </a:p>
          <a:p>
            <a:pPr algn="just"/>
            <a:r>
              <a:rPr lang="tr-TR" sz="2400" dirty="0">
                <a:solidFill>
                  <a:srgbClr val="002060"/>
                </a:solidFill>
                <a:latin typeface="Times New Roman" panose="02020603050405020304" pitchFamily="18" charset="0"/>
                <a:cs typeface="Times New Roman" panose="02020603050405020304" pitchFamily="18" charset="0"/>
              </a:rPr>
              <a:t>- Tavsiyede bulunanlar (</a:t>
            </a:r>
            <a:r>
              <a:rPr lang="tr-TR" sz="2400" dirty="0" err="1">
                <a:solidFill>
                  <a:srgbClr val="002060"/>
                </a:solidFill>
                <a:latin typeface="Times New Roman" panose="02020603050405020304" pitchFamily="18" charset="0"/>
                <a:cs typeface="Times New Roman" panose="02020603050405020304" pitchFamily="18" charset="0"/>
              </a:rPr>
              <a:t>recommenders</a:t>
            </a:r>
            <a:r>
              <a:rPr lang="tr-TR" sz="2400" dirty="0">
                <a:solidFill>
                  <a:srgbClr val="002060"/>
                </a:solidFill>
                <a:latin typeface="Times New Roman" panose="02020603050405020304" pitchFamily="18" charset="0"/>
                <a:cs typeface="Times New Roman" panose="02020603050405020304" pitchFamily="18" charset="0"/>
              </a:rPr>
              <a:t>): Son kararı vermeyecek olmalarına rağmen konu hakkında bilgi toplamak ve tavsiyede bulunmakla görevlendirilmiş kişilerdir. Ailelerde benzer ürünler almış komşular olabilir.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7053E9D-A335-4CB2-8812-701A372053C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6E7C4034-548F-4396-96ED-33C5932509D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E9FFAC1-14EA-4F8D-B0EC-EC8F1CCCFA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80073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483005"/>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2. Müşteriler</a:t>
            </a:r>
          </a:p>
          <a:p>
            <a:pPr algn="just"/>
            <a:r>
              <a:rPr lang="tr-TR" i="1" dirty="0">
                <a:solidFill>
                  <a:srgbClr val="002060"/>
                </a:solidFill>
                <a:latin typeface="Times New Roman" panose="02020603050405020304" pitchFamily="18" charset="0"/>
                <a:cs typeface="Times New Roman" panose="02020603050405020304" pitchFamily="18" charset="0"/>
              </a:rPr>
              <a:t>2.2 Müşterilerin İşleri ve Sorunları</a:t>
            </a:r>
          </a:p>
          <a:p>
            <a:pPr algn="just"/>
            <a:r>
              <a:rPr lang="tr-TR" dirty="0">
                <a:solidFill>
                  <a:srgbClr val="002060"/>
                </a:solidFill>
                <a:latin typeface="Times New Roman" panose="02020603050405020304" pitchFamily="18" charset="0"/>
                <a:cs typeface="Times New Roman" panose="02020603050405020304" pitchFamily="18" charset="0"/>
              </a:rPr>
              <a:t>Müşteri satın alma sürecini etkileyenler:</a:t>
            </a:r>
          </a:p>
          <a:p>
            <a:pPr algn="just"/>
            <a:r>
              <a:rPr lang="tr-TR" dirty="0">
                <a:solidFill>
                  <a:srgbClr val="002060"/>
                </a:solidFill>
                <a:latin typeface="Times New Roman" panose="02020603050405020304" pitchFamily="18" charset="0"/>
                <a:cs typeface="Times New Roman" panose="02020603050405020304" pitchFamily="18" charset="0"/>
              </a:rPr>
              <a:t>- Faturayı ödeyenler (</a:t>
            </a:r>
            <a:r>
              <a:rPr lang="tr-TR" dirty="0" err="1">
                <a:solidFill>
                  <a:srgbClr val="002060"/>
                </a:solidFill>
                <a:latin typeface="Times New Roman" panose="02020603050405020304" pitchFamily="18" charset="0"/>
                <a:cs typeface="Times New Roman" panose="02020603050405020304" pitchFamily="18" charset="0"/>
              </a:rPr>
              <a:t>economic</a:t>
            </a:r>
            <a:r>
              <a:rPr lang="tr-TR" dirty="0">
                <a:solidFill>
                  <a:srgbClr val="002060"/>
                </a:solidFill>
                <a:latin typeface="Times New Roman" panose="02020603050405020304" pitchFamily="18" charset="0"/>
                <a:cs typeface="Times New Roman" panose="02020603050405020304" pitchFamily="18" charset="0"/>
              </a:rPr>
              <a:t> </a:t>
            </a:r>
            <a:r>
              <a:rPr lang="tr-TR" dirty="0" err="1">
                <a:solidFill>
                  <a:srgbClr val="002060"/>
                </a:solidFill>
                <a:latin typeface="Times New Roman" panose="02020603050405020304" pitchFamily="18" charset="0"/>
                <a:cs typeface="Times New Roman" panose="02020603050405020304" pitchFamily="18" charset="0"/>
              </a:rPr>
              <a:t>buyers</a:t>
            </a:r>
            <a:r>
              <a:rPr lang="tr-TR" dirty="0">
                <a:solidFill>
                  <a:srgbClr val="002060"/>
                </a:solidFill>
                <a:latin typeface="Times New Roman" panose="02020603050405020304" pitchFamily="18" charset="0"/>
                <a:cs typeface="Times New Roman" panose="02020603050405020304" pitchFamily="18" charset="0"/>
              </a:rPr>
              <a:t>): Kurum bütçesini kontrol eden ve ödemeleri yapanlardır. Bazen karar vericilerin kararlarını veto edebilir veya değiştirebilirler. Ödemenin ne zaman ne şekilde yapılacağını kendi kurallarına göre belirlemek isteyebilirler.</a:t>
            </a:r>
          </a:p>
          <a:p>
            <a:pPr algn="just"/>
            <a:r>
              <a:rPr lang="tr-TR" dirty="0">
                <a:solidFill>
                  <a:srgbClr val="002060"/>
                </a:solidFill>
                <a:latin typeface="Times New Roman" panose="02020603050405020304" pitchFamily="18" charset="0"/>
                <a:cs typeface="Times New Roman" panose="02020603050405020304" pitchFamily="18" charset="0"/>
              </a:rPr>
              <a:t>- Karar vericiler (</a:t>
            </a:r>
            <a:r>
              <a:rPr lang="tr-TR" dirty="0" err="1">
                <a:solidFill>
                  <a:srgbClr val="002060"/>
                </a:solidFill>
                <a:latin typeface="Times New Roman" panose="02020603050405020304" pitchFamily="18" charset="0"/>
                <a:cs typeface="Times New Roman" panose="02020603050405020304" pitchFamily="18" charset="0"/>
              </a:rPr>
              <a:t>decision</a:t>
            </a:r>
            <a:r>
              <a:rPr lang="tr-TR" dirty="0">
                <a:solidFill>
                  <a:srgbClr val="002060"/>
                </a:solidFill>
                <a:latin typeface="Times New Roman" panose="02020603050405020304" pitchFamily="18" charset="0"/>
                <a:cs typeface="Times New Roman" panose="02020603050405020304" pitchFamily="18" charset="0"/>
              </a:rPr>
              <a:t> </a:t>
            </a:r>
            <a:r>
              <a:rPr lang="tr-TR" dirty="0" err="1">
                <a:solidFill>
                  <a:srgbClr val="002060"/>
                </a:solidFill>
                <a:latin typeface="Times New Roman" panose="02020603050405020304" pitchFamily="18" charset="0"/>
                <a:cs typeface="Times New Roman" panose="02020603050405020304" pitchFamily="18" charset="0"/>
              </a:rPr>
              <a:t>makers</a:t>
            </a:r>
            <a:r>
              <a:rPr lang="tr-TR" dirty="0">
                <a:solidFill>
                  <a:srgbClr val="002060"/>
                </a:solidFill>
                <a:latin typeface="Times New Roman" panose="02020603050405020304" pitchFamily="18" charset="0"/>
                <a:cs typeface="Times New Roman" panose="02020603050405020304" pitchFamily="18" charset="0"/>
              </a:rPr>
              <a:t>): Belli konularda karar verme hak ve sorumluluğu verilmiş olanlardır.</a:t>
            </a:r>
          </a:p>
          <a:p>
            <a:pPr algn="just"/>
            <a:r>
              <a:rPr lang="tr-TR" dirty="0">
                <a:solidFill>
                  <a:srgbClr val="002060"/>
                </a:solidFill>
                <a:latin typeface="Times New Roman" panose="02020603050405020304" pitchFamily="18" charset="0"/>
                <a:cs typeface="Times New Roman" panose="02020603050405020304" pitchFamily="18" charset="0"/>
              </a:rPr>
              <a:t>- Son kullanıcılar (</a:t>
            </a:r>
            <a:r>
              <a:rPr lang="tr-TR" dirty="0" err="1">
                <a:solidFill>
                  <a:srgbClr val="002060"/>
                </a:solidFill>
                <a:latin typeface="Times New Roman" panose="02020603050405020304" pitchFamily="18" charset="0"/>
                <a:cs typeface="Times New Roman" panose="02020603050405020304" pitchFamily="18" charset="0"/>
              </a:rPr>
              <a:t>end</a:t>
            </a:r>
            <a:r>
              <a:rPr lang="tr-TR" dirty="0">
                <a:solidFill>
                  <a:srgbClr val="002060"/>
                </a:solidFill>
                <a:latin typeface="Times New Roman" panose="02020603050405020304" pitchFamily="18" charset="0"/>
                <a:cs typeface="Times New Roman" panose="02020603050405020304" pitchFamily="18" charset="0"/>
              </a:rPr>
              <a:t> </a:t>
            </a:r>
            <a:r>
              <a:rPr lang="tr-TR" dirty="0" err="1">
                <a:solidFill>
                  <a:srgbClr val="002060"/>
                </a:solidFill>
                <a:latin typeface="Times New Roman" panose="02020603050405020304" pitchFamily="18" charset="0"/>
                <a:cs typeface="Times New Roman" panose="02020603050405020304" pitchFamily="18" charset="0"/>
              </a:rPr>
              <a:t>users</a:t>
            </a:r>
            <a:r>
              <a:rPr lang="tr-TR" dirty="0">
                <a:solidFill>
                  <a:srgbClr val="002060"/>
                </a:solidFill>
                <a:latin typeface="Times New Roman" panose="02020603050405020304" pitchFamily="18" charset="0"/>
                <a:cs typeface="Times New Roman" panose="02020603050405020304" pitchFamily="18" charset="0"/>
              </a:rPr>
              <a:t>): Kurum içi veya dışında olan ve satın alınan ürünü doğrudan kullanacak olan kişilerdir.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7053E9D-A335-4CB2-8812-701A372053C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6E7C4034-548F-4396-96ED-33C5932509D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E9FFAC1-14EA-4F8D-B0EC-EC8F1CCCFA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3887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7053E9D-A335-4CB2-8812-701A372053C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6E7C4034-548F-4396-96ED-33C5932509D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E9FFAC1-14EA-4F8D-B0EC-EC8F1CCCFA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karar verici etkileyici ile ilgili görsel sonucu">
            <a:extLst>
              <a:ext uri="{FF2B5EF4-FFF2-40B4-BE49-F238E27FC236}">
                <a16:creationId xmlns:a16="http://schemas.microsoft.com/office/drawing/2014/main" xmlns="" id="{179C53A0-E5C8-435C-A9A7-09FAE43978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092" y="68134"/>
            <a:ext cx="9218908" cy="580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567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580467"/>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800" i="1" dirty="0">
                <a:solidFill>
                  <a:srgbClr val="002060"/>
                </a:solidFill>
                <a:latin typeface="Times New Roman" panose="02020603050405020304" pitchFamily="18" charset="0"/>
                <a:cs typeface="Times New Roman" panose="02020603050405020304" pitchFamily="18" charset="0"/>
              </a:rPr>
              <a:t>2.3 Pazar Büyüklüğü</a:t>
            </a:r>
          </a:p>
          <a:p>
            <a:pPr algn="just"/>
            <a:r>
              <a:rPr lang="tr-TR" sz="2400" dirty="0">
                <a:solidFill>
                  <a:srgbClr val="002060"/>
                </a:solidFill>
                <a:latin typeface="Times New Roman" panose="02020603050405020304" pitchFamily="18" charset="0"/>
                <a:cs typeface="Times New Roman" panose="02020603050405020304" pitchFamily="18" charset="0"/>
              </a:rPr>
              <a:t>Yatırımcıların genellikle bir iş modelinde müşterilerle ilgili bilmek istedikleri, kimler için hangi sorunlarını çözdüğünüzdür.</a:t>
            </a:r>
          </a:p>
          <a:p>
            <a:pPr algn="just"/>
            <a:r>
              <a:rPr lang="tr-TR" sz="2400" dirty="0">
                <a:solidFill>
                  <a:srgbClr val="002060"/>
                </a:solidFill>
                <a:latin typeface="Times New Roman" panose="02020603050405020304" pitchFamily="18" charset="0"/>
                <a:cs typeface="Times New Roman" panose="02020603050405020304" pitchFamily="18" charset="0"/>
              </a:rPr>
              <a:t>Bu sayede ne büyüklükte bir pazarınız olacağını ve bu pazardan ne kadar para kazanabileceğinizi kestirmeye çalışırlar.</a:t>
            </a:r>
          </a:p>
          <a:p>
            <a:pPr algn="just"/>
            <a:r>
              <a:rPr lang="tr-TR" sz="2400" dirty="0">
                <a:solidFill>
                  <a:srgbClr val="002060"/>
                </a:solidFill>
                <a:latin typeface="Times New Roman" panose="02020603050405020304" pitchFamily="18" charset="0"/>
                <a:cs typeface="Times New Roman" panose="02020603050405020304" pitchFamily="18" charset="0"/>
              </a:rPr>
              <a:t>Toplam mevcut Pazar (TMP), erişilebilir mevcut Pazar (EMP) ve ilk hedef Pazar (İHP) üçlemesine tepeden aşağı bir pazar tahmini yaparken rastlarız.</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CC6C16B-0CA7-43D7-9CF0-F679294F6DA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5C76A48-1E42-41EC-AD73-D0255D3A1AD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F891EB9-181D-415F-903D-42D9CD43C2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29600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760004"/>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2. Müşteriler</a:t>
            </a:r>
          </a:p>
          <a:p>
            <a:pPr algn="just"/>
            <a:r>
              <a:rPr lang="tr-TR" i="1" dirty="0">
                <a:solidFill>
                  <a:srgbClr val="002060"/>
                </a:solidFill>
                <a:latin typeface="Times New Roman" panose="02020603050405020304" pitchFamily="18" charset="0"/>
                <a:cs typeface="Times New Roman" panose="02020603050405020304" pitchFamily="18" charset="0"/>
              </a:rPr>
              <a:t>2.3 Pazar Büyüklüğü</a:t>
            </a:r>
          </a:p>
          <a:p>
            <a:pPr algn="just"/>
            <a:r>
              <a:rPr lang="tr-TR" dirty="0">
                <a:solidFill>
                  <a:srgbClr val="002060"/>
                </a:solidFill>
                <a:latin typeface="Times New Roman" panose="02020603050405020304" pitchFamily="18" charset="0"/>
                <a:cs typeface="Times New Roman" panose="02020603050405020304" pitchFamily="18" charset="0"/>
              </a:rPr>
              <a:t>Örneğin, iş fikriniz Türkiye’de emeklilere yeni bir ürün satmak üzerine kurulu ve emekliler şu anda benzer bir ürüne ayda ortalama 10 TL harcamaktalar. İşinizi Ankara’da kurmayı ancak 5 sene sonra başka şehirlere de girebilmeyi planlıyorsunuz. Araştırmalarınız sonucunda Türkiye’de 8 milyondan biraz fazla emekli olduğunu ve bunların yaklaşık 650.000’inin Ankara’da oturduğunu belirlediniz. Bu durumda 3 sene sonrası için aşağıdaki gibi bir tahmin yapılabilir: </a:t>
            </a:r>
          </a:p>
          <a:p>
            <a:pPr algn="just"/>
            <a:r>
              <a:rPr lang="tr-TR" dirty="0">
                <a:solidFill>
                  <a:srgbClr val="002060"/>
                </a:solidFill>
                <a:latin typeface="Times New Roman" panose="02020603050405020304" pitchFamily="18" charset="0"/>
                <a:cs typeface="Times New Roman" panose="02020603050405020304" pitchFamily="18" charset="0"/>
              </a:rPr>
              <a:t>TMP = 8.000.000*10*12 = 960.000.000 TL </a:t>
            </a:r>
          </a:p>
          <a:p>
            <a:pPr algn="just"/>
            <a:r>
              <a:rPr lang="tr-TR" dirty="0">
                <a:solidFill>
                  <a:srgbClr val="002060"/>
                </a:solidFill>
                <a:latin typeface="Times New Roman" panose="02020603050405020304" pitchFamily="18" charset="0"/>
                <a:cs typeface="Times New Roman" panose="02020603050405020304" pitchFamily="18" charset="0"/>
              </a:rPr>
              <a:t>EMP = 650.000*10*12 = 78.000.000 TL </a:t>
            </a:r>
          </a:p>
          <a:p>
            <a:pPr algn="just"/>
            <a:r>
              <a:rPr lang="tr-TR" dirty="0">
                <a:solidFill>
                  <a:srgbClr val="002060"/>
                </a:solidFill>
                <a:latin typeface="Times New Roman" panose="02020603050405020304" pitchFamily="18" charset="0"/>
                <a:cs typeface="Times New Roman" panose="02020603050405020304" pitchFamily="18" charset="0"/>
              </a:rPr>
              <a:t>İHP = 78.000.000*%20 = 15.600.000 TL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8C974E7-B44F-49C7-94DF-0DB56EFEAC6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66AC620-E10E-47FA-8E44-500BBE13097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1C9DEEC-7671-4362-AAF8-4738E914B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453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95314" cy="3110595"/>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Müşteriler</a:t>
            </a:r>
          </a:p>
          <a:p>
            <a:pPr algn="just"/>
            <a:r>
              <a:rPr lang="tr-TR" sz="2400" i="1" dirty="0">
                <a:solidFill>
                  <a:srgbClr val="002060"/>
                </a:solidFill>
                <a:latin typeface="Times New Roman" panose="02020603050405020304" pitchFamily="18" charset="0"/>
                <a:cs typeface="Times New Roman" panose="02020603050405020304" pitchFamily="18" charset="0"/>
              </a:rPr>
              <a:t>2.3 Pazar Büyüklüğü</a:t>
            </a:r>
          </a:p>
          <a:p>
            <a:pPr algn="just"/>
            <a:r>
              <a:rPr lang="tr-TR" sz="2400" dirty="0">
                <a:solidFill>
                  <a:srgbClr val="002060"/>
                </a:solidFill>
                <a:latin typeface="Times New Roman" panose="02020603050405020304" pitchFamily="18" charset="0"/>
                <a:cs typeface="Times New Roman" panose="02020603050405020304" pitchFamily="18" charset="0"/>
              </a:rPr>
              <a:t>Tabii bu çok kaba bir tahmin. Emekli sayıları, ekonomik koşullar veya TL fiyatlarda değişiklikler analize dahil edilmedi. 3 senede %20’lik bir pazar payı elde edilebileceği varsayıldı. Bu oran pazardaki rekabet durumuna, ürünlerin farklarına, satış ve pazarlama durumları gibi birçok değişkene bağlı olarak değişecektir. Yatırımcılar da pazar tahminlerinin zorluklarının farkındalar ama sizin konuya ne kadar hakim olduğunuzu, ne kadar araştırma yaptığınızı ve varsayımlarınızın ne kadar gerçekçi olduğunu görmek isterler. </a:t>
            </a:r>
            <a:endParaRPr lang="tr-TR" sz="2400" i="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8C974E7-B44F-49C7-94DF-0DB56EFEAC6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66AC620-E10E-47FA-8E44-500BBE13097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1C9DEEC-7671-4362-AAF8-4738E914B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78092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560628" cy="3345531"/>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Değer Önerileri</a:t>
            </a:r>
          </a:p>
          <a:p>
            <a:pPr algn="just"/>
            <a:r>
              <a:rPr lang="tr-TR" sz="2800" dirty="0">
                <a:solidFill>
                  <a:srgbClr val="002060"/>
                </a:solidFill>
                <a:latin typeface="Times New Roman" panose="02020603050405020304" pitchFamily="18" charset="0"/>
                <a:cs typeface="Times New Roman" panose="02020603050405020304" pitchFamily="18" charset="0"/>
              </a:rPr>
              <a:t>* Müşterileriniz için hangi değeri yaratıyorsunuz?</a:t>
            </a:r>
          </a:p>
          <a:p>
            <a:pPr algn="just"/>
            <a:r>
              <a:rPr lang="tr-TR" sz="2800" dirty="0">
                <a:solidFill>
                  <a:srgbClr val="002060"/>
                </a:solidFill>
                <a:latin typeface="Times New Roman" panose="02020603050405020304" pitchFamily="18" charset="0"/>
                <a:cs typeface="Times New Roman" panose="02020603050405020304" pitchFamily="18" charset="0"/>
              </a:rPr>
              <a:t>* Müşterilerin hangi problemlerini çözüyor veya ihtiyaçlarını karşılıyorsunuz?</a:t>
            </a:r>
          </a:p>
          <a:p>
            <a:pPr algn="just"/>
            <a:r>
              <a:rPr lang="tr-TR" sz="2800" dirty="0">
                <a:solidFill>
                  <a:srgbClr val="002060"/>
                </a:solidFill>
                <a:latin typeface="Times New Roman" panose="02020603050405020304" pitchFamily="18" charset="0"/>
                <a:cs typeface="Times New Roman" panose="02020603050405020304" pitchFamily="18" charset="0"/>
              </a:rPr>
              <a:t>Müşteriler için değer yaratan hizmet ve ürün demetiniz değer önerinizin bir parçasıdır, ancak en az onlar kadar önemli olan, sunduğunuz başka şeylerin onlar için neler yaptığı, hangi sorunları dindirdiği ve hangi kazanımları sağladığıdır.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54A90A7-7D36-4E25-8400-3FEE7746892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4CE7532-88F7-468F-BC26-21B02309D99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34235E9-D036-48B6-8341-9E745ECBCE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5776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560628"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3. Değer Önerileri</a:t>
            </a:r>
          </a:p>
          <a:p>
            <a:pPr algn="just"/>
            <a:r>
              <a:rPr lang="tr-TR" sz="3200" dirty="0">
                <a:solidFill>
                  <a:srgbClr val="002060"/>
                </a:solidFill>
                <a:latin typeface="Times New Roman" panose="02020603050405020304" pitchFamily="18" charset="0"/>
                <a:cs typeface="Times New Roman" panose="02020603050405020304" pitchFamily="18" charset="0"/>
              </a:rPr>
              <a:t>* Müşterileriniz için hangi değeri yaratıyorsunuz?</a:t>
            </a:r>
          </a:p>
          <a:p>
            <a:pPr algn="just"/>
            <a:r>
              <a:rPr lang="tr-TR" sz="3200" dirty="0">
                <a:solidFill>
                  <a:srgbClr val="002060"/>
                </a:solidFill>
                <a:latin typeface="Times New Roman" panose="02020603050405020304" pitchFamily="18" charset="0"/>
                <a:cs typeface="Times New Roman" panose="02020603050405020304" pitchFamily="18" charset="0"/>
              </a:rPr>
              <a:t>* Müşterilerin hangi problemlerini çözüyor veya ihtiyaçlarını karşılıyorsunuz?</a:t>
            </a:r>
          </a:p>
          <a:p>
            <a:pPr algn="just"/>
            <a:r>
              <a:rPr lang="tr-TR" sz="3200" dirty="0">
                <a:solidFill>
                  <a:srgbClr val="002060"/>
                </a:solidFill>
                <a:latin typeface="Times New Roman" panose="02020603050405020304" pitchFamily="18" charset="0"/>
                <a:cs typeface="Times New Roman" panose="02020603050405020304" pitchFamily="18" charset="0"/>
              </a:rPr>
              <a:t>Değer önerileri; yenilik, performans, kişiselleştirme, işin yapılmasını sağlama, tasarım, marka, statü, fiyat, maliyet kontrolü, risk </a:t>
            </a:r>
            <a:r>
              <a:rPr lang="tr-TR" sz="3200" dirty="0" err="1">
                <a:solidFill>
                  <a:srgbClr val="002060"/>
                </a:solidFill>
                <a:latin typeface="Times New Roman" panose="02020603050405020304" pitchFamily="18" charset="0"/>
                <a:cs typeface="Times New Roman" panose="02020603050405020304" pitchFamily="18" charset="0"/>
              </a:rPr>
              <a:t>azaltımı</a:t>
            </a:r>
            <a:r>
              <a:rPr lang="tr-TR" sz="3200" dirty="0">
                <a:solidFill>
                  <a:srgbClr val="002060"/>
                </a:solidFill>
                <a:latin typeface="Times New Roman" panose="02020603050405020304" pitchFamily="18" charset="0"/>
                <a:cs typeface="Times New Roman" panose="02020603050405020304" pitchFamily="18" charset="0"/>
              </a:rPr>
              <a:t>, erişim, kolay kullanım, vb. birçok özellik içerebilir.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54A90A7-7D36-4E25-8400-3FEE7746892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4CE7532-88F7-468F-BC26-21B02309D99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34235E9-D036-48B6-8341-9E745ECBCE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81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70114" y="1845734"/>
            <a:ext cx="11517086" cy="3733330"/>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Girişimcilikte Değer Yaratma</a:t>
            </a:r>
          </a:p>
          <a:p>
            <a:pPr algn="just"/>
            <a:r>
              <a:rPr lang="tr-TR" sz="2800" dirty="0">
                <a:solidFill>
                  <a:srgbClr val="002060"/>
                </a:solidFill>
                <a:latin typeface="Times New Roman" panose="02020603050405020304" pitchFamily="18" charset="0"/>
                <a:cs typeface="Times New Roman" panose="02020603050405020304" pitchFamily="18" charset="0"/>
              </a:rPr>
              <a:t>Örnek olayda görüldüğü gibi, toplumda başarı göstergesi olarak kısa zamanda çok para kazanma algısı, girişimcilik ile ilgili beklentileri de olumsuz etkilemektedir.</a:t>
            </a:r>
          </a:p>
          <a:p>
            <a:pPr algn="just"/>
            <a:r>
              <a:rPr lang="tr-TR" sz="2800" dirty="0">
                <a:solidFill>
                  <a:srgbClr val="002060"/>
                </a:solidFill>
                <a:latin typeface="Times New Roman" panose="02020603050405020304" pitchFamily="18" charset="0"/>
                <a:cs typeface="Times New Roman" panose="02020603050405020304" pitchFamily="18" charset="0"/>
              </a:rPr>
              <a:t>İyi ve kötü girişimciyi birbirinden ayıran en önemli ve en temel fark, paydaşlarının beklentilerinin ne ölçüde karşılandığı ile ilgilidir.</a:t>
            </a:r>
          </a:p>
          <a:p>
            <a:pPr algn="just"/>
            <a:r>
              <a:rPr lang="tr-TR" sz="2800" dirty="0">
                <a:solidFill>
                  <a:srgbClr val="002060"/>
                </a:solidFill>
                <a:latin typeface="Times New Roman" panose="02020603050405020304" pitchFamily="18" charset="0"/>
                <a:cs typeface="Times New Roman" panose="02020603050405020304" pitchFamily="18" charset="0"/>
              </a:rPr>
              <a:t>Dolayısıyla, iyi bir girişimin olmazsa olmaz koşulu, ürettiği ürün ve hizmet yoluyla müşterilerinin beğenisini kazanmak olmasıdır.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51CFFDC-BD6A-45DF-8518-086030EF5EE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CA67C81A-9A13-47F1-9C0E-7FE8754CDB9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8067102-B2D1-4C14-9E6C-915F4735A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5323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359894"/>
          </a:xfrm>
          <a:prstGeom prst="rect">
            <a:avLst/>
          </a:prstGeom>
          <a:noFill/>
        </p:spPr>
        <p:txBody>
          <a:bodyPr wrap="square" rtlCol="0">
            <a:spAutoFit/>
          </a:bodyPr>
          <a:lstStyle/>
          <a:p>
            <a:pPr algn="just"/>
            <a:r>
              <a:rPr lang="tr-TR" sz="30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3000" dirty="0">
                <a:solidFill>
                  <a:srgbClr val="002060"/>
                </a:solidFill>
                <a:latin typeface="Times New Roman" panose="02020603050405020304" pitchFamily="18" charset="0"/>
                <a:cs typeface="Times New Roman" panose="02020603050405020304" pitchFamily="18" charset="0"/>
              </a:rPr>
              <a:t>Bir iş fikrinin uzun vadede ayakta kalabilmesi için sağlıklı bir gelir modeli olması gerekir. Kurucuların kaynakları ve yatırımlarla bir yere kadar idare edilebilir ama uzun vadede nakit akışı yoksa şirket kapanmaya mahkûmdur. </a:t>
            </a:r>
          </a:p>
          <a:p>
            <a:pPr algn="just"/>
            <a:r>
              <a:rPr lang="tr-TR" sz="3000" dirty="0">
                <a:solidFill>
                  <a:srgbClr val="002060"/>
                </a:solidFill>
                <a:latin typeface="Times New Roman" panose="02020603050405020304" pitchFamily="18" charset="0"/>
                <a:cs typeface="Times New Roman" panose="02020603050405020304" pitchFamily="18" charset="0"/>
              </a:rPr>
              <a:t>Gelir modeli o kadar önemlidir ki bazen iş modelinin tamamı olarak görülür. Sonuç olarak en önemli yapı taşı olmasa bile üstlerde yer alır.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2F01AFF-6616-448B-AA0B-DB540511010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74D4DE1-26C4-4CBE-B729-4EBEFFEC692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514E079B-14DF-4CEB-9981-F27460AB18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98261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595856"/>
          </a:xfrm>
          <a:prstGeom prst="rect">
            <a:avLst/>
          </a:prstGeom>
          <a:noFill/>
        </p:spPr>
        <p:txBody>
          <a:bodyPr wrap="square" rtlCol="0">
            <a:spAutoFit/>
          </a:bodyPr>
          <a:lstStyle/>
          <a:p>
            <a:pPr algn="just"/>
            <a:r>
              <a:rPr lang="tr-TR" sz="30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3000" dirty="0">
                <a:solidFill>
                  <a:srgbClr val="002060"/>
                </a:solidFill>
                <a:latin typeface="Times New Roman" panose="02020603050405020304" pitchFamily="18" charset="0"/>
                <a:cs typeface="Times New Roman" panose="02020603050405020304" pitchFamily="18" charset="0"/>
              </a:rPr>
              <a:t>Sağladığımız değerlerin hangileri karşılığında müşterilerimiz para ödemeye hazırdırlar? Şu anda kimlere, neler için, ne kadar ödemekteler? Bu gibi soruların cevaplarını öğrenmek önemli bir adımdır ve şirketin geleceğini belirleyebilir. Aşağıda tarif edeceğimiz gelir modellerinin bir kısmı birbirine benzer veya bir arada kullanılabilir. Amacımız sizin hem terimlerle tanışmanız hem de farklı şekillerde düşünebilmeye alışmanızdır.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2F01AFF-6616-448B-AA0B-DB540511010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74D4DE1-26C4-4CBE-B729-4EBEFFEC692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514E079B-14DF-4CEB-9981-F27460AB18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9384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316805"/>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800" dirty="0">
                <a:solidFill>
                  <a:srgbClr val="002060"/>
                </a:solidFill>
                <a:latin typeface="Times New Roman" panose="02020603050405020304" pitchFamily="18" charset="0"/>
                <a:cs typeface="Times New Roman" panose="02020603050405020304" pitchFamily="18" charset="0"/>
              </a:rPr>
              <a:t>4.1 Satış</a:t>
            </a:r>
          </a:p>
          <a:p>
            <a:pPr algn="just"/>
            <a:r>
              <a:rPr lang="tr-TR" sz="2800" dirty="0">
                <a:solidFill>
                  <a:srgbClr val="002060"/>
                </a:solidFill>
                <a:latin typeface="Times New Roman" panose="02020603050405020304" pitchFamily="18" charset="0"/>
                <a:cs typeface="Times New Roman" panose="02020603050405020304" pitchFamily="18" charset="0"/>
              </a:rPr>
              <a:t>4.2 Kiralama</a:t>
            </a:r>
          </a:p>
          <a:p>
            <a:pPr algn="just"/>
            <a:r>
              <a:rPr lang="tr-TR" sz="2800" dirty="0">
                <a:solidFill>
                  <a:srgbClr val="002060"/>
                </a:solidFill>
                <a:latin typeface="Times New Roman" panose="02020603050405020304" pitchFamily="18" charset="0"/>
                <a:cs typeface="Times New Roman" panose="02020603050405020304" pitchFamily="18" charset="0"/>
              </a:rPr>
              <a:t>4.3 Kullandıkça Öde</a:t>
            </a:r>
          </a:p>
          <a:p>
            <a:pPr algn="just"/>
            <a:r>
              <a:rPr lang="tr-TR" sz="2800" dirty="0">
                <a:solidFill>
                  <a:srgbClr val="002060"/>
                </a:solidFill>
                <a:latin typeface="Times New Roman" panose="02020603050405020304" pitchFamily="18" charset="0"/>
                <a:cs typeface="Times New Roman" panose="02020603050405020304" pitchFamily="18" charset="0"/>
              </a:rPr>
              <a:t>4.4 Abonelik</a:t>
            </a:r>
          </a:p>
          <a:p>
            <a:pPr algn="just"/>
            <a:r>
              <a:rPr lang="tr-TR" sz="2800" dirty="0">
                <a:solidFill>
                  <a:srgbClr val="002060"/>
                </a:solidFill>
                <a:latin typeface="Times New Roman" panose="02020603050405020304" pitchFamily="18" charset="0"/>
                <a:cs typeface="Times New Roman" panose="02020603050405020304" pitchFamily="18" charset="0"/>
              </a:rPr>
              <a:t>4.5 Bedelsiz ve Primli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390D2FE-A40D-4D0A-87F9-1FFD1946C20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6292F483-7FDF-4CFE-811C-AEE66B5B0E2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4048157-AB1B-467D-A296-9712A67E4D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42694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316805"/>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800" dirty="0">
                <a:solidFill>
                  <a:srgbClr val="002060"/>
                </a:solidFill>
                <a:latin typeface="Times New Roman" panose="02020603050405020304" pitchFamily="18" charset="0"/>
                <a:cs typeface="Times New Roman" panose="02020603050405020304" pitchFamily="18" charset="0"/>
              </a:rPr>
              <a:t>4.6 Hizmet olarak Yazılımı (</a:t>
            </a:r>
            <a:r>
              <a:rPr lang="tr-TR" sz="2800" dirty="0" err="1">
                <a:solidFill>
                  <a:srgbClr val="002060"/>
                </a:solidFill>
                <a:latin typeface="Times New Roman" panose="02020603050405020304" pitchFamily="18" charset="0"/>
                <a:cs typeface="Times New Roman" panose="02020603050405020304" pitchFamily="18" charset="0"/>
              </a:rPr>
              <a:t>SaaS</a:t>
            </a:r>
            <a:r>
              <a:rPr lang="tr-TR" sz="2800" dirty="0">
                <a:solidFill>
                  <a:srgbClr val="002060"/>
                </a:solidFill>
                <a:latin typeface="Times New Roman" panose="02020603050405020304" pitchFamily="18" charset="0"/>
                <a:cs typeface="Times New Roman" panose="02020603050405020304" pitchFamily="18" charset="0"/>
              </a:rPr>
              <a:t>)</a:t>
            </a:r>
          </a:p>
          <a:p>
            <a:pPr algn="just"/>
            <a:r>
              <a:rPr lang="tr-TR" sz="2800" dirty="0">
                <a:solidFill>
                  <a:srgbClr val="002060"/>
                </a:solidFill>
                <a:latin typeface="Times New Roman" panose="02020603050405020304" pitchFamily="18" charset="0"/>
                <a:cs typeface="Times New Roman" panose="02020603050405020304" pitchFamily="18" charset="0"/>
              </a:rPr>
              <a:t>4.7 Doğrudan Satış</a:t>
            </a:r>
          </a:p>
          <a:p>
            <a:pPr algn="just"/>
            <a:r>
              <a:rPr lang="tr-TR" sz="2800" dirty="0">
                <a:solidFill>
                  <a:srgbClr val="002060"/>
                </a:solidFill>
                <a:latin typeface="Times New Roman" panose="02020603050405020304" pitchFamily="18" charset="0"/>
                <a:cs typeface="Times New Roman" panose="02020603050405020304" pitchFamily="18" charset="0"/>
              </a:rPr>
              <a:t>4.8 Reklam Destekli</a:t>
            </a:r>
          </a:p>
          <a:p>
            <a:pPr algn="just"/>
            <a:r>
              <a:rPr lang="tr-TR" sz="2800" dirty="0">
                <a:solidFill>
                  <a:srgbClr val="002060"/>
                </a:solidFill>
                <a:latin typeface="Times New Roman" panose="02020603050405020304" pitchFamily="18" charset="0"/>
                <a:cs typeface="Times New Roman" panose="02020603050405020304" pitchFamily="18" charset="0"/>
              </a:rPr>
              <a:t>4.9 Pazar Yeri</a:t>
            </a:r>
          </a:p>
          <a:p>
            <a:pPr algn="just"/>
            <a:r>
              <a:rPr lang="tr-TR" sz="2800" dirty="0">
                <a:solidFill>
                  <a:srgbClr val="002060"/>
                </a:solidFill>
                <a:latin typeface="Times New Roman" panose="02020603050405020304" pitchFamily="18" charset="0"/>
                <a:cs typeface="Times New Roman" panose="02020603050405020304" pitchFamily="18" charset="0"/>
              </a:rPr>
              <a:t>4.10 Yem ve Olta</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390D2FE-A40D-4D0A-87F9-1FFD1946C20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6292F483-7FDF-4CFE-811C-AEE66B5B0E2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4048157-AB1B-467D-A296-9712A67E4D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0061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2944396"/>
          </a:xfrm>
          <a:prstGeom prst="rect">
            <a:avLst/>
          </a:prstGeom>
          <a:noFill/>
        </p:spPr>
        <p:txBody>
          <a:bodyPr wrap="square" rtlCol="0">
            <a:spAutoFit/>
          </a:bodyPr>
          <a:lstStyle/>
          <a:p>
            <a:pPr algn="just"/>
            <a:r>
              <a:rPr lang="tr-TR" sz="36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3600" i="1" dirty="0">
                <a:solidFill>
                  <a:srgbClr val="002060"/>
                </a:solidFill>
                <a:latin typeface="Times New Roman" panose="02020603050405020304" pitchFamily="18" charset="0"/>
                <a:cs typeface="Times New Roman" panose="02020603050405020304" pitchFamily="18" charset="0"/>
              </a:rPr>
              <a:t>4.1 Satış</a:t>
            </a:r>
          </a:p>
          <a:p>
            <a:pPr algn="just"/>
            <a:r>
              <a:rPr lang="tr-TR" sz="3600" dirty="0">
                <a:solidFill>
                  <a:srgbClr val="002060"/>
                </a:solidFill>
                <a:latin typeface="Times New Roman" panose="02020603050405020304" pitchFamily="18" charset="0"/>
                <a:cs typeface="Times New Roman" panose="02020603050405020304" pitchFamily="18" charset="0"/>
              </a:rPr>
              <a:t>Gelir kaynaklarının arasında en eski olanıdır. Fiyatın fayda, maliyet, vb. unsurlara göre belirlendiği gelir kaynak modelidir.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BDA985B-15EB-400D-8F8F-0DBF76CA727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35E75AA-315A-4640-BA59-53B0EB53A2E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50254E4-36B3-4A26-B8C4-BA350C3B21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8033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469668"/>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400" i="1" dirty="0">
                <a:solidFill>
                  <a:srgbClr val="002060"/>
                </a:solidFill>
                <a:latin typeface="Times New Roman" panose="02020603050405020304" pitchFamily="18" charset="0"/>
                <a:cs typeface="Times New Roman" panose="02020603050405020304" pitchFamily="18" charset="0"/>
              </a:rPr>
              <a:t>4.2 Kiralama</a:t>
            </a:r>
          </a:p>
          <a:p>
            <a:pPr algn="just"/>
            <a:r>
              <a:rPr lang="tr-TR" sz="2400" dirty="0">
                <a:solidFill>
                  <a:srgbClr val="002060"/>
                </a:solidFill>
                <a:latin typeface="Times New Roman" panose="02020603050405020304" pitchFamily="18" charset="0"/>
                <a:cs typeface="Times New Roman" panose="02020603050405020304" pitchFamily="18" charset="0"/>
              </a:rPr>
              <a:t>Satın almaya alternatif olarak bir ürünü sadece bir süre için kullanma hakkı elde ettiğiniz gelir kaynağıdır.</a:t>
            </a:r>
          </a:p>
          <a:p>
            <a:pPr algn="just"/>
            <a:r>
              <a:rPr lang="tr-TR" sz="2400" dirty="0">
                <a:solidFill>
                  <a:srgbClr val="002060"/>
                </a:solidFill>
                <a:latin typeface="Times New Roman" panose="02020603050405020304" pitchFamily="18" charset="0"/>
                <a:cs typeface="Times New Roman" panose="02020603050405020304" pitchFamily="18" charset="0"/>
              </a:rPr>
              <a:t>Kiralayan, bütün bedeli verip riski üstlenmek yerine, daha küçük bir bedel ödeyerek ürünü uzun bir süreliğine kullanma hakkı elde ediyor.</a:t>
            </a:r>
          </a:p>
          <a:p>
            <a:pPr algn="just"/>
            <a:r>
              <a:rPr lang="tr-TR" sz="2400" dirty="0">
                <a:solidFill>
                  <a:srgbClr val="002060"/>
                </a:solidFill>
                <a:latin typeface="Times New Roman" panose="02020603050405020304" pitchFamily="18" charset="0"/>
                <a:cs typeface="Times New Roman" panose="02020603050405020304" pitchFamily="18" charset="0"/>
              </a:rPr>
              <a:t>Kiralama süresi kısaltılıp uzatılabiliyor. Böylece müşteri kazançlı bir alışveriş yaparken, kiralayan da kira geliri elde ediyor.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06515EA-94F5-474A-963C-3DB1147F3A8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833A4903-1CF0-41F3-A7D9-9FDF3E0FF0D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5FA1342-06EF-4618-886B-FCFAAB19A6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8686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649204"/>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400" i="1" dirty="0">
                <a:solidFill>
                  <a:srgbClr val="002060"/>
                </a:solidFill>
                <a:latin typeface="Times New Roman" panose="02020603050405020304" pitchFamily="18" charset="0"/>
                <a:cs typeface="Times New Roman" panose="02020603050405020304" pitchFamily="18" charset="0"/>
              </a:rPr>
              <a:t>4.3 Kullandıkça Öde</a:t>
            </a:r>
          </a:p>
          <a:p>
            <a:pPr algn="just"/>
            <a:r>
              <a:rPr lang="tr-TR" sz="2400" dirty="0">
                <a:solidFill>
                  <a:srgbClr val="002060"/>
                </a:solidFill>
                <a:latin typeface="Times New Roman" panose="02020603050405020304" pitchFamily="18" charset="0"/>
                <a:cs typeface="Times New Roman" panose="02020603050405020304" pitchFamily="18" charset="0"/>
              </a:rPr>
              <a:t>Pay As </a:t>
            </a:r>
            <a:r>
              <a:rPr lang="tr-TR" sz="2400" dirty="0" err="1">
                <a:solidFill>
                  <a:srgbClr val="002060"/>
                </a:solidFill>
                <a:latin typeface="Times New Roman" panose="02020603050405020304" pitchFamily="18" charset="0"/>
                <a:cs typeface="Times New Roman" panose="02020603050405020304" pitchFamily="18" charset="0"/>
              </a:rPr>
              <a:t>You</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Go</a:t>
            </a:r>
            <a:r>
              <a:rPr lang="tr-TR" sz="2400" dirty="0">
                <a:solidFill>
                  <a:srgbClr val="002060"/>
                </a:solidFill>
                <a:latin typeface="Times New Roman" panose="02020603050405020304" pitchFamily="18" charset="0"/>
                <a:cs typeface="Times New Roman" panose="02020603050405020304" pitchFamily="18" charset="0"/>
              </a:rPr>
              <a:t>; genellikle hizmetlerin pazarlamasında kullanılıyor ve ücreti kullanım miktarına bağlayarak bir değişken maliyet haline getiriyor.</a:t>
            </a:r>
          </a:p>
          <a:p>
            <a:pPr algn="just"/>
            <a:r>
              <a:rPr lang="tr-TR" sz="2400" dirty="0">
                <a:solidFill>
                  <a:srgbClr val="002060"/>
                </a:solidFill>
                <a:latin typeface="Times New Roman" panose="02020603050405020304" pitchFamily="18" charset="0"/>
                <a:cs typeface="Times New Roman" panose="02020603050405020304" pitchFamily="18" charset="0"/>
              </a:rPr>
              <a:t>Az kullanan az, çok kullanan daha çok ödediği için daha adil bir model olarak da değerlendiriliyor.</a:t>
            </a:r>
          </a:p>
          <a:p>
            <a:pPr algn="just"/>
            <a:r>
              <a:rPr lang="tr-TR" sz="2400" dirty="0">
                <a:solidFill>
                  <a:srgbClr val="002060"/>
                </a:solidFill>
                <a:latin typeface="Times New Roman" panose="02020603050405020304" pitchFamily="18" charset="0"/>
                <a:cs typeface="Times New Roman" panose="02020603050405020304" pitchFamily="18" charset="0"/>
              </a:rPr>
              <a:t>Kargo, otelcilik, Telekom gibi alanlarda uygulanıyor.</a:t>
            </a:r>
          </a:p>
          <a:p>
            <a:pPr algn="just"/>
            <a:r>
              <a:rPr lang="tr-TR" sz="2400" dirty="0">
                <a:solidFill>
                  <a:srgbClr val="002060"/>
                </a:solidFill>
                <a:latin typeface="Times New Roman" panose="02020603050405020304" pitchFamily="18" charset="0"/>
                <a:cs typeface="Times New Roman" panose="02020603050405020304" pitchFamily="18" charset="0"/>
              </a:rPr>
              <a:t>Paylaşım ekonomisi projelerinde daha yaygın kullanılıyor.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D49A0AA-1E33-4BFB-9C16-660A350E724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7A17B388-4606-41A5-AD70-26FF8F0ECE8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6180626-DB73-4F30-9CCB-82219DEAE6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50038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649204"/>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400" i="1" dirty="0">
                <a:solidFill>
                  <a:srgbClr val="002060"/>
                </a:solidFill>
                <a:latin typeface="Times New Roman" panose="02020603050405020304" pitchFamily="18" charset="0"/>
                <a:cs typeface="Times New Roman" panose="02020603050405020304" pitchFamily="18" charset="0"/>
              </a:rPr>
              <a:t>4.4 Abonelik</a:t>
            </a:r>
          </a:p>
          <a:p>
            <a:pPr algn="just"/>
            <a:r>
              <a:rPr lang="tr-TR" sz="2400" dirty="0">
                <a:solidFill>
                  <a:srgbClr val="002060"/>
                </a:solidFill>
                <a:latin typeface="Times New Roman" panose="02020603050405020304" pitchFamily="18" charset="0"/>
                <a:cs typeface="Times New Roman" panose="02020603050405020304" pitchFamily="18" charset="0"/>
              </a:rPr>
              <a:t>Bir hizmet veya ürüne belli bir süre için kullanım veya erişim hakkı sağlayan gelir kaynağıdır.</a:t>
            </a:r>
          </a:p>
          <a:p>
            <a:pPr algn="just"/>
            <a:r>
              <a:rPr lang="tr-TR" sz="2400" dirty="0">
                <a:solidFill>
                  <a:srgbClr val="002060"/>
                </a:solidFill>
                <a:latin typeface="Times New Roman" panose="02020603050405020304" pitchFamily="18" charset="0"/>
                <a:cs typeface="Times New Roman" panose="02020603050405020304" pitchFamily="18" charset="0"/>
              </a:rPr>
              <a:t>İlk kullananlar gazeteler ve dergilerdir. Bazıları bu modeli internet sitelerinde de kullanmaya çalışıyorlar.</a:t>
            </a:r>
          </a:p>
          <a:p>
            <a:pPr algn="just"/>
            <a:r>
              <a:rPr lang="tr-TR" sz="2400" dirty="0">
                <a:solidFill>
                  <a:srgbClr val="002060"/>
                </a:solidFill>
                <a:latin typeface="Times New Roman" panose="02020603050405020304" pitchFamily="18" charset="0"/>
                <a:cs typeface="Times New Roman" panose="02020603050405020304" pitchFamily="18" charset="0"/>
              </a:rPr>
              <a:t>Abonelikler sınırlı veya sınırsız olabilir.</a:t>
            </a:r>
          </a:p>
          <a:p>
            <a:pPr algn="just"/>
            <a:r>
              <a:rPr lang="tr-TR" sz="2400" dirty="0">
                <a:solidFill>
                  <a:srgbClr val="002060"/>
                </a:solidFill>
                <a:latin typeface="Times New Roman" panose="02020603050405020304" pitchFamily="18" charset="0"/>
                <a:cs typeface="Times New Roman" panose="02020603050405020304" pitchFamily="18" charset="0"/>
              </a:rPr>
              <a:t>Kablo TV, </a:t>
            </a:r>
            <a:r>
              <a:rPr lang="tr-TR" sz="2400" dirty="0" err="1">
                <a:solidFill>
                  <a:srgbClr val="002060"/>
                </a:solidFill>
                <a:latin typeface="Times New Roman" panose="02020603050405020304" pitchFamily="18" charset="0"/>
                <a:cs typeface="Times New Roman" panose="02020603050405020304" pitchFamily="18" charset="0"/>
              </a:rPr>
              <a:t>Netflix</a:t>
            </a:r>
            <a:r>
              <a:rPr lang="tr-TR" sz="2400" dirty="0">
                <a:solidFill>
                  <a:srgbClr val="002060"/>
                </a:solidFill>
                <a:latin typeface="Times New Roman" panose="02020603050405020304" pitchFamily="18" charset="0"/>
                <a:cs typeface="Times New Roman" panose="02020603050405020304" pitchFamily="18" charset="0"/>
              </a:rPr>
              <a:t>, spor salonları, web tabanlı oynanan oyunlar, vb.</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1CEEF5B-BA7D-43C6-BD5A-113BD494487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C8FD19B-CCAA-4464-B20B-B5169558450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B674B89-00F4-40BA-858B-2F4AC287D6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26494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483005"/>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i="1" dirty="0">
                <a:solidFill>
                  <a:srgbClr val="002060"/>
                </a:solidFill>
                <a:latin typeface="Times New Roman" panose="02020603050405020304" pitchFamily="18" charset="0"/>
                <a:cs typeface="Times New Roman" panose="02020603050405020304" pitchFamily="18" charset="0"/>
              </a:rPr>
              <a:t>4.5 Bedelsiz ve Primli</a:t>
            </a:r>
          </a:p>
          <a:p>
            <a:pPr algn="just"/>
            <a:r>
              <a:rPr lang="tr-TR" dirty="0">
                <a:solidFill>
                  <a:srgbClr val="002060"/>
                </a:solidFill>
                <a:latin typeface="Times New Roman" panose="02020603050405020304" pitchFamily="18" charset="0"/>
                <a:cs typeface="Times New Roman" panose="02020603050405020304" pitchFamily="18" charset="0"/>
              </a:rPr>
              <a:t>Özellikle dijital ürünlerde çok popüler olan bir gelir kaynağıdır. </a:t>
            </a:r>
          </a:p>
          <a:p>
            <a:pPr algn="just"/>
            <a:r>
              <a:rPr lang="tr-TR" dirty="0">
                <a:solidFill>
                  <a:srgbClr val="002060"/>
                </a:solidFill>
                <a:latin typeface="Times New Roman" panose="02020603050405020304" pitchFamily="18" charset="0"/>
                <a:cs typeface="Times New Roman" panose="02020603050405020304" pitchFamily="18" charset="0"/>
              </a:rPr>
              <a:t>Bu modelde, müşterilere temel bir ürün bedava olarak verilirken, daha üstün veya özellikli bir ürün ise bir ücret karşılığında verilmektedir.</a:t>
            </a:r>
          </a:p>
          <a:p>
            <a:pPr algn="just"/>
            <a:r>
              <a:rPr lang="tr-TR" dirty="0">
                <a:solidFill>
                  <a:srgbClr val="002060"/>
                </a:solidFill>
                <a:latin typeface="Times New Roman" panose="02020603050405020304" pitchFamily="18" charset="0"/>
                <a:cs typeface="Times New Roman" panose="02020603050405020304" pitchFamily="18" charset="0"/>
              </a:rPr>
              <a:t>Örneğin Skype bilgisayarlar arasında görüşmeleri bedava yaptırıyor ama bilgisayardan cep veya ev telefonunu aramak isterseniz, düşük de olsa bir ücret alıyor.</a:t>
            </a:r>
          </a:p>
          <a:p>
            <a:pPr algn="just"/>
            <a:r>
              <a:rPr lang="tr-TR" dirty="0" err="1">
                <a:solidFill>
                  <a:srgbClr val="002060"/>
                </a:solidFill>
                <a:latin typeface="Times New Roman" panose="02020603050405020304" pitchFamily="18" charset="0"/>
                <a:cs typeface="Times New Roman" panose="02020603050405020304" pitchFamily="18" charset="0"/>
              </a:rPr>
              <a:t>Dropbox</a:t>
            </a:r>
            <a:r>
              <a:rPr lang="tr-TR" dirty="0">
                <a:solidFill>
                  <a:srgbClr val="002060"/>
                </a:solidFill>
                <a:latin typeface="Times New Roman" panose="02020603050405020304" pitchFamily="18" charset="0"/>
                <a:cs typeface="Times New Roman" panose="02020603050405020304" pitchFamily="18" charset="0"/>
              </a:rPr>
              <a:t> bedavaya her isteyene bulutta sorunsuz yedekleme hizmeti sunuyor ama daha çok alan isterseniz ücretli versiyona geçebiliyorsunuz.</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0AA43EC-06CC-4ECB-9D81-0D3534CEA0D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8C2A3572-0FD6-4C35-9F0A-E95F6FDF21B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35A6B5AE-04C7-40AC-B645-EA02FBA3FC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60459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815403"/>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400" i="1" dirty="0">
                <a:solidFill>
                  <a:srgbClr val="002060"/>
                </a:solidFill>
                <a:latin typeface="Times New Roman" panose="02020603050405020304" pitchFamily="18" charset="0"/>
                <a:cs typeface="Times New Roman" panose="02020603050405020304" pitchFamily="18" charset="0"/>
              </a:rPr>
              <a:t>4.6 Hizmet olarak Yazılımı (</a:t>
            </a:r>
            <a:r>
              <a:rPr lang="tr-TR" sz="2400" i="1" dirty="0" err="1">
                <a:solidFill>
                  <a:srgbClr val="002060"/>
                </a:solidFill>
                <a:latin typeface="Times New Roman" panose="02020603050405020304" pitchFamily="18" charset="0"/>
                <a:cs typeface="Times New Roman" panose="02020603050405020304" pitchFamily="18" charset="0"/>
              </a:rPr>
              <a:t>SaaS</a:t>
            </a:r>
            <a:r>
              <a:rPr lang="tr-TR" sz="2400" i="1" dirty="0">
                <a:solidFill>
                  <a:srgbClr val="002060"/>
                </a:solidFill>
                <a:latin typeface="Times New Roman" panose="02020603050405020304" pitchFamily="18" charset="0"/>
                <a:cs typeface="Times New Roman" panose="02020603050405020304" pitchFamily="18" charset="0"/>
              </a:rPr>
              <a:t>)</a:t>
            </a:r>
          </a:p>
          <a:p>
            <a:pPr algn="just"/>
            <a:r>
              <a:rPr lang="tr-TR" sz="2200" dirty="0">
                <a:solidFill>
                  <a:srgbClr val="002060"/>
                </a:solidFill>
                <a:latin typeface="Times New Roman" panose="02020603050405020304" pitchFamily="18" charset="0"/>
                <a:cs typeface="Times New Roman" panose="02020603050405020304" pitchFamily="18" charset="0"/>
              </a:rPr>
              <a:t>Software as a Service modeli yazılımı alıp bilgisayarınıza kurup kullanmak yerine, yazılımın sağladığı hizmeti bulut tabanlı olarak «kullandıkça öde», «abonman» veya benzeri bir ücretlendirmeyle kullanmanızdır.</a:t>
            </a:r>
          </a:p>
          <a:p>
            <a:pPr algn="just"/>
            <a:r>
              <a:rPr lang="tr-TR" sz="2200" dirty="0">
                <a:solidFill>
                  <a:srgbClr val="002060"/>
                </a:solidFill>
                <a:latin typeface="Times New Roman" panose="02020603050405020304" pitchFamily="18" charset="0"/>
                <a:cs typeface="Times New Roman" panose="02020603050405020304" pitchFamily="18" charset="0"/>
              </a:rPr>
              <a:t>Bu tür gelir akışları genellikle hizmet kullanılmaya devam edildikçe düzenli aralıklarla devam ettiği için müşteriler tarafından sevilmektedir.</a:t>
            </a:r>
          </a:p>
          <a:p>
            <a:pPr algn="just"/>
            <a:r>
              <a:rPr lang="tr-TR" sz="2200" dirty="0">
                <a:solidFill>
                  <a:srgbClr val="002060"/>
                </a:solidFill>
                <a:latin typeface="Times New Roman" panose="02020603050405020304" pitchFamily="18" charset="0"/>
                <a:cs typeface="Times New Roman" panose="02020603050405020304" pitchFamily="18" charset="0"/>
              </a:rPr>
              <a:t>Sağlam bir internet bağlantınız varsa, ofis programlarını bile bu şekilde kullanmak mümkündür.</a:t>
            </a: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9C03A12-8741-473D-BC19-907A1E424B5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3611EAF-153B-4053-AB9E-5737F7CAE4F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501D7DAA-0BAF-47B4-9194-45E1A2ACA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364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70114" y="1845734"/>
            <a:ext cx="11517086" cy="4451475"/>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Girişimcilikte Değer Yaratma</a:t>
            </a:r>
          </a:p>
          <a:p>
            <a:pPr algn="just"/>
            <a:endParaRPr lang="tr-TR" sz="2800" b="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800" b="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800" b="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800" b="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800" b="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800" b="1"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tr-TR" sz="2800" b="1" dirty="0">
                <a:solidFill>
                  <a:schemeClr val="accent5">
                    <a:lumMod val="75000"/>
                  </a:schemeClr>
                </a:solidFill>
                <a:latin typeface="Times New Roman" panose="02020603050405020304" pitchFamily="18" charset="0"/>
                <a:cs typeface="Times New Roman" panose="02020603050405020304" pitchFamily="18" charset="0"/>
              </a:rPr>
              <a:t>Modern Girişimcilikte Değer İlişkileri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2830286" y="2375581"/>
            <a:ext cx="6531428" cy="3391780"/>
          </a:xfrm>
          <a:prstGeom prst="rect">
            <a:avLst/>
          </a:prstGeom>
        </p:spPr>
      </p:pic>
      <p:sp>
        <p:nvSpPr>
          <p:cNvPr id="7" name="Dikdörtgen 6">
            <a:extLst>
              <a:ext uri="{FF2B5EF4-FFF2-40B4-BE49-F238E27FC236}">
                <a16:creationId xmlns:a16="http://schemas.microsoft.com/office/drawing/2014/main" xmlns="" id="{2DAC5BEC-460B-431B-AF65-8723A07AAF1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A476D22-F425-4EEB-B1F8-69E0EED601AD}"/>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501F2F9-2FD7-4187-86E8-11D1FE819E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26694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649204"/>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400" i="1" dirty="0">
                <a:solidFill>
                  <a:srgbClr val="002060"/>
                </a:solidFill>
                <a:latin typeface="Times New Roman" panose="02020603050405020304" pitchFamily="18" charset="0"/>
                <a:cs typeface="Times New Roman" panose="02020603050405020304" pitchFamily="18" charset="0"/>
              </a:rPr>
              <a:t>4.7 Doğrudan Satış</a:t>
            </a:r>
          </a:p>
          <a:p>
            <a:pPr algn="just"/>
            <a:r>
              <a:rPr lang="tr-TR" sz="2400" dirty="0">
                <a:solidFill>
                  <a:srgbClr val="002060"/>
                </a:solidFill>
                <a:latin typeface="Times New Roman" panose="02020603050405020304" pitchFamily="18" charset="0"/>
                <a:cs typeface="Times New Roman" panose="02020603050405020304" pitchFamily="18" charset="0"/>
              </a:rPr>
              <a:t>Kapıdan kapıya satış olarak da bilinen modeldir.</a:t>
            </a:r>
          </a:p>
          <a:p>
            <a:pPr algn="just"/>
            <a:r>
              <a:rPr lang="tr-TR" sz="2400" dirty="0">
                <a:solidFill>
                  <a:srgbClr val="002060"/>
                </a:solidFill>
                <a:latin typeface="Times New Roman" panose="02020603050405020304" pitchFamily="18" charset="0"/>
                <a:cs typeface="Times New Roman" panose="02020603050405020304" pitchFamily="18" charset="0"/>
              </a:rPr>
              <a:t>Ciddi bir satış elemanı istihdamı ve onları destekleyecek altyapı gereklidir.</a:t>
            </a:r>
          </a:p>
          <a:p>
            <a:pPr algn="just"/>
            <a:r>
              <a:rPr lang="tr-TR" sz="2400" dirty="0">
                <a:solidFill>
                  <a:srgbClr val="002060"/>
                </a:solidFill>
                <a:latin typeface="Times New Roman" panose="02020603050405020304" pitchFamily="18" charset="0"/>
                <a:cs typeface="Times New Roman" panose="02020603050405020304" pitchFamily="18" charset="0"/>
              </a:rPr>
              <a:t>Yüz yüze olunca yetenekli satıcılar için satış yapabilme ihtimali daha yüksektir ama yolda harcanan zaman ve enerjiden dolayı pahalı bir yöntemdir.</a:t>
            </a:r>
          </a:p>
          <a:p>
            <a:pPr algn="just"/>
            <a:r>
              <a:rPr lang="tr-TR" sz="2400" dirty="0" err="1">
                <a:solidFill>
                  <a:srgbClr val="002060"/>
                </a:solidFill>
                <a:latin typeface="Times New Roman" panose="02020603050405020304" pitchFamily="18" charset="0"/>
                <a:cs typeface="Times New Roman" panose="02020603050405020304" pitchFamily="18" charset="0"/>
              </a:rPr>
              <a:t>Avon</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Amway</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Tupperware</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Rainbow</a:t>
            </a:r>
            <a:r>
              <a:rPr lang="tr-TR" sz="2400" dirty="0">
                <a:solidFill>
                  <a:srgbClr val="002060"/>
                </a:solidFill>
                <a:latin typeface="Times New Roman" panose="02020603050405020304" pitchFamily="18" charset="0"/>
                <a:cs typeface="Times New Roman" panose="02020603050405020304" pitchFamily="18" charset="0"/>
              </a:rPr>
              <a:t> gibi çeşitli şirketler doğrudan satışla gelir kaynağı elde etmektedirler.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98D49A9-6126-4938-800D-3BCAD2FD44B9}"/>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619439F-0114-4C5E-8989-D392005AB96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1D7E79F-D6DC-472E-A78D-16716120DC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85678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773341"/>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400" i="1" dirty="0">
                <a:solidFill>
                  <a:srgbClr val="002060"/>
                </a:solidFill>
                <a:latin typeface="Times New Roman" panose="02020603050405020304" pitchFamily="18" charset="0"/>
                <a:cs typeface="Times New Roman" panose="02020603050405020304" pitchFamily="18" charset="0"/>
              </a:rPr>
              <a:t>4.8 Reklam Destekli</a:t>
            </a:r>
          </a:p>
          <a:p>
            <a:pPr algn="just"/>
            <a:r>
              <a:rPr lang="tr-TR" dirty="0">
                <a:solidFill>
                  <a:srgbClr val="002060"/>
                </a:solidFill>
                <a:latin typeface="Times New Roman" panose="02020603050405020304" pitchFamily="18" charset="0"/>
                <a:cs typeface="Times New Roman" panose="02020603050405020304" pitchFamily="18" charset="0"/>
              </a:rPr>
              <a:t>Gelirlerinin bir kısmını veya tamamını reklamlardan elde eden birçok şirket bulunmaktadır.</a:t>
            </a:r>
          </a:p>
          <a:p>
            <a:pPr algn="just"/>
            <a:r>
              <a:rPr lang="tr-TR" dirty="0">
                <a:solidFill>
                  <a:srgbClr val="002060"/>
                </a:solidFill>
                <a:latin typeface="Times New Roman" panose="02020603050405020304" pitchFamily="18" charset="0"/>
                <a:cs typeface="Times New Roman" panose="02020603050405020304" pitchFamily="18" charset="0"/>
              </a:rPr>
              <a:t>Bunların başında gazeteler, dergiler ve televizyon kanalları gelir.</a:t>
            </a:r>
          </a:p>
          <a:p>
            <a:pPr algn="just"/>
            <a:r>
              <a:rPr lang="tr-TR" dirty="0">
                <a:solidFill>
                  <a:srgbClr val="002060"/>
                </a:solidFill>
                <a:latin typeface="Times New Roman" panose="02020603050405020304" pitchFamily="18" charset="0"/>
                <a:cs typeface="Times New Roman" panose="02020603050405020304" pitchFamily="18" charset="0"/>
              </a:rPr>
              <a:t>Reklam verenler sayesinde, şirketler gelir elde edebiliyorlar.</a:t>
            </a:r>
          </a:p>
          <a:p>
            <a:pPr algn="just"/>
            <a:r>
              <a:rPr lang="tr-TR" dirty="0">
                <a:solidFill>
                  <a:srgbClr val="002060"/>
                </a:solidFill>
                <a:latin typeface="Times New Roman" panose="02020603050405020304" pitchFamily="18" charset="0"/>
                <a:cs typeface="Times New Roman" panose="02020603050405020304" pitchFamily="18" charset="0"/>
              </a:rPr>
              <a:t>Google, </a:t>
            </a:r>
            <a:r>
              <a:rPr lang="tr-TR" dirty="0" err="1">
                <a:solidFill>
                  <a:srgbClr val="002060"/>
                </a:solidFill>
                <a:latin typeface="Times New Roman" panose="02020603050405020304" pitchFamily="18" charset="0"/>
                <a:cs typeface="Times New Roman" panose="02020603050405020304" pitchFamily="18" charset="0"/>
              </a:rPr>
              <a:t>gmail</a:t>
            </a:r>
            <a:r>
              <a:rPr lang="tr-TR" dirty="0">
                <a:solidFill>
                  <a:srgbClr val="002060"/>
                </a:solidFill>
                <a:latin typeface="Times New Roman" panose="02020603050405020304" pitchFamily="18" charset="0"/>
                <a:cs typeface="Times New Roman" panose="02020603050405020304" pitchFamily="18" charset="0"/>
              </a:rPr>
              <a:t>, </a:t>
            </a:r>
            <a:r>
              <a:rPr lang="tr-TR" dirty="0" err="1">
                <a:solidFill>
                  <a:srgbClr val="002060"/>
                </a:solidFill>
                <a:latin typeface="Times New Roman" panose="02020603050405020304" pitchFamily="18" charset="0"/>
                <a:cs typeface="Times New Roman" panose="02020603050405020304" pitchFamily="18" charset="0"/>
              </a:rPr>
              <a:t>facebook</a:t>
            </a:r>
            <a:r>
              <a:rPr lang="tr-TR" dirty="0">
                <a:solidFill>
                  <a:srgbClr val="002060"/>
                </a:solidFill>
                <a:latin typeface="Times New Roman" panose="02020603050405020304" pitchFamily="18" charset="0"/>
                <a:cs typeface="Times New Roman" panose="02020603050405020304" pitchFamily="18" charset="0"/>
              </a:rPr>
              <a:t> gibi projelerde ürünler bedavaya verilirken, reklam destekli olarak çok yüksek değerlere ulaştılar.</a:t>
            </a:r>
          </a:p>
          <a:p>
            <a:pPr algn="just"/>
            <a:r>
              <a:rPr lang="tr-TR" dirty="0">
                <a:solidFill>
                  <a:srgbClr val="002060"/>
                </a:solidFill>
                <a:latin typeface="Times New Roman" panose="02020603050405020304" pitchFamily="18" charset="0"/>
                <a:cs typeface="Times New Roman" panose="02020603050405020304" pitchFamily="18" charset="0"/>
              </a:rPr>
              <a:t>Bütün bu gelirlerini de kullanıcılara (yani aslında ürünlerine) reklam verenlerin (gerçek müşterilerin) erişimini sağlayarak elde ettiler.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C04D555-9BD4-4E3B-950F-8B6DA660661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67C8EF7-5A33-470D-B6AF-B9D6C7DD4FB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2FE3A0B-9A4C-48FA-B16A-E7E7278DF2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73711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635867"/>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400" i="1" dirty="0">
                <a:solidFill>
                  <a:srgbClr val="002060"/>
                </a:solidFill>
                <a:latin typeface="Times New Roman" panose="02020603050405020304" pitchFamily="18" charset="0"/>
                <a:cs typeface="Times New Roman" panose="02020603050405020304" pitchFamily="18" charset="0"/>
              </a:rPr>
              <a:t>4.9 Pazar Yeri</a:t>
            </a:r>
          </a:p>
          <a:p>
            <a:pPr algn="just"/>
            <a:r>
              <a:rPr lang="tr-TR" sz="2200" dirty="0">
                <a:solidFill>
                  <a:srgbClr val="002060"/>
                </a:solidFill>
                <a:latin typeface="Times New Roman" panose="02020603050405020304" pitchFamily="18" charset="0"/>
                <a:cs typeface="Times New Roman" panose="02020603050405020304" pitchFamily="18" charset="0"/>
              </a:rPr>
              <a:t>Pazar yerleri, satıcılarla alıcıları bir araya getirerek ve genellikle aradan komisyon alarak gelir elde ederler.</a:t>
            </a:r>
          </a:p>
          <a:p>
            <a:pPr algn="just"/>
            <a:r>
              <a:rPr lang="tr-TR" sz="2200" dirty="0">
                <a:solidFill>
                  <a:srgbClr val="002060"/>
                </a:solidFill>
                <a:latin typeface="Times New Roman" panose="02020603050405020304" pitchFamily="18" charset="0"/>
                <a:cs typeface="Times New Roman" panose="02020603050405020304" pitchFamily="18" charset="0"/>
              </a:rPr>
              <a:t>Mesela Yemek Sepeti aç insanlarla restoranları bir araya getirip siparişler üzerinden komisyon alır.</a:t>
            </a:r>
          </a:p>
          <a:p>
            <a:pPr algn="just"/>
            <a:r>
              <a:rPr lang="tr-TR" sz="2200" dirty="0">
                <a:solidFill>
                  <a:srgbClr val="002060"/>
                </a:solidFill>
                <a:latin typeface="Times New Roman" panose="02020603050405020304" pitchFamily="18" charset="0"/>
                <a:cs typeface="Times New Roman" panose="02020603050405020304" pitchFamily="18" charset="0"/>
              </a:rPr>
              <a:t>Yemek Sepeti, dugun.com, armut.com gibi Business </a:t>
            </a:r>
            <a:r>
              <a:rPr lang="tr-TR" sz="2200" dirty="0" err="1">
                <a:solidFill>
                  <a:srgbClr val="002060"/>
                </a:solidFill>
                <a:latin typeface="Times New Roman" panose="02020603050405020304" pitchFamily="18" charset="0"/>
                <a:cs typeface="Times New Roman" panose="02020603050405020304" pitchFamily="18" charset="0"/>
              </a:rPr>
              <a:t>to</a:t>
            </a:r>
            <a:r>
              <a:rPr lang="tr-TR" sz="2200" dirty="0">
                <a:solidFill>
                  <a:srgbClr val="002060"/>
                </a:solidFill>
                <a:latin typeface="Times New Roman" panose="02020603050405020304" pitchFamily="18" charset="0"/>
                <a:cs typeface="Times New Roman" panose="02020603050405020304" pitchFamily="18" charset="0"/>
              </a:rPr>
              <a:t> Consumer (şirketten tüketiciye) iş yapan şirketler olduğu gibi sahibinden.com ve </a:t>
            </a:r>
            <a:r>
              <a:rPr lang="tr-TR" sz="2200" dirty="0" err="1">
                <a:solidFill>
                  <a:srgbClr val="002060"/>
                </a:solidFill>
                <a:latin typeface="Times New Roman" panose="02020603050405020304" pitchFamily="18" charset="0"/>
                <a:cs typeface="Times New Roman" panose="02020603050405020304" pitchFamily="18" charset="0"/>
              </a:rPr>
              <a:t>letgo</a:t>
            </a:r>
            <a:r>
              <a:rPr lang="tr-TR" sz="2200" dirty="0">
                <a:solidFill>
                  <a:srgbClr val="002060"/>
                </a:solidFill>
                <a:latin typeface="Times New Roman" panose="02020603050405020304" pitchFamily="18" charset="0"/>
                <a:cs typeface="Times New Roman" panose="02020603050405020304" pitchFamily="18" charset="0"/>
              </a:rPr>
              <a:t> gibi Consumer </a:t>
            </a:r>
            <a:r>
              <a:rPr lang="tr-TR" sz="2200" dirty="0" err="1">
                <a:solidFill>
                  <a:srgbClr val="002060"/>
                </a:solidFill>
                <a:latin typeface="Times New Roman" panose="02020603050405020304" pitchFamily="18" charset="0"/>
                <a:cs typeface="Times New Roman" panose="02020603050405020304" pitchFamily="18" charset="0"/>
              </a:rPr>
              <a:t>to</a:t>
            </a:r>
            <a:r>
              <a:rPr lang="tr-TR" sz="2200" dirty="0">
                <a:solidFill>
                  <a:srgbClr val="002060"/>
                </a:solidFill>
                <a:latin typeface="Times New Roman" panose="02020603050405020304" pitchFamily="18" charset="0"/>
                <a:cs typeface="Times New Roman" panose="02020603050405020304" pitchFamily="18" charset="0"/>
              </a:rPr>
              <a:t> Consumer (tüketiciden tüketiciye) iş yapan şirketler ve aynı zamanda alibaba.com gibi Business </a:t>
            </a:r>
            <a:r>
              <a:rPr lang="tr-TR" sz="2200" dirty="0" err="1">
                <a:solidFill>
                  <a:srgbClr val="002060"/>
                </a:solidFill>
                <a:latin typeface="Times New Roman" panose="02020603050405020304" pitchFamily="18" charset="0"/>
                <a:cs typeface="Times New Roman" panose="02020603050405020304" pitchFamily="18" charset="0"/>
              </a:rPr>
              <a:t>to</a:t>
            </a:r>
            <a:r>
              <a:rPr lang="tr-TR" sz="2200" dirty="0">
                <a:solidFill>
                  <a:srgbClr val="002060"/>
                </a:solidFill>
                <a:latin typeface="Times New Roman" panose="02020603050405020304" pitchFamily="18" charset="0"/>
                <a:cs typeface="Times New Roman" panose="02020603050405020304" pitchFamily="18" charset="0"/>
              </a:rPr>
              <a:t> Business (şirketten şirkete) iş yapan şirketler de bulunmaktadır</a:t>
            </a:r>
            <a:r>
              <a:rPr lang="tr-TR" sz="2400" dirty="0">
                <a:solidFill>
                  <a:srgbClr val="002060"/>
                </a:solidFill>
                <a:latin typeface="Times New Roman" panose="02020603050405020304" pitchFamily="18" charset="0"/>
                <a:cs typeface="Times New Roman" panose="02020603050405020304" pitchFamily="18" charset="0"/>
              </a:rPr>
              <a:t>.</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C134F83-069B-4F1D-A46C-DD339D65BC9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77B3EF30-5BC1-42A0-AD95-C245A1FCBAA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53BD3F3-7BA9-4BC0-8303-8A3EF713BD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42242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413657" y="1845734"/>
            <a:ext cx="11451772" cy="3469668"/>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4. Gelir Kaynakları</a:t>
            </a:r>
          </a:p>
          <a:p>
            <a:pPr algn="just"/>
            <a:r>
              <a:rPr lang="tr-TR" sz="2400" i="1" dirty="0">
                <a:solidFill>
                  <a:srgbClr val="002060"/>
                </a:solidFill>
                <a:latin typeface="Times New Roman" panose="02020603050405020304" pitchFamily="18" charset="0"/>
                <a:cs typeface="Times New Roman" panose="02020603050405020304" pitchFamily="18" charset="0"/>
              </a:rPr>
              <a:t>4.10 Yem ve Olta</a:t>
            </a:r>
          </a:p>
          <a:p>
            <a:pPr algn="just"/>
            <a:r>
              <a:rPr lang="tr-TR" sz="2400" dirty="0">
                <a:solidFill>
                  <a:srgbClr val="002060"/>
                </a:solidFill>
                <a:latin typeface="Times New Roman" panose="02020603050405020304" pitchFamily="18" charset="0"/>
                <a:cs typeface="Times New Roman" panose="02020603050405020304" pitchFamily="18" charset="0"/>
              </a:rPr>
              <a:t>Müşteriyi ucuza satılan bir ürünle (yem) kendisine çekerek oltaya yakalanmasını sağlayarak ve artık kaçamayacağına inandırıp sonra sizden pahalı başka bir tamamlayıcı ürünü satın almak zorunda bırakmaktır.</a:t>
            </a:r>
          </a:p>
          <a:p>
            <a:pPr algn="just"/>
            <a:r>
              <a:rPr lang="tr-TR" sz="2400" dirty="0">
                <a:solidFill>
                  <a:srgbClr val="002060"/>
                </a:solidFill>
                <a:latin typeface="Times New Roman" panose="02020603050405020304" pitchFamily="18" charset="0"/>
                <a:cs typeface="Times New Roman" panose="02020603050405020304" pitchFamily="18" charset="0"/>
              </a:rPr>
              <a:t>Bu modeli en iyi </a:t>
            </a:r>
            <a:r>
              <a:rPr lang="tr-TR" sz="2400" dirty="0" err="1">
                <a:solidFill>
                  <a:srgbClr val="002060"/>
                </a:solidFill>
                <a:latin typeface="Times New Roman" panose="02020603050405020304" pitchFamily="18" charset="0"/>
                <a:cs typeface="Times New Roman" panose="02020603050405020304" pitchFamily="18" charset="0"/>
              </a:rPr>
              <a:t>Gillette</a:t>
            </a:r>
            <a:r>
              <a:rPr lang="tr-TR" sz="2400" dirty="0">
                <a:solidFill>
                  <a:srgbClr val="002060"/>
                </a:solidFill>
                <a:latin typeface="Times New Roman" panose="02020603050405020304" pitchFamily="18" charset="0"/>
                <a:cs typeface="Times New Roman" panose="02020603050405020304" pitchFamily="18" charset="0"/>
              </a:rPr>
              <a:t> firması uygulamaktadır. </a:t>
            </a:r>
          </a:p>
          <a:p>
            <a:pPr algn="just"/>
            <a:r>
              <a:rPr lang="tr-TR" sz="2400" dirty="0">
                <a:solidFill>
                  <a:srgbClr val="002060"/>
                </a:solidFill>
                <a:latin typeface="Times New Roman" panose="02020603050405020304" pitchFamily="18" charset="0"/>
                <a:cs typeface="Times New Roman" panose="02020603050405020304" pitchFamily="18" charset="0"/>
              </a:rPr>
              <a:t>Tıraş bıçaklarını bazen örnek ürün diye bedavaya dahi verebilirler. Sonrasında ise bıçağı takacağınız makineyi satın almanız gerekir, çünkü bıçak makinesiz çalışmayacaktır.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A57848C-8911-4C92-A680-D8F8DE60476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ABAE11A4-0F0C-4150-9C8C-B69A725FEC6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103C1F6-B6AF-4FBD-A54B-86BDC29EC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85407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a16="http://schemas.microsoft.com/office/drawing/2014/main" xmlns="" id="{D13C2B82-4652-4609-AAA0-3FED7574E5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a:solidFill>
                  <a:srgbClr val="002060"/>
                </a:solidFill>
                <a:latin typeface="Times New Roman" panose="02020603050405020304" pitchFamily="18" charset="0"/>
                <a:cs typeface="Times New Roman" panose="02020603050405020304" pitchFamily="18" charset="0"/>
              </a:rPr>
              <a:t>10 Dakika Ara </a:t>
            </a:r>
            <a:r>
              <a:rPr lang="tr-TR" sz="6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30E225E-BD3B-490C-9A23-D75962EE3E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a16="http://schemas.microsoft.com/office/drawing/2014/main" xmlns=""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a16="http://schemas.microsoft.com/office/drawing/2014/main" xmlns=""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8533857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1097280" y="1845734"/>
            <a:ext cx="10058400" cy="2002600"/>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1. Ekonomik Koşullar ve Girişim Süreçleri</a:t>
            </a:r>
          </a:p>
          <a:p>
            <a:r>
              <a:rPr lang="tr-TR" sz="2800" b="1" dirty="0">
                <a:solidFill>
                  <a:srgbClr val="002060"/>
                </a:solidFill>
                <a:latin typeface="Times New Roman" panose="02020603050405020304" pitchFamily="18" charset="0"/>
                <a:cs typeface="Times New Roman" panose="02020603050405020304" pitchFamily="18" charset="0"/>
              </a:rPr>
              <a:t>2. Endüstri (Sektör) Koşulları, Rekabet Analizi ve Girişim Etkileri</a:t>
            </a:r>
          </a:p>
          <a:p>
            <a:r>
              <a:rPr lang="tr-TR" sz="2800" b="1" dirty="0">
                <a:solidFill>
                  <a:srgbClr val="002060"/>
                </a:solidFill>
                <a:latin typeface="Times New Roman" panose="02020603050405020304" pitchFamily="18" charset="0"/>
                <a:cs typeface="Times New Roman" panose="02020603050405020304" pitchFamily="18" charset="0"/>
              </a:rPr>
              <a:t>3. Talebi ve Müşterileri Anlamak</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8FABFFE-D240-4DEF-BF17-559B81593A9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C9153028-2EB4-4881-BF67-24709786720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B7607B7-534C-43D8-98A3-1EC12136E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48343" y="1845734"/>
            <a:ext cx="11495314" cy="3316805"/>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1. Ekonomik Koşullar ve Girişim Süreçleri</a:t>
            </a:r>
          </a:p>
          <a:p>
            <a:r>
              <a:rPr lang="tr-TR" sz="2800" dirty="0">
                <a:solidFill>
                  <a:srgbClr val="002060"/>
                </a:solidFill>
                <a:latin typeface="Times New Roman" panose="02020603050405020304" pitchFamily="18" charset="0"/>
                <a:cs typeface="Times New Roman" panose="02020603050405020304" pitchFamily="18" charset="0"/>
              </a:rPr>
              <a:t>Ekonomik koşullar, girişimlerin başarısını, </a:t>
            </a:r>
          </a:p>
          <a:p>
            <a:r>
              <a:rPr lang="tr-TR" sz="2800" dirty="0">
                <a:solidFill>
                  <a:srgbClr val="002060"/>
                </a:solidFill>
                <a:latin typeface="Times New Roman" panose="02020603050405020304" pitchFamily="18" charset="0"/>
                <a:cs typeface="Times New Roman" panose="02020603050405020304" pitchFamily="18" charset="0"/>
              </a:rPr>
              <a:t>* girişimin pazara sunacağı ürün ve hizmetlere karşı oluşacak talep, </a:t>
            </a:r>
          </a:p>
          <a:p>
            <a:r>
              <a:rPr lang="tr-TR" sz="2800" dirty="0">
                <a:solidFill>
                  <a:srgbClr val="002060"/>
                </a:solidFill>
                <a:latin typeface="Times New Roman" panose="02020603050405020304" pitchFamily="18" charset="0"/>
                <a:cs typeface="Times New Roman" panose="02020603050405020304" pitchFamily="18" charset="0"/>
              </a:rPr>
              <a:t>* girdi ve kaynak maliyetleri ve </a:t>
            </a:r>
          </a:p>
          <a:p>
            <a:r>
              <a:rPr lang="tr-TR" sz="2800" dirty="0">
                <a:solidFill>
                  <a:srgbClr val="002060"/>
                </a:solidFill>
                <a:latin typeface="Times New Roman" panose="02020603050405020304" pitchFamily="18" charset="0"/>
                <a:cs typeface="Times New Roman" panose="02020603050405020304" pitchFamily="18" charset="0"/>
              </a:rPr>
              <a:t>* çeşitli kaynaklara olan erişimin kısıtlanması </a:t>
            </a:r>
          </a:p>
          <a:p>
            <a:r>
              <a:rPr lang="tr-TR" sz="2800" dirty="0">
                <a:solidFill>
                  <a:srgbClr val="002060"/>
                </a:solidFill>
                <a:latin typeface="Times New Roman" panose="02020603050405020304" pitchFamily="18" charset="0"/>
                <a:cs typeface="Times New Roman" panose="02020603050405020304" pitchFamily="18" charset="0"/>
              </a:rPr>
              <a:t>şeklinde üç ana süreç ile etkiler.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1E28080-4241-4FCF-8801-5E59653B462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50DE48D-3267-4BFC-B5B5-C71BB684C1C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EC3E88B-994C-43BB-9DFD-EE28471C9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90115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48343" y="1845734"/>
            <a:ext cx="11495314" cy="274947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1. Ekonomik Koşullar ve Girişim Süreçleri</a:t>
            </a:r>
          </a:p>
          <a:p>
            <a:r>
              <a:rPr lang="tr-TR" sz="2800" dirty="0">
                <a:solidFill>
                  <a:srgbClr val="002060"/>
                </a:solidFill>
                <a:latin typeface="Times New Roman" panose="02020603050405020304" pitchFamily="18" charset="0"/>
                <a:cs typeface="Times New Roman" panose="02020603050405020304" pitchFamily="18" charset="0"/>
              </a:rPr>
              <a:t>1.1 Büyüme Hızı</a:t>
            </a:r>
          </a:p>
          <a:p>
            <a:r>
              <a:rPr lang="tr-TR" sz="2800" dirty="0">
                <a:solidFill>
                  <a:srgbClr val="002060"/>
                </a:solidFill>
                <a:latin typeface="Times New Roman" panose="02020603050405020304" pitchFamily="18" charset="0"/>
                <a:cs typeface="Times New Roman" panose="02020603050405020304" pitchFamily="18" charset="0"/>
              </a:rPr>
              <a:t>1.2 Faiz Oranları</a:t>
            </a:r>
          </a:p>
          <a:p>
            <a:r>
              <a:rPr lang="tr-TR" sz="2800" dirty="0">
                <a:solidFill>
                  <a:srgbClr val="002060"/>
                </a:solidFill>
                <a:latin typeface="Times New Roman" panose="02020603050405020304" pitchFamily="18" charset="0"/>
                <a:cs typeface="Times New Roman" panose="02020603050405020304" pitchFamily="18" charset="0"/>
              </a:rPr>
              <a:t>1.3 Döviz Kurları</a:t>
            </a:r>
          </a:p>
          <a:p>
            <a:r>
              <a:rPr lang="tr-TR" sz="2800" dirty="0">
                <a:solidFill>
                  <a:srgbClr val="002060"/>
                </a:solidFill>
                <a:latin typeface="Times New Roman" panose="02020603050405020304" pitchFamily="18" charset="0"/>
                <a:cs typeface="Times New Roman" panose="02020603050405020304" pitchFamily="18" charset="0"/>
              </a:rPr>
              <a:t>1.4 İşgücü Arzı ve İşsizlik Oranları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9014302-43E3-4977-8F26-619BAAADB58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5A34FA4-4DD8-4EC2-BBD0-40AD60B75AC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38C1732C-5349-471A-86A1-0D2D1BBC55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0460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48343" y="1845734"/>
            <a:ext cx="11495314"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 Ekonomik Koşullar ve Girişim Süreçleri</a:t>
            </a:r>
          </a:p>
          <a:p>
            <a:pPr algn="just"/>
            <a:r>
              <a:rPr lang="tr-TR" sz="3200" i="1" dirty="0">
                <a:solidFill>
                  <a:srgbClr val="002060"/>
                </a:solidFill>
                <a:latin typeface="Times New Roman" panose="02020603050405020304" pitchFamily="18" charset="0"/>
                <a:cs typeface="Times New Roman" panose="02020603050405020304" pitchFamily="18" charset="0"/>
              </a:rPr>
              <a:t>1.1 Büyüme Hızı</a:t>
            </a:r>
          </a:p>
          <a:p>
            <a:pPr algn="just"/>
            <a:r>
              <a:rPr lang="tr-TR" sz="3200" dirty="0">
                <a:solidFill>
                  <a:srgbClr val="002060"/>
                </a:solidFill>
                <a:latin typeface="Times New Roman" panose="02020603050405020304" pitchFamily="18" charset="0"/>
                <a:cs typeface="Times New Roman" panose="02020603050405020304" pitchFamily="18" charset="0"/>
              </a:rPr>
              <a:t>Ekonomik büyüme, reel milli gelirin yani ekonomideki toplam üretimin uzun dönemli artışıdır (gayri safi yurt içi hasıla büyüme hızı).</a:t>
            </a:r>
          </a:p>
          <a:p>
            <a:pPr algn="just"/>
            <a:r>
              <a:rPr lang="tr-TR" sz="3200" dirty="0">
                <a:solidFill>
                  <a:srgbClr val="002060"/>
                </a:solidFill>
                <a:latin typeface="Times New Roman" panose="02020603050405020304" pitchFamily="18" charset="0"/>
                <a:cs typeface="Times New Roman" panose="02020603050405020304" pitchFamily="18" charset="0"/>
              </a:rPr>
              <a:t>Büyüyen ve büyüme beklentileri olumlu olan ekonomilerde yatırım ve girişim ortamı da elverişlidir.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638E4E7-B589-46C7-9CF1-B85F654515E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6C87A8F-032E-45ED-B411-D2230978896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CA12C75-CF22-4858-9CA5-EA1218DFF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09228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48343" y="1845734"/>
            <a:ext cx="11495314" cy="3345531"/>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Ekonomik Koşullar ve Girişim Süreçleri</a:t>
            </a:r>
          </a:p>
          <a:p>
            <a:pPr algn="just"/>
            <a:r>
              <a:rPr lang="tr-TR" sz="2800" i="1" dirty="0">
                <a:solidFill>
                  <a:srgbClr val="002060"/>
                </a:solidFill>
                <a:latin typeface="Times New Roman" panose="02020603050405020304" pitchFamily="18" charset="0"/>
                <a:cs typeface="Times New Roman" panose="02020603050405020304" pitchFamily="18" charset="0"/>
              </a:rPr>
              <a:t>1.1 Büyüme Hızı</a:t>
            </a:r>
          </a:p>
          <a:p>
            <a:pPr algn="just"/>
            <a:r>
              <a:rPr lang="tr-TR" sz="2800" dirty="0">
                <a:solidFill>
                  <a:srgbClr val="002060"/>
                </a:solidFill>
                <a:latin typeface="Times New Roman" panose="02020603050405020304" pitchFamily="18" charset="0"/>
                <a:cs typeface="Times New Roman" panose="02020603050405020304" pitchFamily="18" charset="0"/>
              </a:rPr>
              <a:t>Nüfus artış hızından daha yüksek oranda büyüyen bir ekonomide kişi başına düşen gelirin artması zenginleşme demektir.</a:t>
            </a:r>
          </a:p>
          <a:p>
            <a:pPr algn="just"/>
            <a:r>
              <a:rPr lang="tr-TR" sz="2800" dirty="0">
                <a:solidFill>
                  <a:srgbClr val="002060"/>
                </a:solidFill>
                <a:latin typeface="Times New Roman" panose="02020603050405020304" pitchFamily="18" charset="0"/>
                <a:cs typeface="Times New Roman" panose="02020603050405020304" pitchFamily="18" charset="0"/>
              </a:rPr>
              <a:t>Bu nedenle girişimciler, gerçekleşen ve beklenen ekonomik büyüme rakamlarını yakından takip ederek mümkün olduğunca büyüme dönemlerinde ve en hızlı büyüyen sektörlere yatırım yapmaya gayret etmelidirler.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638E4E7-B589-46C7-9CF1-B85F654515E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6C87A8F-032E-45ED-B411-D2230978896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CA12C75-CF22-4858-9CA5-EA1218DFF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759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70114" y="1845734"/>
            <a:ext cx="11517086" cy="3733330"/>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Girişimcilikte Değer Yaratma</a:t>
            </a:r>
          </a:p>
          <a:p>
            <a:pPr algn="just"/>
            <a:r>
              <a:rPr lang="tr-TR" sz="2800" dirty="0">
                <a:solidFill>
                  <a:srgbClr val="002060"/>
                </a:solidFill>
                <a:latin typeface="Times New Roman" panose="02020603050405020304" pitchFamily="18" charset="0"/>
                <a:cs typeface="Times New Roman" panose="02020603050405020304" pitchFamily="18" charset="0"/>
              </a:rPr>
              <a:t>Müşterilerin beğenisini kazanacak ürün veya hizmetlerin pazarda talep edilebilmesi, girişimcinin ticari amaçlara ulaşabilmesini sağlamaktadır.</a:t>
            </a:r>
          </a:p>
          <a:p>
            <a:pPr algn="just"/>
            <a:r>
              <a:rPr lang="tr-TR" sz="2800" dirty="0">
                <a:solidFill>
                  <a:srgbClr val="002060"/>
                </a:solidFill>
                <a:latin typeface="Times New Roman" panose="02020603050405020304" pitchFamily="18" charset="0"/>
                <a:cs typeface="Times New Roman" panose="02020603050405020304" pitchFamily="18" charset="0"/>
              </a:rPr>
              <a:t>Girişimcilerin içsel amaçlarına ulaşabilmesi, paydaşların beklentilerinin karşılanabilmesi ile mümkündür.</a:t>
            </a:r>
          </a:p>
          <a:p>
            <a:pPr algn="just"/>
            <a:r>
              <a:rPr lang="tr-TR" sz="2800" dirty="0">
                <a:solidFill>
                  <a:srgbClr val="002060"/>
                </a:solidFill>
                <a:latin typeface="Times New Roman" panose="02020603050405020304" pitchFamily="18" charset="0"/>
                <a:cs typeface="Times New Roman" panose="02020603050405020304" pitchFamily="18" charset="0"/>
              </a:rPr>
              <a:t>Girişimcinin temel görevi, birbiri ile çatışan beklentilere sahip tüm paydaşların beklentilerini dengeli bir şekilde karşılamaktır. Bunu en iyi şekilde karşılamanın tek yolu ise </a:t>
            </a:r>
            <a:r>
              <a:rPr lang="tr-TR" sz="2800" b="1" dirty="0">
                <a:solidFill>
                  <a:srgbClr val="002060"/>
                </a:solidFill>
                <a:latin typeface="Times New Roman" panose="02020603050405020304" pitchFamily="18" charset="0"/>
                <a:cs typeface="Times New Roman" panose="02020603050405020304" pitchFamily="18" charset="0"/>
              </a:rPr>
              <a:t>yenilik</a:t>
            </a:r>
            <a:r>
              <a:rPr lang="tr-TR" sz="2800" dirty="0">
                <a:solidFill>
                  <a:srgbClr val="002060"/>
                </a:solidFill>
                <a:latin typeface="Times New Roman" panose="02020603050405020304" pitchFamily="18" charset="0"/>
                <a:cs typeface="Times New Roman" panose="02020603050405020304" pitchFamily="18" charset="0"/>
              </a:rPr>
              <a:t> yapmaktır.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0780B28-DAA9-4E85-812E-3415DC32096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1765F87-463C-4802-8E06-ADFBC8C049E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876DC89-0395-4F7A-A5BA-1492CAD99B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6755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48343" y="1845734"/>
            <a:ext cx="11495314" cy="341426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Ekonomik Koşullar ve Girişim Süreçleri</a:t>
            </a:r>
          </a:p>
          <a:p>
            <a:pPr algn="just"/>
            <a:r>
              <a:rPr lang="tr-TR" sz="2800" i="1" dirty="0">
                <a:solidFill>
                  <a:srgbClr val="002060"/>
                </a:solidFill>
                <a:latin typeface="Times New Roman" panose="02020603050405020304" pitchFamily="18" charset="0"/>
                <a:cs typeface="Times New Roman" panose="02020603050405020304" pitchFamily="18" charset="0"/>
              </a:rPr>
              <a:t>1.2 Faiz Oranları</a:t>
            </a:r>
          </a:p>
          <a:p>
            <a:pPr algn="just"/>
            <a:r>
              <a:rPr lang="tr-TR" sz="2200" dirty="0">
                <a:solidFill>
                  <a:srgbClr val="002060"/>
                </a:solidFill>
                <a:latin typeface="Times New Roman" panose="02020603050405020304" pitchFamily="18" charset="0"/>
                <a:cs typeface="Times New Roman" panose="02020603050405020304" pitchFamily="18" charset="0"/>
              </a:rPr>
              <a:t>Faiz oranları, bir ekonomide yatırım için elzem olan </a:t>
            </a:r>
            <a:r>
              <a:rPr lang="tr-TR" sz="2200" dirty="0" err="1">
                <a:solidFill>
                  <a:srgbClr val="002060"/>
                </a:solidFill>
                <a:latin typeface="Times New Roman" panose="02020603050405020304" pitchFamily="18" charset="0"/>
                <a:cs typeface="Times New Roman" panose="02020603050405020304" pitchFamily="18" charset="0"/>
              </a:rPr>
              <a:t>özsermaye</a:t>
            </a:r>
            <a:r>
              <a:rPr lang="tr-TR" sz="2200" dirty="0">
                <a:solidFill>
                  <a:srgbClr val="002060"/>
                </a:solidFill>
                <a:latin typeface="Times New Roman" panose="02020603050405020304" pitchFamily="18" charset="0"/>
                <a:cs typeface="Times New Roman" panose="02020603050405020304" pitchFamily="18" charset="0"/>
              </a:rPr>
              <a:t> dışında kalan fonların maliyetini belirlediği için girişimciler açısından son derece büyük öneme sahip bir ekonomik göstergedir.</a:t>
            </a:r>
          </a:p>
          <a:p>
            <a:pPr algn="just"/>
            <a:r>
              <a:rPr lang="tr-TR" sz="2200" dirty="0">
                <a:solidFill>
                  <a:srgbClr val="002060"/>
                </a:solidFill>
                <a:latin typeface="Times New Roman" panose="02020603050405020304" pitchFamily="18" charset="0"/>
                <a:cs typeface="Times New Roman" panose="02020603050405020304" pitchFamily="18" charset="0"/>
              </a:rPr>
              <a:t>Çoğu girişimci iş kurma aşamasında ve işin büyütülmesi ve sürdürülmesi aşamalarında gerekli parasal kaynaklara ulaşmakta zorluk çeker.</a:t>
            </a:r>
          </a:p>
          <a:p>
            <a:pPr algn="just"/>
            <a:r>
              <a:rPr lang="tr-TR" sz="2200" dirty="0">
                <a:solidFill>
                  <a:srgbClr val="002060"/>
                </a:solidFill>
                <a:latin typeface="Times New Roman" panose="02020603050405020304" pitchFamily="18" charset="0"/>
                <a:cs typeface="Times New Roman" panose="02020603050405020304" pitchFamily="18" charset="0"/>
              </a:rPr>
              <a:t>Faiz oranlarının çok yüksek olduğu bir ekonomide yatırımların maliyeti de ciddi oranda artacak ve yatırımlar kısıtlanacaktır.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247D615-0E43-4DE4-A166-6A1F4033B6C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0EFE518C-CF5C-4707-A3EE-2B29B3FF9BC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66BE2CF-4895-458A-87ED-480ED5608D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30922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48343" y="1845734"/>
            <a:ext cx="11495314" cy="3580467"/>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Ekonomik Koşullar ve Girişim Süreçleri</a:t>
            </a:r>
          </a:p>
          <a:p>
            <a:pPr algn="just"/>
            <a:r>
              <a:rPr lang="tr-TR" sz="2800" i="1" dirty="0">
                <a:solidFill>
                  <a:srgbClr val="002060"/>
                </a:solidFill>
                <a:latin typeface="Times New Roman" panose="02020603050405020304" pitchFamily="18" charset="0"/>
                <a:cs typeface="Times New Roman" panose="02020603050405020304" pitchFamily="18" charset="0"/>
              </a:rPr>
              <a:t>1.3 Döviz Kurları</a:t>
            </a:r>
          </a:p>
          <a:p>
            <a:pPr algn="just"/>
            <a:r>
              <a:rPr lang="tr-TR" sz="2400" dirty="0">
                <a:solidFill>
                  <a:srgbClr val="002060"/>
                </a:solidFill>
                <a:latin typeface="Times New Roman" panose="02020603050405020304" pitchFamily="18" charset="0"/>
                <a:cs typeface="Times New Roman" panose="02020603050405020304" pitchFamily="18" charset="0"/>
              </a:rPr>
              <a:t>Türk Lirası’ </a:t>
            </a:r>
            <a:r>
              <a:rPr lang="tr-TR" sz="2400" dirty="0" err="1">
                <a:solidFill>
                  <a:srgbClr val="002060"/>
                </a:solidFill>
                <a:latin typeface="Times New Roman" panose="02020603050405020304" pitchFamily="18" charset="0"/>
                <a:cs typeface="Times New Roman" panose="02020603050405020304" pitchFamily="18" charset="0"/>
              </a:rPr>
              <a:t>nın</a:t>
            </a:r>
            <a:r>
              <a:rPr lang="tr-TR" sz="2400" dirty="0">
                <a:solidFill>
                  <a:srgbClr val="002060"/>
                </a:solidFill>
                <a:latin typeface="Times New Roman" panose="02020603050405020304" pitchFamily="18" charset="0"/>
                <a:cs typeface="Times New Roman" panose="02020603050405020304" pitchFamily="18" charset="0"/>
              </a:rPr>
              <a:t> diğer ülke paraları nezdinde değişim değerini ifade eder.</a:t>
            </a:r>
          </a:p>
          <a:p>
            <a:pPr algn="just"/>
            <a:r>
              <a:rPr lang="tr-TR" sz="2400" dirty="0">
                <a:solidFill>
                  <a:srgbClr val="002060"/>
                </a:solidFill>
                <a:latin typeface="Times New Roman" panose="02020603050405020304" pitchFamily="18" charset="0"/>
                <a:cs typeface="Times New Roman" panose="02020603050405020304" pitchFamily="18" charset="0"/>
              </a:rPr>
              <a:t>Kurun yüksek olması TL’ </a:t>
            </a:r>
            <a:r>
              <a:rPr lang="tr-TR" sz="2400" dirty="0" err="1">
                <a:solidFill>
                  <a:srgbClr val="002060"/>
                </a:solidFill>
                <a:latin typeface="Times New Roman" panose="02020603050405020304" pitchFamily="18" charset="0"/>
                <a:cs typeface="Times New Roman" panose="02020603050405020304" pitchFamily="18" charset="0"/>
              </a:rPr>
              <a:t>nin</a:t>
            </a:r>
            <a:r>
              <a:rPr lang="tr-TR" sz="2400" dirty="0">
                <a:solidFill>
                  <a:srgbClr val="002060"/>
                </a:solidFill>
                <a:latin typeface="Times New Roman" panose="02020603050405020304" pitchFamily="18" charset="0"/>
                <a:cs typeface="Times New Roman" panose="02020603050405020304" pitchFamily="18" charset="0"/>
              </a:rPr>
              <a:t> değişim değerinin düşük olduğu, kurun düşük olması ise TL’ </a:t>
            </a:r>
            <a:r>
              <a:rPr lang="tr-TR" sz="2400" dirty="0" err="1">
                <a:solidFill>
                  <a:srgbClr val="002060"/>
                </a:solidFill>
                <a:latin typeface="Times New Roman" panose="02020603050405020304" pitchFamily="18" charset="0"/>
                <a:cs typeface="Times New Roman" panose="02020603050405020304" pitchFamily="18" charset="0"/>
              </a:rPr>
              <a:t>nin</a:t>
            </a:r>
            <a:r>
              <a:rPr lang="tr-TR" sz="2400" dirty="0">
                <a:solidFill>
                  <a:srgbClr val="002060"/>
                </a:solidFill>
                <a:latin typeface="Times New Roman" panose="02020603050405020304" pitchFamily="18" charset="0"/>
                <a:cs typeface="Times New Roman" panose="02020603050405020304" pitchFamily="18" charset="0"/>
              </a:rPr>
              <a:t> yabancı para birimi nezdinde değişim değerinin yüksek olması anlamına gelir.</a:t>
            </a:r>
          </a:p>
          <a:p>
            <a:pPr algn="just"/>
            <a:r>
              <a:rPr lang="tr-TR" sz="2400" dirty="0">
                <a:solidFill>
                  <a:srgbClr val="002060"/>
                </a:solidFill>
                <a:latin typeface="Times New Roman" panose="02020603050405020304" pitchFamily="18" charset="0"/>
                <a:cs typeface="Times New Roman" panose="02020603050405020304" pitchFamily="18" charset="0"/>
              </a:rPr>
              <a:t>Girişimci işletmeler döviz kurlarını yakından takip etmez ve gelecek değerlerini güvenilir bir şekilde tahmin edemezse kurdaki radikal değişimler yüzünden çok güç durumlarda kalabilirler.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B31B153-9AEF-4AFF-9F06-EE13C478A77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1124410-DEA2-4830-A04B-8D00B7CD01C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603B23E-AC09-4B48-A5CC-FD3717FD07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24444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48343" y="1845734"/>
            <a:ext cx="11495314" cy="3427605"/>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Ekonomik Koşullar ve Girişim Süreçleri</a:t>
            </a:r>
          </a:p>
          <a:p>
            <a:pPr algn="just"/>
            <a:r>
              <a:rPr lang="tr-TR" sz="2800" i="1" dirty="0">
                <a:solidFill>
                  <a:srgbClr val="002060"/>
                </a:solidFill>
                <a:latin typeface="Times New Roman" panose="02020603050405020304" pitchFamily="18" charset="0"/>
                <a:cs typeface="Times New Roman" panose="02020603050405020304" pitchFamily="18" charset="0"/>
              </a:rPr>
              <a:t>1.4 İşgücü Arzı ve İşsizlik Oranları</a:t>
            </a:r>
          </a:p>
          <a:p>
            <a:pPr algn="just"/>
            <a:r>
              <a:rPr lang="tr-TR" sz="2400" dirty="0">
                <a:solidFill>
                  <a:srgbClr val="002060"/>
                </a:solidFill>
                <a:latin typeface="Times New Roman" panose="02020603050405020304" pitchFamily="18" charset="0"/>
                <a:cs typeface="Times New Roman" panose="02020603050405020304" pitchFamily="18" charset="0"/>
              </a:rPr>
              <a:t>Girişim süreçlerinin büyük çoğunluğu işgücü istihdamına gereksinim duyarlar.</a:t>
            </a:r>
          </a:p>
          <a:p>
            <a:pPr algn="just"/>
            <a:r>
              <a:rPr lang="tr-TR" sz="2400" dirty="0">
                <a:solidFill>
                  <a:srgbClr val="002060"/>
                </a:solidFill>
                <a:latin typeface="Times New Roman" panose="02020603050405020304" pitchFamily="18" charset="0"/>
                <a:cs typeface="Times New Roman" panose="02020603050405020304" pitchFamily="18" charset="0"/>
              </a:rPr>
              <a:t>Pek çok girişimci ne yazık ki bu konuda çok iyimser beklentilerle girişimi başlatmakta ve sonunda büyük sorunlarla karşılaşmaktadır.</a:t>
            </a:r>
          </a:p>
          <a:p>
            <a:pPr algn="just"/>
            <a:r>
              <a:rPr lang="tr-TR" sz="2400" dirty="0">
                <a:solidFill>
                  <a:srgbClr val="002060"/>
                </a:solidFill>
                <a:latin typeface="Times New Roman" panose="02020603050405020304" pitchFamily="18" charset="0"/>
                <a:cs typeface="Times New Roman" panose="02020603050405020304" pitchFamily="18" charset="0"/>
              </a:rPr>
              <a:t>Eğitimli, tecrübeli, kalifiye işgücü arzı açısından bölgesel farklılıklar olabilir.</a:t>
            </a:r>
          </a:p>
          <a:p>
            <a:pPr algn="just"/>
            <a:r>
              <a:rPr lang="tr-TR" sz="2400" dirty="0">
                <a:solidFill>
                  <a:srgbClr val="002060"/>
                </a:solidFill>
                <a:latin typeface="Times New Roman" panose="02020603050405020304" pitchFamily="18" charset="0"/>
                <a:cs typeface="Times New Roman" panose="02020603050405020304" pitchFamily="18" charset="0"/>
              </a:rPr>
              <a:t>Vasıfsız işgücü ise girişimin başarısızlığında önemli rol oynayacak kilit öneme sahip olabilir.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5AF8B84B-AED0-4D2E-8B54-E6B8EFB42BE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19079A9-1126-4080-B3E3-109DB73388C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786A05D-61CC-4511-9DDF-3372C56666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3071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413657" y="1845734"/>
            <a:ext cx="11451772" cy="3165995"/>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2800" dirty="0">
                <a:solidFill>
                  <a:srgbClr val="002060"/>
                </a:solidFill>
                <a:latin typeface="Times New Roman" panose="02020603050405020304" pitchFamily="18" charset="0"/>
                <a:cs typeface="Times New Roman" panose="02020603050405020304" pitchFamily="18" charset="0"/>
              </a:rPr>
              <a:t>Girişimciler, girişim süreçlerini başlatmadan önce ve esasen, girişim sürecinin bütün aşamalarında içinde bulundukları endüstriyi, rekabeti, hedef aldıkları pazarları ve en önemlisi pazardaki mevcut ve potansiyel müşterileri yakından takip etmek, analiz etmek ve bulgular çerçevesinde rekabetçi konumlarını sürekli olarak adapte etmek durumundadır. </a:t>
            </a:r>
          </a:p>
          <a:p>
            <a:pPr algn="just"/>
            <a:r>
              <a:rPr lang="tr-TR" sz="2800" dirty="0">
                <a:solidFill>
                  <a:srgbClr val="002060"/>
                </a:solidFill>
                <a:latin typeface="Times New Roman" panose="02020603050405020304" pitchFamily="18" charset="0"/>
                <a:cs typeface="Times New Roman" panose="02020603050405020304" pitchFamily="18" charset="0"/>
              </a:rPr>
              <a:t>Rekabet özünde bir öğrenme sürecidir.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C0763AF-16CE-4101-80BB-71C3508C271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36B01AD-8182-4345-9DA3-FEEA01CD036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D07DF689-98A1-4A80-AA27-F9F0E11FF3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6667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413657" y="1845734"/>
            <a:ext cx="11451772" cy="3692293"/>
          </a:xfrm>
          <a:prstGeom prst="rect">
            <a:avLst/>
          </a:prstGeom>
          <a:noFill/>
        </p:spPr>
        <p:txBody>
          <a:bodyPr wrap="square" rtlCol="0">
            <a:spAutoFit/>
          </a:bodyPr>
          <a:lstStyle/>
          <a:p>
            <a:pPr algn="just"/>
            <a:r>
              <a:rPr lang="tr-TR" sz="26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2600" dirty="0">
                <a:solidFill>
                  <a:srgbClr val="002060"/>
                </a:solidFill>
                <a:latin typeface="Times New Roman" panose="02020603050405020304" pitchFamily="18" charset="0"/>
                <a:cs typeface="Times New Roman" panose="02020603050405020304" pitchFamily="18" charset="0"/>
              </a:rPr>
              <a:t>Koşullara en etkili şekilde adapte olan, başka bir deyişle rakiplerinden daha doğru ve daha hızlı bir şekilde öğrenebilen girişimciler, rekabet ortamında çok daha başarılı olacaklardır. </a:t>
            </a:r>
          </a:p>
          <a:p>
            <a:pPr algn="just"/>
            <a:r>
              <a:rPr lang="tr-TR" sz="2600" dirty="0">
                <a:solidFill>
                  <a:srgbClr val="002060"/>
                </a:solidFill>
                <a:latin typeface="Times New Roman" panose="02020603050405020304" pitchFamily="18" charset="0"/>
                <a:cs typeface="Times New Roman" panose="02020603050405020304" pitchFamily="18" charset="0"/>
              </a:rPr>
              <a:t>Rekabet ortamını analiz ederken endüstri ve pazar koşulları ile ilgili dikkate alınması gereken çok sayıda parametre vardır. Harvard Üniversitesi öğretim üyelerinden Michael </a:t>
            </a:r>
            <a:r>
              <a:rPr lang="tr-TR" sz="2600" dirty="0" err="1">
                <a:solidFill>
                  <a:srgbClr val="002060"/>
                </a:solidFill>
                <a:latin typeface="Times New Roman" panose="02020603050405020304" pitchFamily="18" charset="0"/>
                <a:cs typeface="Times New Roman" panose="02020603050405020304" pitchFamily="18" charset="0"/>
              </a:rPr>
              <a:t>Porter</a:t>
            </a:r>
            <a:r>
              <a:rPr lang="tr-TR" sz="2600" dirty="0">
                <a:solidFill>
                  <a:srgbClr val="002060"/>
                </a:solidFill>
                <a:latin typeface="Times New Roman" panose="02020603050405020304" pitchFamily="18" charset="0"/>
                <a:cs typeface="Times New Roman" panose="02020603050405020304" pitchFamily="18" charset="0"/>
              </a:rPr>
              <a:t> bu faktörleri beş ana grup altında sınıflandırmıştır. Biz de tartışmamıza bu beş ana faktörü göz önüne alarak başlayacağız ve aşamalı olarak derinleştirerek devam edeceğiz.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C0763AF-16CE-4101-80BB-71C3508C271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36B01AD-8182-4345-9DA3-FEEA01CD036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D07DF689-98A1-4A80-AA27-F9F0E11FF3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15044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413657" y="1845734"/>
            <a:ext cx="11451772" cy="2667397"/>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3200" dirty="0">
                <a:solidFill>
                  <a:srgbClr val="002060"/>
                </a:solidFill>
                <a:latin typeface="Times New Roman" panose="02020603050405020304" pitchFamily="18" charset="0"/>
                <a:cs typeface="Times New Roman" panose="02020603050405020304" pitchFamily="18" charset="0"/>
              </a:rPr>
              <a:t>2.1 Endüstrinin Beş Faktör Analizi</a:t>
            </a:r>
          </a:p>
          <a:p>
            <a:pPr algn="just"/>
            <a:r>
              <a:rPr lang="tr-TR" sz="3200" dirty="0">
                <a:solidFill>
                  <a:srgbClr val="002060"/>
                </a:solidFill>
                <a:latin typeface="Times New Roman" panose="02020603050405020304" pitchFamily="18" charset="0"/>
                <a:cs typeface="Times New Roman" panose="02020603050405020304" pitchFamily="18" charset="0"/>
              </a:rPr>
              <a:t>2.2 Endüstri Analizleri ve Rekabet Avantajı Elde Edilmesine İlişkin Diğer Kritik Konular ve Veri Kaynakları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55AEB59-420D-4363-8C6D-79C084D4E4F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73E4E23-ADF3-42FD-ACC2-F3620797EAD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8B561182-D8F7-46DD-8B1C-B4E485A612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09607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413657" y="1845734"/>
            <a:ext cx="11451772" cy="3496342"/>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2400" i="1" dirty="0">
                <a:solidFill>
                  <a:srgbClr val="002060"/>
                </a:solidFill>
                <a:latin typeface="Times New Roman" panose="02020603050405020304" pitchFamily="18" charset="0"/>
                <a:cs typeface="Times New Roman" panose="02020603050405020304" pitchFamily="18" charset="0"/>
              </a:rPr>
              <a:t>2.1 Endüstrinin Beş Faktör Analizi</a:t>
            </a:r>
          </a:p>
          <a:p>
            <a:pPr algn="just"/>
            <a:r>
              <a:rPr lang="tr-TR" sz="2400" dirty="0">
                <a:solidFill>
                  <a:srgbClr val="002060"/>
                </a:solidFill>
                <a:latin typeface="Times New Roman" panose="02020603050405020304" pitchFamily="18" charset="0"/>
                <a:cs typeface="Times New Roman" panose="02020603050405020304" pitchFamily="18" charset="0"/>
              </a:rPr>
              <a:t>2.1.1 Tedarikçilerin Pazarlık Gücü</a:t>
            </a:r>
          </a:p>
          <a:p>
            <a:pPr algn="just"/>
            <a:r>
              <a:rPr lang="tr-TR" sz="2400" dirty="0">
                <a:solidFill>
                  <a:srgbClr val="002060"/>
                </a:solidFill>
                <a:latin typeface="Times New Roman" panose="02020603050405020304" pitchFamily="18" charset="0"/>
                <a:cs typeface="Times New Roman" panose="02020603050405020304" pitchFamily="18" charset="0"/>
              </a:rPr>
              <a:t>2.1.2 Müşterilerin Pazarlık Gücü</a:t>
            </a:r>
          </a:p>
          <a:p>
            <a:pPr algn="just"/>
            <a:r>
              <a:rPr lang="tr-TR" sz="2400" dirty="0">
                <a:solidFill>
                  <a:srgbClr val="002060"/>
                </a:solidFill>
                <a:latin typeface="Times New Roman" panose="02020603050405020304" pitchFamily="18" charset="0"/>
                <a:cs typeface="Times New Roman" panose="02020603050405020304" pitchFamily="18" charset="0"/>
              </a:rPr>
              <a:t>2.1.3 Rakiplerin Gücü ve Rekabetin Şiddeti</a:t>
            </a:r>
          </a:p>
          <a:p>
            <a:pPr algn="just"/>
            <a:r>
              <a:rPr lang="tr-TR" sz="2400" dirty="0">
                <a:solidFill>
                  <a:srgbClr val="002060"/>
                </a:solidFill>
                <a:latin typeface="Times New Roman" panose="02020603050405020304" pitchFamily="18" charset="0"/>
                <a:cs typeface="Times New Roman" panose="02020603050405020304" pitchFamily="18" charset="0"/>
              </a:rPr>
              <a:t>2.1.4 Pazara Girebilecek Yeni Rekabetçilerin Oluşturabileceği Tehditler</a:t>
            </a:r>
          </a:p>
          <a:p>
            <a:pPr algn="just"/>
            <a:r>
              <a:rPr lang="tr-TR" sz="2400" dirty="0">
                <a:solidFill>
                  <a:srgbClr val="002060"/>
                </a:solidFill>
                <a:latin typeface="Times New Roman" panose="02020603050405020304" pitchFamily="18" charset="0"/>
                <a:cs typeface="Times New Roman" panose="02020603050405020304" pitchFamily="18" charset="0"/>
              </a:rPr>
              <a:t>2.1.5 İkame Ürün Üreticilerinin Oluşturabileceği Tehditler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B5FB7D7-EEDE-4D4E-A491-3B67E7CDF7D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8635703-B080-412E-89AA-D99604E24CD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482B97E-C090-4C8A-94E0-4FD3C70D29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5646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299354" y="1668940"/>
            <a:ext cx="11451772" cy="3496342"/>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2400" dirty="0">
                <a:solidFill>
                  <a:srgbClr val="002060"/>
                </a:solidFill>
                <a:latin typeface="Times New Roman" panose="02020603050405020304" pitchFamily="18" charset="0"/>
                <a:cs typeface="Times New Roman" panose="02020603050405020304" pitchFamily="18" charset="0"/>
              </a:rPr>
              <a:t>2.1.1 Tedarikçilerin Pazarlık Gücü</a:t>
            </a:r>
          </a:p>
          <a:p>
            <a:pPr algn="just"/>
            <a:r>
              <a:rPr lang="tr-TR" sz="2400" dirty="0">
                <a:solidFill>
                  <a:srgbClr val="002060"/>
                </a:solidFill>
                <a:latin typeface="Times New Roman" panose="02020603050405020304" pitchFamily="18" charset="0"/>
                <a:cs typeface="Times New Roman" panose="02020603050405020304" pitchFamily="18" charset="0"/>
              </a:rPr>
              <a:t>Tedarikçilerden; tedarik süreçlerinde </a:t>
            </a:r>
          </a:p>
          <a:p>
            <a:pPr algn="just"/>
            <a:r>
              <a:rPr lang="tr-TR" sz="2400" dirty="0">
                <a:solidFill>
                  <a:srgbClr val="002060"/>
                </a:solidFill>
                <a:latin typeface="Times New Roman" panose="02020603050405020304" pitchFamily="18" charset="0"/>
                <a:cs typeface="Times New Roman" panose="02020603050405020304" pitchFamily="18" charset="0"/>
              </a:rPr>
              <a:t>* işletmenin beklentilerini karşılamaları, </a:t>
            </a:r>
          </a:p>
          <a:p>
            <a:pPr algn="just"/>
            <a:r>
              <a:rPr lang="tr-TR" sz="2400" dirty="0">
                <a:solidFill>
                  <a:srgbClr val="002060"/>
                </a:solidFill>
                <a:latin typeface="Times New Roman" panose="02020603050405020304" pitchFamily="18" charset="0"/>
                <a:cs typeface="Times New Roman" panose="02020603050405020304" pitchFamily="18" charset="0"/>
              </a:rPr>
              <a:t>* teslimatları zamanında ve hatasız bir şekilde gerçekleştirmeleri, </a:t>
            </a:r>
          </a:p>
          <a:p>
            <a:pPr algn="just"/>
            <a:r>
              <a:rPr lang="tr-TR" sz="2400" dirty="0">
                <a:solidFill>
                  <a:srgbClr val="002060"/>
                </a:solidFill>
                <a:latin typeface="Times New Roman" panose="02020603050405020304" pitchFamily="18" charset="0"/>
                <a:cs typeface="Times New Roman" panose="02020603050405020304" pitchFamily="18" charset="0"/>
              </a:rPr>
              <a:t>* bütün bunları yaparken aynı zamanda da makul fiyat talepleri ortaya koymaları </a:t>
            </a:r>
          </a:p>
          <a:p>
            <a:pPr algn="just"/>
            <a:r>
              <a:rPr lang="tr-TR" sz="2400" dirty="0">
                <a:solidFill>
                  <a:srgbClr val="002060"/>
                </a:solidFill>
                <a:latin typeface="Times New Roman" panose="02020603050405020304" pitchFamily="18" charset="0"/>
                <a:cs typeface="Times New Roman" panose="02020603050405020304" pitchFamily="18" charset="0"/>
              </a:rPr>
              <a:t>arzu edilir.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F7526D5-2183-4377-92DC-24E0265B11B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0514694-CC41-47EF-837B-6D6DE8F5BBB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2E17040-8C55-47AD-92D4-2BDE5A4DF8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72847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413657" y="1845734"/>
            <a:ext cx="11451772" cy="3828740"/>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2400" dirty="0">
                <a:solidFill>
                  <a:srgbClr val="002060"/>
                </a:solidFill>
                <a:latin typeface="Times New Roman" panose="02020603050405020304" pitchFamily="18" charset="0"/>
                <a:cs typeface="Times New Roman" panose="02020603050405020304" pitchFamily="18" charset="0"/>
              </a:rPr>
              <a:t>2.1.2 Müşterilerin Pazarlık Gücü</a:t>
            </a:r>
          </a:p>
          <a:p>
            <a:pPr algn="just"/>
            <a:r>
              <a:rPr lang="tr-TR" sz="2400" dirty="0">
                <a:solidFill>
                  <a:srgbClr val="002060"/>
                </a:solidFill>
                <a:latin typeface="Times New Roman" panose="02020603050405020304" pitchFamily="18" charset="0"/>
                <a:cs typeface="Times New Roman" panose="02020603050405020304" pitchFamily="18" charset="0"/>
              </a:rPr>
              <a:t>Müşteriler nezdinde pazarlık gücü oluşturmanın en etkili yolları arasında;</a:t>
            </a:r>
          </a:p>
          <a:p>
            <a:pPr algn="just"/>
            <a:r>
              <a:rPr lang="tr-TR" sz="2400" dirty="0">
                <a:solidFill>
                  <a:srgbClr val="002060"/>
                </a:solidFill>
                <a:latin typeface="Times New Roman" panose="02020603050405020304" pitchFamily="18" charset="0"/>
                <a:cs typeface="Times New Roman" panose="02020603050405020304" pitchFamily="18" charset="0"/>
              </a:rPr>
              <a:t>* kimsede olmayan, farklılaştırılmış ve yüksek kalite içeren ürünler sunmak,</a:t>
            </a:r>
          </a:p>
          <a:p>
            <a:pPr algn="just"/>
            <a:r>
              <a:rPr lang="tr-TR" sz="2400" dirty="0">
                <a:solidFill>
                  <a:srgbClr val="002060"/>
                </a:solidFill>
                <a:latin typeface="Times New Roman" panose="02020603050405020304" pitchFamily="18" charset="0"/>
                <a:cs typeface="Times New Roman" panose="02020603050405020304" pitchFamily="18" charset="0"/>
              </a:rPr>
              <a:t>* müşterilerin tedarikçi değiştirme maliyetlerini yükseltecek girişimlerde bulunmak ya da</a:t>
            </a:r>
          </a:p>
          <a:p>
            <a:pPr algn="just"/>
            <a:r>
              <a:rPr lang="tr-TR" sz="2400" dirty="0">
                <a:solidFill>
                  <a:srgbClr val="002060"/>
                </a:solidFill>
                <a:latin typeface="Times New Roman" panose="02020603050405020304" pitchFamily="18" charset="0"/>
                <a:cs typeface="Times New Roman" panose="02020603050405020304" pitchFamily="18" charset="0"/>
              </a:rPr>
              <a:t>* müşterilerin değer üretim süreçlerinde ve ürünlerinin kalitesinin ortaya çıkarılmasında çok önemli rol oynayan ürünler sunmak</a:t>
            </a:r>
          </a:p>
          <a:p>
            <a:pPr algn="just"/>
            <a:r>
              <a:rPr lang="tr-TR" sz="2400" dirty="0">
                <a:solidFill>
                  <a:srgbClr val="002060"/>
                </a:solidFill>
                <a:latin typeface="Times New Roman" panose="02020603050405020304" pitchFamily="18" charset="0"/>
                <a:cs typeface="Times New Roman" panose="02020603050405020304" pitchFamily="18" charset="0"/>
              </a:rPr>
              <a:t>gibi yaklaşımlar bulunmaktadır.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A9B79D1-8B7E-4257-81A9-7AC0893E54A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7229A6E-8334-4121-84C9-211B44159E7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A88F109-4021-481C-9F3D-7619531A0D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62775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413657" y="1845734"/>
            <a:ext cx="11451772" cy="3496342"/>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2400" dirty="0">
                <a:solidFill>
                  <a:srgbClr val="002060"/>
                </a:solidFill>
                <a:latin typeface="Times New Roman" panose="02020603050405020304" pitchFamily="18" charset="0"/>
                <a:cs typeface="Times New Roman" panose="02020603050405020304" pitchFamily="18" charset="0"/>
              </a:rPr>
              <a:t>2.1.3 Rakiplerin Gücü ve Rekabetin Şiddeti</a:t>
            </a:r>
          </a:p>
          <a:p>
            <a:pPr algn="just"/>
            <a:r>
              <a:rPr lang="tr-TR" sz="2400" dirty="0">
                <a:solidFill>
                  <a:srgbClr val="002060"/>
                </a:solidFill>
                <a:latin typeface="Times New Roman" panose="02020603050405020304" pitchFamily="18" charset="0"/>
                <a:cs typeface="Times New Roman" panose="02020603050405020304" pitchFamily="18" charset="0"/>
              </a:rPr>
              <a:t>Girişimciler, rekabet analizi yaparken rekabetin mevcut durumdaki </a:t>
            </a:r>
          </a:p>
          <a:p>
            <a:pPr algn="just"/>
            <a:r>
              <a:rPr lang="tr-TR" sz="2400" dirty="0">
                <a:solidFill>
                  <a:srgbClr val="002060"/>
                </a:solidFill>
                <a:latin typeface="Times New Roman" panose="02020603050405020304" pitchFamily="18" charset="0"/>
                <a:cs typeface="Times New Roman" panose="02020603050405020304" pitchFamily="18" charset="0"/>
              </a:rPr>
              <a:t>* niteliğini,</a:t>
            </a:r>
          </a:p>
          <a:p>
            <a:pPr algn="just"/>
            <a:r>
              <a:rPr lang="tr-TR" sz="2400" dirty="0">
                <a:solidFill>
                  <a:srgbClr val="002060"/>
                </a:solidFill>
                <a:latin typeface="Times New Roman" panose="02020603050405020304" pitchFamily="18" charset="0"/>
                <a:cs typeface="Times New Roman" panose="02020603050405020304" pitchFamily="18" charset="0"/>
              </a:rPr>
              <a:t>* şiddetini ve</a:t>
            </a:r>
          </a:p>
          <a:p>
            <a:pPr algn="just"/>
            <a:r>
              <a:rPr lang="tr-TR" sz="2400" dirty="0">
                <a:solidFill>
                  <a:srgbClr val="002060"/>
                </a:solidFill>
                <a:latin typeface="Times New Roman" panose="02020603050405020304" pitchFamily="18" charset="0"/>
                <a:cs typeface="Times New Roman" panose="02020603050405020304" pitchFamily="18" charset="0"/>
              </a:rPr>
              <a:t>* gelecekte ortaya çıkabilecek rekabet durumlarını</a:t>
            </a:r>
          </a:p>
          <a:p>
            <a:pPr algn="just"/>
            <a:r>
              <a:rPr lang="tr-TR" sz="2400" dirty="0">
                <a:solidFill>
                  <a:srgbClr val="002060"/>
                </a:solidFill>
                <a:latin typeface="Times New Roman" panose="02020603050405020304" pitchFamily="18" charset="0"/>
                <a:cs typeface="Times New Roman" panose="02020603050405020304" pitchFamily="18" charset="0"/>
              </a:rPr>
              <a:t>en doğru şekilde tespit etmek durumundadırlar.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33E2CD9-53CA-422A-B3CB-8A4301EB0609}"/>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78DD84B9-985C-4B2E-A540-D5EE59E5FAC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967C678-9E0E-4A40-B866-E497C01990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18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478971" y="1845734"/>
            <a:ext cx="11255829" cy="3165995"/>
          </a:xfrm>
          <a:prstGeom prst="rect">
            <a:avLst/>
          </a:prstGeom>
          <a:noFill/>
        </p:spPr>
        <p:txBody>
          <a:bodyPr wrap="square" rtlCol="0">
            <a:spAutoFit/>
          </a:bodyPr>
          <a:lstStyle/>
          <a:p>
            <a:r>
              <a:rPr lang="tr-TR" sz="3600" b="1" dirty="0">
                <a:solidFill>
                  <a:srgbClr val="C00000"/>
                </a:solidFill>
                <a:latin typeface="Times New Roman" panose="02020603050405020304" pitchFamily="18" charset="0"/>
                <a:cs typeface="Times New Roman" panose="02020603050405020304" pitchFamily="18" charset="0"/>
              </a:rPr>
              <a:t>2. Girişimcilik Tanımlarındaki Gelişmeler</a:t>
            </a:r>
          </a:p>
          <a:p>
            <a:pPr algn="just"/>
            <a:r>
              <a:rPr lang="tr-TR" sz="3200" dirty="0">
                <a:solidFill>
                  <a:srgbClr val="002060"/>
                </a:solidFill>
                <a:latin typeface="Times New Roman" panose="02020603050405020304" pitchFamily="18" charset="0"/>
                <a:cs typeface="Times New Roman" panose="02020603050405020304" pitchFamily="18" charset="0"/>
              </a:rPr>
              <a:t>Girişimcilik hakkında ilk tanım, 1730’ </a:t>
            </a:r>
            <a:r>
              <a:rPr lang="tr-TR" sz="3200" dirty="0" err="1">
                <a:solidFill>
                  <a:srgbClr val="002060"/>
                </a:solidFill>
                <a:latin typeface="Times New Roman" panose="02020603050405020304" pitchFamily="18" charset="0"/>
                <a:cs typeface="Times New Roman" panose="02020603050405020304" pitchFamily="18" charset="0"/>
              </a:rPr>
              <a:t>lu</a:t>
            </a:r>
            <a:r>
              <a:rPr lang="tr-TR" sz="3200" dirty="0">
                <a:solidFill>
                  <a:srgbClr val="002060"/>
                </a:solidFill>
                <a:latin typeface="Times New Roman" panose="02020603050405020304" pitchFamily="18" charset="0"/>
                <a:cs typeface="Times New Roman" panose="02020603050405020304" pitchFamily="18" charset="0"/>
              </a:rPr>
              <a:t> yıllara kadar dayanmaktadır.</a:t>
            </a:r>
          </a:p>
          <a:p>
            <a:pPr algn="just"/>
            <a:r>
              <a:rPr lang="tr-TR" sz="3200" b="1" dirty="0">
                <a:solidFill>
                  <a:srgbClr val="002060"/>
                </a:solidFill>
                <a:latin typeface="Times New Roman" panose="02020603050405020304" pitchFamily="18" charset="0"/>
                <a:cs typeface="Times New Roman" panose="02020603050405020304" pitchFamily="18" charset="0"/>
              </a:rPr>
              <a:t>Girişimci, ticari ürünler üretmek amacıyla çalışan, doğal kaynaklar ve sermayeden oluşan üretim faktörlerini bir araya getirme sorumluluğu olan kişidir.</a:t>
            </a:r>
            <a:r>
              <a:rPr lang="tr-TR" sz="3200" dirty="0">
                <a:solidFill>
                  <a:srgbClr val="002060"/>
                </a:solidFill>
                <a:latin typeface="Times New Roman" panose="02020603050405020304" pitchFamily="18" charset="0"/>
                <a:cs typeface="Times New Roman" panose="02020603050405020304" pitchFamily="18" charset="0"/>
              </a:rPr>
              <a:t> (Jean </a:t>
            </a:r>
            <a:r>
              <a:rPr lang="tr-TR" sz="3200" dirty="0" err="1">
                <a:solidFill>
                  <a:srgbClr val="002060"/>
                </a:solidFill>
                <a:latin typeface="Times New Roman" panose="02020603050405020304" pitchFamily="18" charset="0"/>
                <a:cs typeface="Times New Roman" panose="02020603050405020304" pitchFamily="18" charset="0"/>
              </a:rPr>
              <a:t>Baptiste</a:t>
            </a:r>
            <a:r>
              <a:rPr lang="tr-TR" sz="3200" dirty="0">
                <a:solidFill>
                  <a:srgbClr val="002060"/>
                </a:solidFill>
                <a:latin typeface="Times New Roman" panose="02020603050405020304" pitchFamily="18" charset="0"/>
                <a:cs typeface="Times New Roman" panose="02020603050405020304" pitchFamily="18" charset="0"/>
              </a:rPr>
              <a:t> Say, 1845.)</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95A782AF-8199-4EE5-A498-45327F079BB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4D71084-DDED-46A0-9999-CA0EA5B91643}"/>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419248B-4976-494C-B202-360673C947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40405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413657" y="1845734"/>
            <a:ext cx="11451772" cy="3345531"/>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2800" dirty="0">
                <a:solidFill>
                  <a:srgbClr val="002060"/>
                </a:solidFill>
                <a:latin typeface="Times New Roman" panose="02020603050405020304" pitchFamily="18" charset="0"/>
                <a:cs typeface="Times New Roman" panose="02020603050405020304" pitchFamily="18" charset="0"/>
              </a:rPr>
              <a:t>2.1.4 Pazara Girebilecek Yeni Rekabetçilerin Oluşturabileceği Tehditler</a:t>
            </a:r>
          </a:p>
          <a:p>
            <a:pPr algn="just"/>
            <a:r>
              <a:rPr lang="tr-TR" sz="2800" dirty="0">
                <a:solidFill>
                  <a:srgbClr val="002060"/>
                </a:solidFill>
                <a:latin typeface="Times New Roman" panose="02020603050405020304" pitchFamily="18" charset="0"/>
                <a:cs typeface="Times New Roman" panose="02020603050405020304" pitchFamily="18" charset="0"/>
              </a:rPr>
              <a:t>Büyüyen ve yüksek karlılığı olan sektörler, doğal olarak yeni ve güçlü rekabetçiler için çekici pazarlar oluştururlar.</a:t>
            </a:r>
          </a:p>
          <a:p>
            <a:pPr algn="just"/>
            <a:r>
              <a:rPr lang="tr-TR" sz="2800" dirty="0">
                <a:solidFill>
                  <a:srgbClr val="002060"/>
                </a:solidFill>
                <a:latin typeface="Times New Roman" panose="02020603050405020304" pitchFamily="18" charset="0"/>
                <a:cs typeface="Times New Roman" panose="02020603050405020304" pitchFamily="18" charset="0"/>
              </a:rPr>
              <a:t>Bu tür pazarlara yatırım yapan girişimcilerin koşulların uzun süre aynı kalmayacağını, er yada geç yeni ve çok güçlü rakiplerin pazara girebileceğini mutlaka göz önüne almaları gerekmektedir.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F409430-5827-43F4-9989-764F9A87423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CAE5E0A-033B-4E9A-B1E4-CF4D072D2AD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3E40AD4-CEAB-4C65-AFC5-049F3BC96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5140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413657" y="1845734"/>
            <a:ext cx="11451772" cy="3733330"/>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2800" dirty="0">
                <a:solidFill>
                  <a:srgbClr val="002060"/>
                </a:solidFill>
                <a:latin typeface="Times New Roman" panose="02020603050405020304" pitchFamily="18" charset="0"/>
                <a:cs typeface="Times New Roman" panose="02020603050405020304" pitchFamily="18" charset="0"/>
              </a:rPr>
              <a:t>2.1.5 İkame Ürün Üreticilerinin Oluşturabileceği Tehditler</a:t>
            </a:r>
          </a:p>
          <a:p>
            <a:pPr algn="just"/>
            <a:r>
              <a:rPr lang="tr-TR" sz="2800" dirty="0">
                <a:solidFill>
                  <a:srgbClr val="002060"/>
                </a:solidFill>
                <a:latin typeface="Times New Roman" panose="02020603050405020304" pitchFamily="18" charset="0"/>
                <a:cs typeface="Times New Roman" panose="02020603050405020304" pitchFamily="18" charset="0"/>
              </a:rPr>
              <a:t>Gelişen yeni teknolojilerle pazara çıkabilecek yeni iş modelleri ve ürünler bugün başarılı bir şekilde pazarda yer alan herhangi bir ürünü gereksiz ve anlamsız kılabilir.</a:t>
            </a:r>
          </a:p>
          <a:p>
            <a:pPr algn="just"/>
            <a:r>
              <a:rPr lang="tr-TR" sz="2800" dirty="0">
                <a:solidFill>
                  <a:srgbClr val="002060"/>
                </a:solidFill>
                <a:latin typeface="Times New Roman" panose="02020603050405020304" pitchFamily="18" charset="0"/>
                <a:cs typeface="Times New Roman" panose="02020603050405020304" pitchFamily="18" charset="0"/>
              </a:rPr>
              <a:t>Karayolu ve havayolu taşımacılığının arasındaki durum gibi, uzun ve zahmetli yolculuk ancak ucuz fiyatla mı yoksa kısa ve konforlu yolculuk yüksek fiyatla mı olmalı ikilemi her zaman söz konusu olacaktır.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3A7D7C5-B03A-4694-BA16-4A019F5AC5F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A1847E0D-5165-41D7-8C24-501798FC5C2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37A3DF3-32A3-4B8E-BF3B-AE8B934277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37245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283029" y="1845734"/>
            <a:ext cx="11582400" cy="3553793"/>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3200" dirty="0">
                <a:solidFill>
                  <a:srgbClr val="002060"/>
                </a:solidFill>
                <a:latin typeface="Times New Roman" panose="02020603050405020304" pitchFamily="18" charset="0"/>
                <a:cs typeface="Times New Roman" panose="02020603050405020304" pitchFamily="18" charset="0"/>
              </a:rPr>
              <a:t>Girişimcilerin kendi özgün pazarları ve iş süreçlerine ilişkin ihtiyaç duyacakları veriler çoğu zaman hazır olarak belirli bir kaynakta bulunmaz.</a:t>
            </a:r>
          </a:p>
          <a:p>
            <a:pPr algn="just"/>
            <a:r>
              <a:rPr lang="tr-TR" sz="3200" dirty="0">
                <a:solidFill>
                  <a:srgbClr val="002060"/>
                </a:solidFill>
                <a:latin typeface="Times New Roman" panose="02020603050405020304" pitchFamily="18" charset="0"/>
                <a:cs typeface="Times New Roman" panose="02020603050405020304" pitchFamily="18" charset="0"/>
              </a:rPr>
              <a:t>Çoğu girişimci, esasen kendi imkanlarıyla topladığı veri ve bilgilerle karar ve stratejilerini belirlemek durumunda kalmaktadır.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14BA39D-3D5D-4005-AB47-CB6FFEB2884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C73BA8F3-6A41-454C-82CA-E4F134D81A5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F97917C-2F05-4B63-B68D-50DD448F1D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74998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283029" y="1845734"/>
            <a:ext cx="11582400" cy="3374257"/>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Endüstri (Sektör) Koşulları, Rekabet Analizi ve Girişim Etkileri</a:t>
            </a:r>
          </a:p>
          <a:p>
            <a:pPr algn="just"/>
            <a:r>
              <a:rPr lang="tr-TR" sz="3200" dirty="0">
                <a:solidFill>
                  <a:srgbClr val="002060"/>
                </a:solidFill>
                <a:latin typeface="Times New Roman" panose="02020603050405020304" pitchFamily="18" charset="0"/>
                <a:cs typeface="Times New Roman" panose="02020603050405020304" pitchFamily="18" charset="0"/>
              </a:rPr>
              <a:t>Girişimcilerin mutlaka yapması gereken bir çalışma, kendi mikro pazarlarında müşteriler, rakipler, tedarikçiler, dağıtım kanalı elemanları ve sektör çalışanları başta olmak üzere çeşitli sektör aktörleriyle uzun ve derinlemesine mülakatlar yaparak ilgili pazarın kritik dinamikleri konusunda bilgilenmeye çalışmalarıdır.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14BA39D-3D5D-4005-AB47-CB6FFEB2884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C73BA8F3-6A41-454C-82CA-E4F134D81A5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F97917C-2F05-4B63-B68D-50DD448F1D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08970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70114" y="1845734"/>
            <a:ext cx="11451772" cy="161480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Talebi ve Müşterileri Anlamak</a:t>
            </a:r>
          </a:p>
          <a:p>
            <a:r>
              <a:rPr lang="tr-TR" sz="2800" dirty="0">
                <a:solidFill>
                  <a:srgbClr val="002060"/>
                </a:solidFill>
                <a:latin typeface="Times New Roman" panose="02020603050405020304" pitchFamily="18" charset="0"/>
                <a:cs typeface="Times New Roman" panose="02020603050405020304" pitchFamily="18" charset="0"/>
              </a:rPr>
              <a:t>3.1 Müşteriyi Anlama Yönünde Beş Temel Soru</a:t>
            </a:r>
          </a:p>
          <a:p>
            <a:r>
              <a:rPr lang="tr-TR" sz="2800" dirty="0">
                <a:solidFill>
                  <a:srgbClr val="002060"/>
                </a:solidFill>
                <a:latin typeface="Times New Roman" panose="02020603050405020304" pitchFamily="18" charset="0"/>
                <a:cs typeface="Times New Roman" panose="02020603050405020304" pitchFamily="18" charset="0"/>
              </a:rPr>
              <a:t>3.2 Talep Tahmini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9018E06D-5F36-4F8A-8DA2-B51346748FA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BC25981-61BA-4743-862E-A338A956846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5C11351-99FB-4075-843A-4D4D24F79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14791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70114" y="1845734"/>
            <a:ext cx="11451772" cy="3221395"/>
          </a:xfrm>
          <a:prstGeom prst="rect">
            <a:avLst/>
          </a:prstGeom>
          <a:noFill/>
        </p:spPr>
        <p:txBody>
          <a:bodyPr wrap="square" rtlCol="0">
            <a:spAutoFit/>
          </a:bodyPr>
          <a:lstStyle/>
          <a:p>
            <a:r>
              <a:rPr lang="tr-TR" sz="4000" b="1" dirty="0">
                <a:solidFill>
                  <a:srgbClr val="C00000"/>
                </a:solidFill>
                <a:latin typeface="Times New Roman" panose="02020603050405020304" pitchFamily="18" charset="0"/>
                <a:cs typeface="Times New Roman" panose="02020603050405020304" pitchFamily="18" charset="0"/>
              </a:rPr>
              <a:t>3. Talebi ve Müşterileri Anlamak</a:t>
            </a:r>
          </a:p>
          <a:p>
            <a:r>
              <a:rPr lang="tr-TR" sz="4000" dirty="0">
                <a:solidFill>
                  <a:srgbClr val="002060"/>
                </a:solidFill>
                <a:latin typeface="Times New Roman" panose="02020603050405020304" pitchFamily="18" charset="0"/>
                <a:cs typeface="Times New Roman" panose="02020603050405020304" pitchFamily="18" charset="0"/>
              </a:rPr>
              <a:t>İş dünyasında yaşanan rekabet süreçlerinde kimin kazanacağını ve kimin kaybedeceğini belirleyecek olan nihai karar verici müşteridir.</a:t>
            </a:r>
          </a:p>
          <a:p>
            <a:r>
              <a:rPr lang="tr-TR" sz="4000" dirty="0">
                <a:solidFill>
                  <a:srgbClr val="002060"/>
                </a:solidFill>
                <a:latin typeface="Times New Roman" panose="02020603050405020304" pitchFamily="18" charset="0"/>
                <a:cs typeface="Times New Roman" panose="02020603050405020304" pitchFamily="18" charset="0"/>
              </a:rPr>
              <a:t>Bu yüzden müşteriyi iyi anlamak gerekmektedir.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8954565-E16C-46E5-9EF9-060132EC173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B424CAB-8BB6-46A8-A462-8A11C2E3900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3DC2D09-3E18-40D8-B460-143E47225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53285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70114" y="1845734"/>
            <a:ext cx="11451772" cy="3400931"/>
          </a:xfrm>
          <a:prstGeom prst="rect">
            <a:avLst/>
          </a:prstGeom>
          <a:noFill/>
        </p:spPr>
        <p:txBody>
          <a:bodyPr wrap="square" rtlCol="0">
            <a:spAutoFit/>
          </a:bodyPr>
          <a:lstStyle/>
          <a:p>
            <a:pPr algn="just"/>
            <a:r>
              <a:rPr lang="tr-TR" sz="4000" b="1" dirty="0">
                <a:solidFill>
                  <a:srgbClr val="C00000"/>
                </a:solidFill>
                <a:latin typeface="Times New Roman" panose="02020603050405020304" pitchFamily="18" charset="0"/>
                <a:cs typeface="Times New Roman" panose="02020603050405020304" pitchFamily="18" charset="0"/>
              </a:rPr>
              <a:t>3. Talebi ve Müşterileri Anlamak</a:t>
            </a:r>
          </a:p>
          <a:p>
            <a:pPr algn="just"/>
            <a:r>
              <a:rPr lang="tr-TR" sz="4000" i="1" dirty="0">
                <a:solidFill>
                  <a:srgbClr val="002060"/>
                </a:solidFill>
                <a:latin typeface="Times New Roman" panose="02020603050405020304" pitchFamily="18" charset="0"/>
                <a:cs typeface="Times New Roman" panose="02020603050405020304" pitchFamily="18" charset="0"/>
              </a:rPr>
              <a:t>3.1 Müşteriyi Anlama Yönünde Beş Temel Soru</a:t>
            </a:r>
          </a:p>
          <a:p>
            <a:pPr algn="just"/>
            <a:r>
              <a:rPr lang="tr-TR" sz="4000" dirty="0">
                <a:solidFill>
                  <a:srgbClr val="002060"/>
                </a:solidFill>
                <a:latin typeface="Times New Roman" panose="02020603050405020304" pitchFamily="18" charset="0"/>
                <a:cs typeface="Times New Roman" panose="02020603050405020304" pitchFamily="18" charset="0"/>
              </a:rPr>
              <a:t>3.1.1 Ürünleri/Hizmetleri Kimler Satın Alıyor ve Kimler Kullanıyor?</a:t>
            </a:r>
          </a:p>
          <a:p>
            <a:pPr algn="just"/>
            <a:r>
              <a:rPr lang="tr-TR" sz="4000" dirty="0">
                <a:solidFill>
                  <a:srgbClr val="002060"/>
                </a:solidFill>
                <a:latin typeface="Times New Roman" panose="02020603050405020304" pitchFamily="18" charset="0"/>
                <a:cs typeface="Times New Roman" panose="02020603050405020304" pitchFamily="18" charset="0"/>
              </a:rPr>
              <a:t>3.1.2 Satın Alanların Seçim Kriterleri Neler?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A45CF08-E12F-4346-8AFF-8E6CD39C288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85F8BBC2-99A7-4906-A89B-AB83527BCB5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355C6EC0-ECA8-420A-8123-30809F1C41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26102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70114" y="1845734"/>
            <a:ext cx="11451772" cy="3718967"/>
          </a:xfrm>
          <a:prstGeom prst="rect">
            <a:avLst/>
          </a:prstGeom>
          <a:noFill/>
        </p:spPr>
        <p:txBody>
          <a:bodyPr wrap="square" rtlCol="0">
            <a:spAutoFit/>
          </a:bodyPr>
          <a:lstStyle/>
          <a:p>
            <a:pPr algn="just"/>
            <a:r>
              <a:rPr lang="tr-TR" sz="3000" b="1" dirty="0">
                <a:solidFill>
                  <a:srgbClr val="C00000"/>
                </a:solidFill>
                <a:latin typeface="Times New Roman" panose="02020603050405020304" pitchFamily="18" charset="0"/>
                <a:cs typeface="Times New Roman" panose="02020603050405020304" pitchFamily="18" charset="0"/>
              </a:rPr>
              <a:t>3. Talebi ve Müşterileri Anlamak</a:t>
            </a:r>
          </a:p>
          <a:p>
            <a:pPr algn="just"/>
            <a:r>
              <a:rPr lang="tr-TR" sz="3000" i="1" dirty="0">
                <a:solidFill>
                  <a:srgbClr val="002060"/>
                </a:solidFill>
                <a:latin typeface="Times New Roman" panose="02020603050405020304" pitchFamily="18" charset="0"/>
                <a:cs typeface="Times New Roman" panose="02020603050405020304" pitchFamily="18" charset="0"/>
              </a:rPr>
              <a:t>3.1 Müşteriyi Anlama Yönünde Beş Temel Soru</a:t>
            </a:r>
          </a:p>
          <a:p>
            <a:pPr algn="just"/>
            <a:r>
              <a:rPr lang="tr-TR" sz="3000" dirty="0">
                <a:solidFill>
                  <a:srgbClr val="002060"/>
                </a:solidFill>
                <a:latin typeface="Times New Roman" panose="02020603050405020304" pitchFamily="18" charset="0"/>
                <a:cs typeface="Times New Roman" panose="02020603050405020304" pitchFamily="18" charset="0"/>
              </a:rPr>
              <a:t>3.1.3 Müşteriler Ürünleri/Hizmetleri Ne Zaman Alıyor ve Ne Zaman Kullanıyor?</a:t>
            </a:r>
          </a:p>
          <a:p>
            <a:pPr algn="just"/>
            <a:r>
              <a:rPr lang="tr-TR" sz="3000" dirty="0">
                <a:solidFill>
                  <a:srgbClr val="002060"/>
                </a:solidFill>
                <a:latin typeface="Times New Roman" panose="02020603050405020304" pitchFamily="18" charset="0"/>
                <a:cs typeface="Times New Roman" panose="02020603050405020304" pitchFamily="18" charset="0"/>
              </a:rPr>
              <a:t>3.1.4 Müşteriler Ürünleri/Hizmetleri Nereden ve Nasıl Satın Alıyor?</a:t>
            </a:r>
          </a:p>
          <a:p>
            <a:pPr algn="just"/>
            <a:r>
              <a:rPr lang="tr-TR" sz="3000" dirty="0">
                <a:solidFill>
                  <a:srgbClr val="002060"/>
                </a:solidFill>
                <a:latin typeface="Times New Roman" panose="02020603050405020304" pitchFamily="18" charset="0"/>
                <a:cs typeface="Times New Roman" panose="02020603050405020304" pitchFamily="18" charset="0"/>
              </a:rPr>
              <a:t>3.1.5 Müşteriler Ürünleri/Hizmetleri Neden Satın Alıyor ve Nasıl Kullanıyor?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A45CF08-E12F-4346-8AFF-8E6CD39C288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85F8BBC2-99A7-4906-A89B-AB83527BCB5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355C6EC0-ECA8-420A-8123-30809F1C41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02568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70114" y="1845734"/>
            <a:ext cx="11451772" cy="3442994"/>
          </a:xfrm>
          <a:prstGeom prst="rect">
            <a:avLst/>
          </a:prstGeom>
          <a:noFill/>
        </p:spPr>
        <p:txBody>
          <a:bodyPr wrap="square" rtlCol="0">
            <a:spAutoFit/>
          </a:bodyPr>
          <a:lstStyle/>
          <a:p>
            <a:r>
              <a:rPr lang="tr-TR" sz="3600" b="1" dirty="0">
                <a:solidFill>
                  <a:srgbClr val="C00000"/>
                </a:solidFill>
                <a:latin typeface="Times New Roman" panose="02020603050405020304" pitchFamily="18" charset="0"/>
                <a:cs typeface="Times New Roman" panose="02020603050405020304" pitchFamily="18" charset="0"/>
              </a:rPr>
              <a:t>3. Talebi ve Müşterileri Anlamak</a:t>
            </a:r>
          </a:p>
          <a:p>
            <a:r>
              <a:rPr lang="tr-TR" sz="3600" i="1" dirty="0">
                <a:solidFill>
                  <a:srgbClr val="002060"/>
                </a:solidFill>
                <a:latin typeface="Times New Roman" panose="02020603050405020304" pitchFamily="18" charset="0"/>
                <a:cs typeface="Times New Roman" panose="02020603050405020304" pitchFamily="18" charset="0"/>
              </a:rPr>
              <a:t>3.2 Talep Tahmini</a:t>
            </a:r>
          </a:p>
          <a:p>
            <a:pPr algn="just"/>
            <a:r>
              <a:rPr lang="tr-TR" sz="3600" dirty="0">
                <a:solidFill>
                  <a:srgbClr val="002060"/>
                </a:solidFill>
                <a:latin typeface="Times New Roman" panose="02020603050405020304" pitchFamily="18" charset="0"/>
                <a:cs typeface="Times New Roman" panose="02020603050405020304" pitchFamily="18" charset="0"/>
              </a:rPr>
              <a:t>Talep tahmininde esas olan önce girişimin ulaşabileceği maksimum coğrafi pazar alanını belirlemek ve sonrasında bu alandaki toplam müşteri sayısını ve bunların ortalama tüketimini ortaya koymaktır.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91F0548-6DDD-46FF-A86A-75E70F2E9ED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F63F5F0-531E-429D-8043-9EDB5103EC1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D7FD8FE-8347-4D8E-842B-BBC00705F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76688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EKONOMİ, ENDÜSTRİ, REKABET ve MÜŞTERİ ANALİZİ</a:t>
            </a:r>
          </a:p>
        </p:txBody>
      </p:sp>
      <p:sp>
        <p:nvSpPr>
          <p:cNvPr id="5" name="İçerik Yer Tutucusu 4"/>
          <p:cNvSpPr txBox="1">
            <a:spLocks noGrp="1"/>
          </p:cNvSpPr>
          <p:nvPr>
            <p:ph idx="1"/>
          </p:nvPr>
        </p:nvSpPr>
        <p:spPr>
          <a:xfrm>
            <a:off x="370114" y="1845734"/>
            <a:ext cx="11451772" cy="3553793"/>
          </a:xfrm>
          <a:prstGeom prst="rect">
            <a:avLst/>
          </a:prstGeom>
          <a:noFill/>
        </p:spPr>
        <p:txBody>
          <a:bodyPr wrap="square" rtlCol="0">
            <a:spAutoFit/>
          </a:bodyPr>
          <a:lstStyle/>
          <a:p>
            <a:r>
              <a:rPr lang="tr-TR" sz="3200" b="1" dirty="0">
                <a:solidFill>
                  <a:srgbClr val="C00000"/>
                </a:solidFill>
                <a:latin typeface="Times New Roman" panose="02020603050405020304" pitchFamily="18" charset="0"/>
                <a:cs typeface="Times New Roman" panose="02020603050405020304" pitchFamily="18" charset="0"/>
              </a:rPr>
              <a:t>3. Talebi ve Müşterileri Anlamak</a:t>
            </a:r>
          </a:p>
          <a:p>
            <a:r>
              <a:rPr lang="tr-TR" sz="3200" i="1" dirty="0">
                <a:solidFill>
                  <a:srgbClr val="002060"/>
                </a:solidFill>
                <a:latin typeface="Times New Roman" panose="02020603050405020304" pitchFamily="18" charset="0"/>
                <a:cs typeface="Times New Roman" panose="02020603050405020304" pitchFamily="18" charset="0"/>
              </a:rPr>
              <a:t>3.2 Talep Tahmini</a:t>
            </a:r>
          </a:p>
          <a:p>
            <a:pPr algn="just"/>
            <a:r>
              <a:rPr lang="tr-TR" sz="3200" dirty="0">
                <a:solidFill>
                  <a:srgbClr val="002060"/>
                </a:solidFill>
                <a:latin typeface="Times New Roman" panose="02020603050405020304" pitchFamily="18" charset="0"/>
                <a:cs typeface="Times New Roman" panose="02020603050405020304" pitchFamily="18" charset="0"/>
              </a:rPr>
              <a:t>Talep tahmini konusunda en güvenilir yöntemlerden biri de geniş bir kitleye talep tahminlerinin sorulmasını, elde edilen genel sonuçların aynı kitleye bildirilerek yeniden görüşlerinin sorulmasını ve bu aşamaların genel bir görüş birliği ortaya çıkana kadar tekrar tekrar sürdürülmesini içeren </a:t>
            </a:r>
            <a:r>
              <a:rPr lang="tr-TR" sz="3200" dirty="0" err="1">
                <a:solidFill>
                  <a:srgbClr val="002060"/>
                </a:solidFill>
                <a:latin typeface="Times New Roman" panose="02020603050405020304" pitchFamily="18" charset="0"/>
                <a:cs typeface="Times New Roman" panose="02020603050405020304" pitchFamily="18" charset="0"/>
              </a:rPr>
              <a:t>Delphi</a:t>
            </a:r>
            <a:r>
              <a:rPr lang="tr-TR" sz="3200" dirty="0">
                <a:solidFill>
                  <a:srgbClr val="002060"/>
                </a:solidFill>
                <a:latin typeface="Times New Roman" panose="02020603050405020304" pitchFamily="18" charset="0"/>
                <a:cs typeface="Times New Roman" panose="02020603050405020304" pitchFamily="18" charset="0"/>
              </a:rPr>
              <a:t> Yöntemi olacaktır.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91F0548-6DDD-46FF-A86A-75E70F2E9ED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F63F5F0-531E-429D-8043-9EDB5103EC1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D7FD8FE-8347-4D8E-842B-BBC00705F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133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478971" y="1845734"/>
            <a:ext cx="11255829" cy="3221395"/>
          </a:xfrm>
          <a:prstGeom prst="rect">
            <a:avLst/>
          </a:prstGeom>
          <a:noFill/>
        </p:spPr>
        <p:txBody>
          <a:bodyPr wrap="square" rtlCol="0">
            <a:spAutoFit/>
          </a:bodyPr>
          <a:lstStyle/>
          <a:p>
            <a:r>
              <a:rPr lang="tr-TR" sz="3200" b="1" dirty="0">
                <a:solidFill>
                  <a:srgbClr val="C00000"/>
                </a:solidFill>
                <a:latin typeface="Times New Roman" panose="02020603050405020304" pitchFamily="18" charset="0"/>
                <a:cs typeface="Times New Roman" panose="02020603050405020304" pitchFamily="18" charset="0"/>
              </a:rPr>
              <a:t>2. Girişimcilik Tanımlarındaki Gelişmeler</a:t>
            </a:r>
          </a:p>
          <a:p>
            <a:pPr algn="just"/>
            <a:r>
              <a:rPr lang="tr-TR" sz="2800" dirty="0">
                <a:solidFill>
                  <a:srgbClr val="002060"/>
                </a:solidFill>
                <a:latin typeface="Times New Roman" panose="02020603050405020304" pitchFamily="18" charset="0"/>
                <a:cs typeface="Times New Roman" panose="02020603050405020304" pitchFamily="18" charset="0"/>
              </a:rPr>
              <a:t>Girişimcilik ekonominin en önemli unsurlarından biridir ve girişimcinin temel sorumluluğu değişik türlerde yenilikler çıkararak toplumun refahını arttırmaktır. (Joseph A. </a:t>
            </a:r>
            <a:r>
              <a:rPr lang="tr-TR" sz="2800" dirty="0" err="1">
                <a:solidFill>
                  <a:srgbClr val="002060"/>
                </a:solidFill>
                <a:latin typeface="Times New Roman" panose="02020603050405020304" pitchFamily="18" charset="0"/>
                <a:cs typeface="Times New Roman" panose="02020603050405020304" pitchFamily="18" charset="0"/>
              </a:rPr>
              <a:t>Schumpeter</a:t>
            </a:r>
            <a:r>
              <a:rPr lang="tr-TR" sz="2800" dirty="0">
                <a:solidFill>
                  <a:srgbClr val="002060"/>
                </a:solidFill>
                <a:latin typeface="Times New Roman" panose="02020603050405020304" pitchFamily="18" charset="0"/>
                <a:cs typeface="Times New Roman" panose="02020603050405020304" pitchFamily="18" charset="0"/>
              </a:rPr>
              <a:t>, 1976.)</a:t>
            </a:r>
          </a:p>
          <a:p>
            <a:pPr algn="just"/>
            <a:r>
              <a:rPr lang="tr-TR" sz="2800" dirty="0">
                <a:solidFill>
                  <a:srgbClr val="002060"/>
                </a:solidFill>
                <a:latin typeface="Times New Roman" panose="02020603050405020304" pitchFamily="18" charset="0"/>
                <a:cs typeface="Times New Roman" panose="02020603050405020304" pitchFamily="18" charset="0"/>
              </a:rPr>
              <a:t>Girişimciler; henüz belirginleşmemiş bir fiyatla satmak üzere üretimin girdilerini satın alan ve/veya üreten kişilerdir. Girişimcinin temel özelliği belirli olmayan bir gelirle yaşamını sürdürmesidir. (Richard </a:t>
            </a:r>
            <a:r>
              <a:rPr lang="tr-TR" sz="2800" dirty="0" err="1">
                <a:solidFill>
                  <a:srgbClr val="002060"/>
                </a:solidFill>
                <a:latin typeface="Times New Roman" panose="02020603050405020304" pitchFamily="18" charset="0"/>
                <a:cs typeface="Times New Roman" panose="02020603050405020304" pitchFamily="18" charset="0"/>
              </a:rPr>
              <a:t>Cantillon</a:t>
            </a:r>
            <a:r>
              <a:rPr lang="tr-TR" sz="2800" dirty="0">
                <a:solidFill>
                  <a:srgbClr val="002060"/>
                </a:solidFill>
                <a:latin typeface="Times New Roman" panose="02020603050405020304" pitchFamily="18" charset="0"/>
                <a:cs typeface="Times New Roman" panose="02020603050405020304" pitchFamily="18" charset="0"/>
              </a:rPr>
              <a:t>, 2010.)</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95A782AF-8199-4EE5-A498-45327F079BB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4D71084-DDED-46A0-9999-CA0EA5B91643}"/>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419248B-4976-494C-B202-360673C947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29577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ANKET ZAMANI</a:t>
            </a:r>
          </a:p>
        </p:txBody>
      </p:sp>
      <p:sp>
        <p:nvSpPr>
          <p:cNvPr id="5" name="İçerik Yer Tutucusu 4"/>
          <p:cNvSpPr txBox="1">
            <a:spLocks noGrp="1"/>
          </p:cNvSpPr>
          <p:nvPr>
            <p:ph idx="1"/>
          </p:nvPr>
        </p:nvSpPr>
        <p:spPr>
          <a:xfrm>
            <a:off x="1097280" y="1845734"/>
            <a:ext cx="10058400" cy="1047466"/>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Günün Özeti</a:t>
            </a:r>
          </a:p>
          <a:p>
            <a:r>
              <a:rPr lang="tr-TR" sz="2800" b="1" dirty="0">
                <a:solidFill>
                  <a:srgbClr val="002060"/>
                </a:solidFill>
                <a:latin typeface="Times New Roman" panose="02020603050405020304" pitchFamily="18" charset="0"/>
                <a:cs typeface="Times New Roman" panose="02020603050405020304" pitchFamily="18" charset="0"/>
              </a:rPr>
              <a:t>Değerlendirme Anketi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DBA48CF-2BDC-407C-9FE4-C0FA481B868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71DC7751-8594-42D8-AA1E-D19911EFDE0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7C80A38-B6E3-4421-AE93-9BC5CAC873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txBox="1">
            <a:spLocks noGrp="1"/>
          </p:cNvSpPr>
          <p:nvPr>
            <p:ph idx="1"/>
          </p:nvPr>
        </p:nvSpPr>
        <p:spPr>
          <a:xfrm>
            <a:off x="724546" y="691979"/>
            <a:ext cx="10058400" cy="480131"/>
          </a:xfrm>
          <a:prstGeom prst="rect">
            <a:avLst/>
          </a:prstGeom>
          <a:noFill/>
        </p:spPr>
        <p:txBody>
          <a:bodyPr wrap="square" rtlCol="0">
            <a:spAutoFit/>
          </a:bodyPr>
          <a:lstStyle/>
          <a:p>
            <a:pPr algn="ctr"/>
            <a:r>
              <a:rPr lang="tr-TR" sz="2800" b="1" dirty="0">
                <a:solidFill>
                  <a:srgbClr val="002060"/>
                </a:solidFill>
                <a:latin typeface="Times New Roman" panose="02020603050405020304" pitchFamily="18" charset="0"/>
                <a:cs typeface="Times New Roman" panose="02020603050405020304" pitchFamily="18" charset="0"/>
              </a:rPr>
              <a:t>Katılım ve paylaşımlarınız için teşekkürler…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5126" name="AutoShape 6" descr="Åampiyonluk kupasÄ±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28" name="AutoShape 8" descr="Åampiyonluk kupasÄ±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0" name="AutoShape 10" descr="madalya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 name="Dikdörtgen 11">
            <a:extLst>
              <a:ext uri="{FF2B5EF4-FFF2-40B4-BE49-F238E27FC236}">
                <a16:creationId xmlns:a16="http://schemas.microsoft.com/office/drawing/2014/main" xmlns="" id="{75211C1F-CDBC-4D1D-85B2-2DFB09D79FE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13" name="Picture 4">
            <a:extLst>
              <a:ext uri="{FF2B5EF4-FFF2-40B4-BE49-F238E27FC236}">
                <a16:creationId xmlns:a16="http://schemas.microsoft.com/office/drawing/2014/main" xmlns="" id="{2D749428-8466-41BB-985B-5612DDE2ECB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C:\Users\User\Downloads\usm-turkey-seal.png">
            <a:extLst>
              <a:ext uri="{FF2B5EF4-FFF2-40B4-BE49-F238E27FC236}">
                <a16:creationId xmlns:a16="http://schemas.microsoft.com/office/drawing/2014/main" xmlns="" id="{15E1FC47-B859-4FE1-B68F-9B5B72D2DD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İçerik Yer Tutucusu 2">
            <a:extLst>
              <a:ext uri="{FF2B5EF4-FFF2-40B4-BE49-F238E27FC236}">
                <a16:creationId xmlns:a16="http://schemas.microsoft.com/office/drawing/2014/main" xmlns="" id="{624C25E9-C855-4D12-BBB8-09BE5EDE321C}"/>
              </a:ext>
            </a:extLst>
          </p:cNvPr>
          <p:cNvSpPr txBox="1">
            <a:spLocks/>
          </p:cNvSpPr>
          <p:nvPr/>
        </p:nvSpPr>
        <p:spPr>
          <a:xfrm>
            <a:off x="460375" y="659988"/>
            <a:ext cx="11290347" cy="509726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4300" indent="0">
              <a:buFont typeface="Calibri" panose="020F0502020204030204" pitchFamily="34" charset="0"/>
              <a:buNone/>
            </a:pPr>
            <a:endParaRPr lang="tr-TR" sz="4000" dirty="0">
              <a:latin typeface="Times New Roman" panose="02020603050405020304" pitchFamily="18" charset="0"/>
              <a:cs typeface="Times New Roman" panose="02020603050405020304" pitchFamily="18" charset="0"/>
            </a:endParaRPr>
          </a:p>
          <a:p>
            <a:pPr marL="114300" indent="0">
              <a:buFont typeface="Calibri" panose="020F0502020204030204" pitchFamily="34" charset="0"/>
              <a:buNone/>
            </a:pPr>
            <a:endParaRPr lang="tr-TR" sz="4000" dirty="0">
              <a:latin typeface="Times New Roman" panose="02020603050405020304" pitchFamily="18" charset="0"/>
              <a:cs typeface="Times New Roman" panose="02020603050405020304" pitchFamily="18" charset="0"/>
            </a:endParaRPr>
          </a:p>
          <a:p>
            <a:pPr marL="114300" indent="0">
              <a:buFont typeface="Calibri" panose="020F0502020204030204" pitchFamily="34" charset="0"/>
              <a:buNone/>
            </a:pPr>
            <a:r>
              <a:rPr lang="tr-TR" sz="4000" dirty="0">
                <a:latin typeface="Times New Roman" panose="02020603050405020304" pitchFamily="18" charset="0"/>
                <a:cs typeface="Times New Roman" panose="02020603050405020304" pitchFamily="18" charset="0"/>
              </a:rPr>
              <a:t>	</a:t>
            </a:r>
          </a:p>
          <a:p>
            <a:pPr marL="114300" indent="0" algn="ctr">
              <a:buFont typeface="Calibri" panose="020F0502020204030204" pitchFamily="34" charset="0"/>
              <a:buNone/>
            </a:pPr>
            <a:r>
              <a:rPr lang="tr-TR" sz="4000" dirty="0">
                <a:latin typeface="Times New Roman" panose="02020603050405020304" pitchFamily="18" charset="0"/>
                <a:cs typeface="Times New Roman" panose="02020603050405020304" pitchFamily="18" charset="0"/>
              </a:rPr>
              <a:t>		</a:t>
            </a:r>
            <a:r>
              <a:rPr lang="tr-TR" sz="4000" dirty="0" smtClean="0">
                <a:latin typeface="Times New Roman" panose="02020603050405020304" pitchFamily="18" charset="0"/>
                <a:cs typeface="Times New Roman" panose="02020603050405020304" pitchFamily="18" charset="0"/>
              </a:rPr>
              <a:t>seyda.otluoglu@gmail.com</a:t>
            </a:r>
            <a:endParaRPr lang="tr-TR" sz="4000" dirty="0">
              <a:latin typeface="Times New Roman" panose="02020603050405020304" pitchFamily="18" charset="0"/>
              <a:cs typeface="Times New Roman" panose="02020603050405020304" pitchFamily="18" charset="0"/>
            </a:endParaRPr>
          </a:p>
          <a:p>
            <a:pPr marL="114300" indent="0">
              <a:buFont typeface="Calibri" panose="020F0502020204030204" pitchFamily="34" charset="0"/>
              <a:buNone/>
            </a:pPr>
            <a:r>
              <a:rPr lang="tr-TR" sz="4000" dirty="0">
                <a:latin typeface="Times New Roman" panose="02020603050405020304" pitchFamily="18" charset="0"/>
                <a:cs typeface="Times New Roman" panose="02020603050405020304" pitchFamily="18" charset="0"/>
              </a:rPr>
              <a:t> 	  	</a:t>
            </a:r>
          </a:p>
          <a:p>
            <a:pPr marL="114300" indent="0">
              <a:buFont typeface="Calibri" panose="020F0502020204030204" pitchFamily="34" charset="0"/>
              <a:buNone/>
            </a:pPr>
            <a:endParaRPr lang="tr-TR" sz="6600" dirty="0">
              <a:latin typeface="Times New Roman" panose="02020603050405020304" pitchFamily="18" charset="0"/>
              <a:cs typeface="Times New Roman" panose="02020603050405020304" pitchFamily="18" charset="0"/>
            </a:endParaRPr>
          </a:p>
          <a:p>
            <a:pPr marL="114300" indent="0" algn="ctr">
              <a:buFont typeface="Calibri" panose="020F0502020204030204" pitchFamily="34" charset="0"/>
              <a:buNone/>
            </a:pPr>
            <a:r>
              <a:rPr lang="tr-TR" sz="6600" dirty="0" smtClean="0">
                <a:latin typeface="Times New Roman" panose="02020603050405020304" pitchFamily="18" charset="0"/>
                <a:cs typeface="Times New Roman" panose="02020603050405020304" pitchFamily="18" charset="0"/>
              </a:rPr>
              <a:t>Şeyda OTLUOĞLU KUYUMCU</a:t>
            </a:r>
            <a:endParaRPr lang="tr-TR" sz="6000" dirty="0">
              <a:latin typeface="Times New Roman" panose="02020603050405020304" pitchFamily="18" charset="0"/>
              <a:cs typeface="Times New Roman" panose="02020603050405020304" pitchFamily="18" charset="0"/>
            </a:endParaRPr>
          </a:p>
        </p:txBody>
      </p:sp>
      <p:pic>
        <p:nvPicPr>
          <p:cNvPr id="19" name="Picture 4" descr="e mail ile ilgili gÃ¶rsel sonucu">
            <a:extLst>
              <a:ext uri="{FF2B5EF4-FFF2-40B4-BE49-F238E27FC236}">
                <a16:creationId xmlns:a16="http://schemas.microsoft.com/office/drawing/2014/main" xmlns="" id="{4B8A1A9E-06B4-4CFC-A5BA-04A2B068EE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5120" y="1828799"/>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845734"/>
            <a:ext cx="11495314" cy="3884140"/>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2800" dirty="0">
                <a:solidFill>
                  <a:srgbClr val="002060"/>
                </a:solidFill>
                <a:latin typeface="Times New Roman" panose="02020603050405020304" pitchFamily="18" charset="0"/>
                <a:cs typeface="Times New Roman" panose="02020603050405020304" pitchFamily="18" charset="0"/>
              </a:rPr>
              <a:t>3.1 İşletme ve Girişim</a:t>
            </a:r>
          </a:p>
          <a:p>
            <a:r>
              <a:rPr lang="tr-TR" sz="2800" dirty="0">
                <a:solidFill>
                  <a:srgbClr val="002060"/>
                </a:solidFill>
                <a:latin typeface="Times New Roman" panose="02020603050405020304" pitchFamily="18" charset="0"/>
                <a:cs typeface="Times New Roman" panose="02020603050405020304" pitchFamily="18" charset="0"/>
              </a:rPr>
              <a:t>3.2 Yönetim</a:t>
            </a:r>
          </a:p>
          <a:p>
            <a:r>
              <a:rPr lang="tr-TR" sz="2800" dirty="0">
                <a:solidFill>
                  <a:srgbClr val="002060"/>
                </a:solidFill>
                <a:latin typeface="Times New Roman" panose="02020603050405020304" pitchFamily="18" charset="0"/>
                <a:cs typeface="Times New Roman" panose="02020603050405020304" pitchFamily="18" charset="0"/>
              </a:rPr>
              <a:t>3.3 Girişimcilik ve KOBİ</a:t>
            </a:r>
          </a:p>
          <a:p>
            <a:r>
              <a:rPr lang="tr-TR" sz="2800" dirty="0">
                <a:solidFill>
                  <a:srgbClr val="002060"/>
                </a:solidFill>
                <a:latin typeface="Times New Roman" panose="02020603050405020304" pitchFamily="18" charset="0"/>
                <a:cs typeface="Times New Roman" panose="02020603050405020304" pitchFamily="18" charset="0"/>
              </a:rPr>
              <a:t>3.3.1 KOBİ’ </a:t>
            </a:r>
            <a:r>
              <a:rPr lang="tr-TR" sz="2800" dirty="0" err="1">
                <a:solidFill>
                  <a:srgbClr val="002060"/>
                </a:solidFill>
                <a:latin typeface="Times New Roman" panose="02020603050405020304" pitchFamily="18" charset="0"/>
                <a:cs typeface="Times New Roman" panose="02020603050405020304" pitchFamily="18" charset="0"/>
              </a:rPr>
              <a:t>lerin</a:t>
            </a:r>
            <a:r>
              <a:rPr lang="tr-TR" sz="2800" dirty="0">
                <a:solidFill>
                  <a:srgbClr val="002060"/>
                </a:solidFill>
                <a:latin typeface="Times New Roman" panose="02020603050405020304" pitchFamily="18" charset="0"/>
                <a:cs typeface="Times New Roman" panose="02020603050405020304" pitchFamily="18" charset="0"/>
              </a:rPr>
              <a:t> Önemi</a:t>
            </a:r>
          </a:p>
          <a:p>
            <a:r>
              <a:rPr lang="tr-TR" sz="2800" dirty="0">
                <a:solidFill>
                  <a:srgbClr val="002060"/>
                </a:solidFill>
                <a:latin typeface="Times New Roman" panose="02020603050405020304" pitchFamily="18" charset="0"/>
                <a:cs typeface="Times New Roman" panose="02020603050405020304" pitchFamily="18" charset="0"/>
              </a:rPr>
              <a:t>3.3.2 KOBİ’ </a:t>
            </a:r>
            <a:r>
              <a:rPr lang="tr-TR" sz="2800" dirty="0" err="1">
                <a:solidFill>
                  <a:srgbClr val="002060"/>
                </a:solidFill>
                <a:latin typeface="Times New Roman" panose="02020603050405020304" pitchFamily="18" charset="0"/>
                <a:cs typeface="Times New Roman" panose="02020603050405020304" pitchFamily="18" charset="0"/>
              </a:rPr>
              <a:t>lerin</a:t>
            </a:r>
            <a:r>
              <a:rPr lang="tr-TR" sz="2800" dirty="0">
                <a:solidFill>
                  <a:srgbClr val="002060"/>
                </a:solidFill>
                <a:latin typeface="Times New Roman" panose="02020603050405020304" pitchFamily="18" charset="0"/>
                <a:cs typeface="Times New Roman" panose="02020603050405020304" pitchFamily="18" charset="0"/>
              </a:rPr>
              <a:t> Avantajları</a:t>
            </a:r>
          </a:p>
          <a:p>
            <a:r>
              <a:rPr lang="tr-TR" sz="2800" dirty="0">
                <a:solidFill>
                  <a:srgbClr val="002060"/>
                </a:solidFill>
                <a:latin typeface="Times New Roman" panose="02020603050405020304" pitchFamily="18" charset="0"/>
                <a:cs typeface="Times New Roman" panose="02020603050405020304" pitchFamily="18" charset="0"/>
              </a:rPr>
              <a:t>3.3.3 KOBİ’ </a:t>
            </a:r>
            <a:r>
              <a:rPr lang="tr-TR" sz="2800" dirty="0" err="1">
                <a:solidFill>
                  <a:srgbClr val="002060"/>
                </a:solidFill>
                <a:latin typeface="Times New Roman" panose="02020603050405020304" pitchFamily="18" charset="0"/>
                <a:cs typeface="Times New Roman" panose="02020603050405020304" pitchFamily="18" charset="0"/>
              </a:rPr>
              <a:t>lerin</a:t>
            </a:r>
            <a:r>
              <a:rPr lang="tr-TR" sz="2800" dirty="0">
                <a:solidFill>
                  <a:srgbClr val="002060"/>
                </a:solidFill>
                <a:latin typeface="Times New Roman" panose="02020603050405020304" pitchFamily="18" charset="0"/>
                <a:cs typeface="Times New Roman" panose="02020603050405020304" pitchFamily="18" charset="0"/>
              </a:rPr>
              <a:t> Dezavantajları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9F90AEA-4CCD-4BCA-8791-18DF519D3EE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0AAB839-6C70-450A-8FF9-ED2489A3A4C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F88A978-B586-4B02-952B-01B452B8B2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160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PRETEST</a:t>
            </a:r>
          </a:p>
        </p:txBody>
      </p:sp>
      <p:sp>
        <p:nvSpPr>
          <p:cNvPr id="5" name="İçerik Yer Tutucusu 4"/>
          <p:cNvSpPr txBox="1">
            <a:spLocks noGrp="1"/>
          </p:cNvSpPr>
          <p:nvPr>
            <p:ph idx="1"/>
          </p:nvPr>
        </p:nvSpPr>
        <p:spPr>
          <a:xfrm>
            <a:off x="1097280" y="1845734"/>
            <a:ext cx="10058400" cy="2846933"/>
          </a:xfrm>
          <a:prstGeom prst="rect">
            <a:avLst/>
          </a:prstGeom>
          <a:noFill/>
        </p:spPr>
        <p:txBody>
          <a:bodyPr wrap="square" rtlCol="0">
            <a:spAutoFit/>
          </a:bodyPr>
          <a:lstStyle/>
          <a:p>
            <a:pPr algn="ctr"/>
            <a:r>
              <a:rPr lang="tr-TR" sz="4000" b="1" dirty="0">
                <a:solidFill>
                  <a:srgbClr val="002060"/>
                </a:solidFill>
                <a:latin typeface="Times New Roman" panose="02020603050405020304" pitchFamily="18" charset="0"/>
                <a:cs typeface="Times New Roman" panose="02020603050405020304" pitchFamily="18" charset="0"/>
              </a:rPr>
              <a:t>ABD Ankara Büyükelçiliği Destekli</a:t>
            </a:r>
          </a:p>
          <a:p>
            <a:pPr algn="ctr"/>
            <a:r>
              <a:rPr lang="tr-TR" sz="4000" b="1" dirty="0">
                <a:solidFill>
                  <a:srgbClr val="002060"/>
                </a:solidFill>
                <a:latin typeface="Times New Roman" panose="02020603050405020304" pitchFamily="18" charset="0"/>
                <a:cs typeface="Times New Roman" panose="02020603050405020304" pitchFamily="18" charset="0"/>
              </a:rPr>
              <a:t>GİRİŞİMCİLİK EĞİTİMİ</a:t>
            </a:r>
          </a:p>
          <a:p>
            <a:pPr algn="ctr"/>
            <a:endParaRPr lang="tr-TR" sz="4000" b="1" dirty="0">
              <a:solidFill>
                <a:srgbClr val="002060"/>
              </a:solidFill>
              <a:latin typeface="Times New Roman" panose="02020603050405020304" pitchFamily="18" charset="0"/>
              <a:cs typeface="Times New Roman" panose="02020603050405020304" pitchFamily="18" charset="0"/>
            </a:endParaRPr>
          </a:p>
          <a:p>
            <a:pPr algn="ctr"/>
            <a:r>
              <a:rPr lang="tr-TR" sz="4000" b="1" dirty="0">
                <a:solidFill>
                  <a:srgbClr val="002060"/>
                </a:solidFill>
                <a:latin typeface="Times New Roman" panose="02020603050405020304" pitchFamily="18" charset="0"/>
                <a:cs typeface="Times New Roman" panose="02020603050405020304" pitchFamily="18" charset="0"/>
              </a:rPr>
              <a:t>Test Zamanı…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78C21A7-873B-443C-80E0-2CAB81A597F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24590DF-4C2F-4DB5-A4B4-B287CF4ACC1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D0C40913-E8BF-46B4-B767-88AE8402F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623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693337"/>
            <a:ext cx="11495314" cy="3733330"/>
          </a:xfrm>
          <a:prstGeom prst="rect">
            <a:avLst/>
          </a:prstGeom>
          <a:noFill/>
        </p:spPr>
        <p:txBody>
          <a:bodyPr wrap="square" rtlCol="0">
            <a:spAutoFit/>
          </a:bodyPr>
          <a:lstStyle/>
          <a:p>
            <a:r>
              <a:rPr lang="tr-TR" sz="32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3200" i="1" dirty="0">
                <a:solidFill>
                  <a:srgbClr val="002060"/>
                </a:solidFill>
                <a:latin typeface="Times New Roman" panose="02020603050405020304" pitchFamily="18" charset="0"/>
                <a:cs typeface="Times New Roman" panose="02020603050405020304" pitchFamily="18" charset="0"/>
              </a:rPr>
              <a:t>3.1 İşletme ve Girişim</a:t>
            </a:r>
          </a:p>
          <a:p>
            <a:r>
              <a:rPr lang="tr-TR" sz="3200" dirty="0">
                <a:solidFill>
                  <a:srgbClr val="002060"/>
                </a:solidFill>
                <a:latin typeface="Times New Roman" panose="02020603050405020304" pitchFamily="18" charset="0"/>
                <a:cs typeface="Times New Roman" panose="02020603050405020304" pitchFamily="18" charset="0"/>
              </a:rPr>
              <a:t>İşletme, </a:t>
            </a:r>
            <a:r>
              <a:rPr lang="tr-TR" sz="3200" b="1" dirty="0">
                <a:solidFill>
                  <a:srgbClr val="002060"/>
                </a:solidFill>
                <a:latin typeface="Times New Roman" panose="02020603050405020304" pitchFamily="18" charset="0"/>
                <a:cs typeface="Times New Roman" panose="02020603050405020304" pitchFamily="18" charset="0"/>
              </a:rPr>
              <a:t>belirli amaçlar </a:t>
            </a:r>
            <a:r>
              <a:rPr lang="tr-TR" sz="3200" dirty="0">
                <a:solidFill>
                  <a:srgbClr val="002060"/>
                </a:solidFill>
                <a:latin typeface="Times New Roman" panose="02020603050405020304" pitchFamily="18" charset="0"/>
                <a:cs typeface="Times New Roman" panose="02020603050405020304" pitchFamily="18" charset="0"/>
              </a:rPr>
              <a:t>doğrultusunda, </a:t>
            </a:r>
            <a:r>
              <a:rPr lang="tr-TR" sz="3200" b="1" dirty="0">
                <a:solidFill>
                  <a:srgbClr val="002060"/>
                </a:solidFill>
                <a:latin typeface="Times New Roman" panose="02020603050405020304" pitchFamily="18" charset="0"/>
                <a:cs typeface="Times New Roman" panose="02020603050405020304" pitchFamily="18" charset="0"/>
              </a:rPr>
              <a:t>ürün ve hizmetler</a:t>
            </a:r>
            <a:r>
              <a:rPr lang="tr-TR" sz="3200" dirty="0">
                <a:solidFill>
                  <a:srgbClr val="002060"/>
                </a:solidFill>
                <a:latin typeface="Times New Roman" panose="02020603050405020304" pitchFamily="18" charset="0"/>
                <a:cs typeface="Times New Roman" panose="02020603050405020304" pitchFamily="18" charset="0"/>
              </a:rPr>
              <a:t> üretip pazarlayarak insanların </a:t>
            </a:r>
            <a:r>
              <a:rPr lang="tr-TR" sz="3200" b="1" dirty="0">
                <a:solidFill>
                  <a:srgbClr val="002060"/>
                </a:solidFill>
                <a:latin typeface="Times New Roman" panose="02020603050405020304" pitchFamily="18" charset="0"/>
                <a:cs typeface="Times New Roman" panose="02020603050405020304" pitchFamily="18" charset="0"/>
              </a:rPr>
              <a:t>istek ve ihtiyaçlarını </a:t>
            </a:r>
            <a:r>
              <a:rPr lang="tr-TR" sz="3200" dirty="0">
                <a:solidFill>
                  <a:srgbClr val="002060"/>
                </a:solidFill>
                <a:latin typeface="Times New Roman" panose="02020603050405020304" pitchFamily="18" charset="0"/>
                <a:cs typeface="Times New Roman" panose="02020603050405020304" pitchFamily="18" charset="0"/>
              </a:rPr>
              <a:t>karşılayan ekonomik bir birimdir.</a:t>
            </a:r>
          </a:p>
          <a:p>
            <a:r>
              <a:rPr lang="tr-TR" sz="3200" dirty="0">
                <a:solidFill>
                  <a:srgbClr val="002060"/>
                </a:solidFill>
                <a:latin typeface="Times New Roman" panose="02020603050405020304" pitchFamily="18" charset="0"/>
                <a:cs typeface="Times New Roman" panose="02020603050405020304" pitchFamily="18" charset="0"/>
              </a:rPr>
              <a:t>Bir işletme, kuruluş öncesi amaçlarını net olarak ortaya koymalı ve bu konuda paydaşları ile bir amaç birliği oluşturmalıdır.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817151E-493E-461A-AB2C-7A1EC48D3E3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E51461C-C7FF-4EC7-9327-8CF8147F2CF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2BF3E38-525A-4B64-8B5D-BA0943B7C5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531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693337"/>
            <a:ext cx="11495314" cy="3733330"/>
          </a:xfrm>
          <a:prstGeom prst="rect">
            <a:avLst/>
          </a:prstGeom>
          <a:noFill/>
        </p:spPr>
        <p:txBody>
          <a:bodyPr wrap="square" rtlCol="0">
            <a:spAutoFit/>
          </a:bodyPr>
          <a:lstStyle/>
          <a:p>
            <a:r>
              <a:rPr lang="tr-TR" sz="32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3200" i="1" dirty="0">
                <a:solidFill>
                  <a:srgbClr val="002060"/>
                </a:solidFill>
                <a:latin typeface="Times New Roman" panose="02020603050405020304" pitchFamily="18" charset="0"/>
                <a:cs typeface="Times New Roman" panose="02020603050405020304" pitchFamily="18" charset="0"/>
              </a:rPr>
              <a:t>3.1 İşletme ve Girişim</a:t>
            </a:r>
          </a:p>
          <a:p>
            <a:r>
              <a:rPr lang="tr-TR" sz="3200" dirty="0">
                <a:solidFill>
                  <a:srgbClr val="002060"/>
                </a:solidFill>
                <a:latin typeface="Times New Roman" panose="02020603050405020304" pitchFamily="18" charset="0"/>
                <a:cs typeface="Times New Roman" panose="02020603050405020304" pitchFamily="18" charset="0"/>
              </a:rPr>
              <a:t>Girişimcinin işletmedeki temel fonksiyonu sermaye sahipliği değil, bir iş fikri geliştirerek gerekli kaynakları bir araya getirip bir değere dönüştürmektir.</a:t>
            </a:r>
          </a:p>
          <a:p>
            <a:r>
              <a:rPr lang="tr-TR" sz="3200" dirty="0">
                <a:solidFill>
                  <a:srgbClr val="002060"/>
                </a:solidFill>
                <a:latin typeface="Times New Roman" panose="02020603050405020304" pitchFamily="18" charset="0"/>
                <a:cs typeface="Times New Roman" panose="02020603050405020304" pitchFamily="18" charset="0"/>
              </a:rPr>
              <a:t>Pazarın istek ve ihtiyaçlarını istenilen düzeyde karşılayamayan girişimler, zaman içerisinde yok olacaktır.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817151E-493E-461A-AB2C-7A1EC48D3E3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E51461C-C7FF-4EC7-9327-8CF8147F2CF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2BF3E38-525A-4B64-8B5D-BA0943B7C5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393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845734"/>
            <a:ext cx="11495314" cy="334553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2800" i="1" dirty="0">
                <a:solidFill>
                  <a:srgbClr val="002060"/>
                </a:solidFill>
                <a:latin typeface="Times New Roman" panose="02020603050405020304" pitchFamily="18" charset="0"/>
                <a:cs typeface="Times New Roman" panose="02020603050405020304" pitchFamily="18" charset="0"/>
              </a:rPr>
              <a:t>3.2 Yönetim</a:t>
            </a:r>
          </a:p>
          <a:p>
            <a:pPr algn="just"/>
            <a:r>
              <a:rPr lang="tr-TR" sz="2800" dirty="0">
                <a:solidFill>
                  <a:srgbClr val="002060"/>
                </a:solidFill>
                <a:latin typeface="Times New Roman" panose="02020603050405020304" pitchFamily="18" charset="0"/>
                <a:cs typeface="Times New Roman" panose="02020603050405020304" pitchFamily="18" charset="0"/>
              </a:rPr>
              <a:t>Bir yöneticinin işletme kaynaklarını etkin şekilde idare edebilmesi, bu kaynakları iyi planlayabilme, örgütleyebilme, koordine etme ve kontrol etme becerisine bağlıdır.</a:t>
            </a:r>
          </a:p>
          <a:p>
            <a:pPr algn="just"/>
            <a:r>
              <a:rPr lang="tr-TR" sz="2800" dirty="0">
                <a:solidFill>
                  <a:srgbClr val="002060"/>
                </a:solidFill>
                <a:latin typeface="Times New Roman" panose="02020603050405020304" pitchFamily="18" charset="0"/>
                <a:cs typeface="Times New Roman" panose="02020603050405020304" pitchFamily="18" charset="0"/>
              </a:rPr>
              <a:t>Örgütleme aşamasında yönetici, nasıl bir yapı ile işlerin yürütüleceğini belirlemektedir.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AF8FF20-BB33-4ECF-B1DE-17EA115D0BD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C86E572-9118-4209-905D-3627AD16E99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A9A476B-9A6D-441E-A1BD-457B991788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216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845734"/>
            <a:ext cx="11495314" cy="2944396"/>
          </a:xfrm>
          <a:prstGeom prst="rect">
            <a:avLst/>
          </a:prstGeom>
          <a:noFill/>
        </p:spPr>
        <p:txBody>
          <a:bodyPr wrap="square" rtlCol="0">
            <a:spAutoFit/>
          </a:bodyPr>
          <a:lstStyle/>
          <a:p>
            <a:r>
              <a:rPr lang="tr-TR" sz="36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3600" i="1" dirty="0">
                <a:solidFill>
                  <a:srgbClr val="002060"/>
                </a:solidFill>
                <a:latin typeface="Times New Roman" panose="02020603050405020304" pitchFamily="18" charset="0"/>
                <a:cs typeface="Times New Roman" panose="02020603050405020304" pitchFamily="18" charset="0"/>
              </a:rPr>
              <a:t>3.2 Yönetim</a:t>
            </a:r>
          </a:p>
          <a:p>
            <a:pPr algn="just"/>
            <a:r>
              <a:rPr lang="tr-TR" sz="3600" dirty="0">
                <a:solidFill>
                  <a:srgbClr val="002060"/>
                </a:solidFill>
                <a:latin typeface="Times New Roman" panose="02020603050405020304" pitchFamily="18" charset="0"/>
                <a:cs typeface="Times New Roman" panose="02020603050405020304" pitchFamily="18" charset="0"/>
              </a:rPr>
              <a:t>İşletmenin kuruluş aşamasında, çoğu zaman girişimci ve yönetici aynı kişi olurken, idari görevlerin artmasıyla birlikte yönetici ile girişimci farklı görevleri yerine getirmeye başlar.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AF8FF20-BB33-4ECF-B1DE-17EA115D0BD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C86E572-9118-4209-905D-3627AD16E99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A9A476B-9A6D-441E-A1BD-457B991788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040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845734"/>
            <a:ext cx="11495314" cy="4477123"/>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2800" i="1" dirty="0">
                <a:solidFill>
                  <a:srgbClr val="002060"/>
                </a:solidFill>
                <a:latin typeface="Times New Roman" panose="02020603050405020304" pitchFamily="18" charset="0"/>
                <a:cs typeface="Times New Roman" panose="02020603050405020304" pitchFamily="18" charset="0"/>
              </a:rPr>
              <a:t>3.2 Yönetim</a:t>
            </a: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tr-TR" sz="2800" b="1" dirty="0">
                <a:solidFill>
                  <a:schemeClr val="accent5">
                    <a:lumMod val="75000"/>
                  </a:schemeClr>
                </a:solidFill>
                <a:latin typeface="Times New Roman" panose="02020603050405020304" pitchFamily="18" charset="0"/>
                <a:cs typeface="Times New Roman" panose="02020603050405020304" pitchFamily="18" charset="0"/>
              </a:rPr>
              <a:t>Yönetim Fonksiyonları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3245164" y="2611061"/>
            <a:ext cx="5754192" cy="3093052"/>
          </a:xfrm>
          <a:prstGeom prst="rect">
            <a:avLst/>
          </a:prstGeom>
        </p:spPr>
      </p:pic>
      <p:sp>
        <p:nvSpPr>
          <p:cNvPr id="7" name="Dikdörtgen 6">
            <a:extLst>
              <a:ext uri="{FF2B5EF4-FFF2-40B4-BE49-F238E27FC236}">
                <a16:creationId xmlns:a16="http://schemas.microsoft.com/office/drawing/2014/main" xmlns="" id="{3C7A74D2-7819-4541-BBF1-089A0AA676C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475BFFF-170A-47C7-AFCA-CC335CD12E0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7F06172-2889-4E19-A0A0-A496247155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756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1238249" y="1845734"/>
            <a:ext cx="10605407" cy="3912866"/>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2800" i="1" dirty="0">
                <a:solidFill>
                  <a:srgbClr val="002060"/>
                </a:solidFill>
                <a:latin typeface="Times New Roman" panose="02020603050405020304" pitchFamily="18" charset="0"/>
                <a:cs typeface="Times New Roman" panose="02020603050405020304" pitchFamily="18" charset="0"/>
              </a:rPr>
              <a:t>3.3 Girişimcilik ve KOBİ</a:t>
            </a:r>
          </a:p>
          <a:p>
            <a:pPr algn="just"/>
            <a:r>
              <a:rPr lang="tr-TR" sz="2800" dirty="0">
                <a:solidFill>
                  <a:srgbClr val="002060"/>
                </a:solidFill>
                <a:latin typeface="Times New Roman" panose="02020603050405020304" pitchFamily="18" charset="0"/>
                <a:cs typeface="Times New Roman" panose="02020603050405020304" pitchFamily="18" charset="0"/>
              </a:rPr>
              <a:t>Girişimcilik çoğu zaman küçük bir işletme sahipliği ile eşanlamlı bir kavram olarak düşünülür.</a:t>
            </a:r>
          </a:p>
          <a:p>
            <a:pPr algn="just"/>
            <a:r>
              <a:rPr lang="tr-TR" sz="2800" dirty="0">
                <a:solidFill>
                  <a:srgbClr val="002060"/>
                </a:solidFill>
                <a:latin typeface="Times New Roman" panose="02020603050405020304" pitchFamily="18" charset="0"/>
                <a:cs typeface="Times New Roman" panose="02020603050405020304" pitchFamily="18" charset="0"/>
              </a:rPr>
              <a:t>Ülkemizde yer alan girişimlerin de büyük çoğunluğunun (% 99,5) küçük ve orta ölçekli girişimler olduğu görülmektedir.</a:t>
            </a:r>
          </a:p>
          <a:p>
            <a:pPr algn="just"/>
            <a:r>
              <a:rPr lang="tr-TR" sz="2800" dirty="0">
                <a:solidFill>
                  <a:srgbClr val="002060"/>
                </a:solidFill>
                <a:latin typeface="Times New Roman" panose="02020603050405020304" pitchFamily="18" charset="0"/>
                <a:cs typeface="Times New Roman" panose="02020603050405020304" pitchFamily="18" charset="0"/>
              </a:rPr>
              <a:t>KOBİ kavramının tanımlanması zamana, ülkeye, kullanılan teknolojiye veya sektöre göre farklılık gösterebilmektedir.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DFCD96A-6D59-4D78-B969-407D5DE58F5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A679C24E-EDAC-4593-994F-BCF138AA12F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FE261B9-34EF-41E7-AFA0-F8F972A832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290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845734"/>
            <a:ext cx="11495314" cy="3539430"/>
          </a:xfrm>
          <a:prstGeom prst="rect">
            <a:avLst/>
          </a:prstGeom>
          <a:noFill/>
        </p:spPr>
        <p:txBody>
          <a:bodyPr wrap="square" rtlCol="0">
            <a:spAutoFit/>
          </a:bodyPr>
          <a:lstStyle/>
          <a:p>
            <a:r>
              <a:rPr lang="tr-TR" sz="30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3000" i="1" dirty="0">
                <a:solidFill>
                  <a:srgbClr val="002060"/>
                </a:solidFill>
                <a:latin typeface="Times New Roman" panose="02020603050405020304" pitchFamily="18" charset="0"/>
                <a:cs typeface="Times New Roman" panose="02020603050405020304" pitchFamily="18" charset="0"/>
              </a:rPr>
              <a:t>3.3 Girişimcilik ve KOBİ</a:t>
            </a:r>
          </a:p>
          <a:p>
            <a:pPr algn="just"/>
            <a:r>
              <a:rPr lang="tr-TR" sz="3000" dirty="0">
                <a:solidFill>
                  <a:srgbClr val="002060"/>
                </a:solidFill>
                <a:latin typeface="Times New Roman" panose="02020603050405020304" pitchFamily="18" charset="0"/>
                <a:cs typeface="Times New Roman" panose="02020603050405020304" pitchFamily="18" charset="0"/>
              </a:rPr>
              <a:t>Ülkemizde geçerli olan KOBİ tanımı mikro, küçük, orta ölçekteki işletmeleri içine almaktadır. Buna göre;</a:t>
            </a:r>
          </a:p>
          <a:p>
            <a:pPr algn="just"/>
            <a:r>
              <a:rPr lang="tr-TR" sz="3000" i="1" dirty="0">
                <a:solidFill>
                  <a:srgbClr val="002060"/>
                </a:solidFill>
                <a:latin typeface="Times New Roman" panose="02020603050405020304" pitchFamily="18" charset="0"/>
                <a:cs typeface="Times New Roman" panose="02020603050405020304" pitchFamily="18" charset="0"/>
              </a:rPr>
              <a:t>A. Mikro işletme: </a:t>
            </a:r>
            <a:r>
              <a:rPr lang="tr-TR" sz="3000" dirty="0">
                <a:solidFill>
                  <a:srgbClr val="002060"/>
                </a:solidFill>
                <a:latin typeface="Times New Roman" panose="02020603050405020304" pitchFamily="18" charset="0"/>
                <a:cs typeface="Times New Roman" panose="02020603050405020304" pitchFamily="18" charset="0"/>
              </a:rPr>
              <a:t>10 kişiden az yıllık çalışan istihdam eden ve yıllık net satış hasılatı veya mali bilançosundan herhangi biri 3.000.000 TL’ </a:t>
            </a:r>
            <a:r>
              <a:rPr lang="tr-TR" sz="3000" dirty="0" err="1">
                <a:solidFill>
                  <a:srgbClr val="002060"/>
                </a:solidFill>
                <a:latin typeface="Times New Roman" panose="02020603050405020304" pitchFamily="18" charset="0"/>
                <a:cs typeface="Times New Roman" panose="02020603050405020304" pitchFamily="18" charset="0"/>
              </a:rPr>
              <a:t>yi</a:t>
            </a:r>
            <a:r>
              <a:rPr lang="tr-TR" sz="3000" dirty="0">
                <a:solidFill>
                  <a:srgbClr val="002060"/>
                </a:solidFill>
                <a:latin typeface="Times New Roman" panose="02020603050405020304" pitchFamily="18" charset="0"/>
                <a:cs typeface="Times New Roman" panose="02020603050405020304" pitchFamily="18" charset="0"/>
              </a:rPr>
              <a:t> aşmayan işletmeler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9B741F4C-051D-4DB9-9B7C-72E9F7ABB01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E586BAE-E6D3-4975-9324-BB7C7ACAF38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D75AF1A-B058-4878-A265-E291ADD0EE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853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694733"/>
            <a:ext cx="11495314" cy="3733330"/>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2800" i="1" dirty="0">
                <a:solidFill>
                  <a:srgbClr val="002060"/>
                </a:solidFill>
                <a:latin typeface="Times New Roman" panose="02020603050405020304" pitchFamily="18" charset="0"/>
                <a:cs typeface="Times New Roman" panose="02020603050405020304" pitchFamily="18" charset="0"/>
              </a:rPr>
              <a:t>3.3 Girişimcilik ve KOBİ</a:t>
            </a:r>
          </a:p>
          <a:p>
            <a:pPr algn="just"/>
            <a:r>
              <a:rPr lang="tr-TR" sz="2800" i="1" dirty="0">
                <a:solidFill>
                  <a:srgbClr val="002060"/>
                </a:solidFill>
                <a:latin typeface="Times New Roman" panose="02020603050405020304" pitchFamily="18" charset="0"/>
                <a:cs typeface="Times New Roman" panose="02020603050405020304" pitchFamily="18" charset="0"/>
              </a:rPr>
              <a:t>B. Küçük işletme: </a:t>
            </a:r>
            <a:r>
              <a:rPr lang="tr-TR" sz="2800" dirty="0">
                <a:solidFill>
                  <a:srgbClr val="002060"/>
                </a:solidFill>
                <a:latin typeface="Times New Roman" panose="02020603050405020304" pitchFamily="18" charset="0"/>
                <a:cs typeface="Times New Roman" panose="02020603050405020304" pitchFamily="18" charset="0"/>
              </a:rPr>
              <a:t>50 kişiden az yıllık çalışan istihdam eden ve yıllık net satış hasılatı veya mali bilançosundan herhangi biri 25.000.000 TL’ </a:t>
            </a:r>
            <a:r>
              <a:rPr lang="tr-TR" sz="2800" dirty="0" err="1">
                <a:solidFill>
                  <a:srgbClr val="002060"/>
                </a:solidFill>
                <a:latin typeface="Times New Roman" panose="02020603050405020304" pitchFamily="18" charset="0"/>
                <a:cs typeface="Times New Roman" panose="02020603050405020304" pitchFamily="18" charset="0"/>
              </a:rPr>
              <a:t>yi</a:t>
            </a:r>
            <a:r>
              <a:rPr lang="tr-TR" sz="2800" dirty="0">
                <a:solidFill>
                  <a:srgbClr val="002060"/>
                </a:solidFill>
                <a:latin typeface="Times New Roman" panose="02020603050405020304" pitchFamily="18" charset="0"/>
                <a:cs typeface="Times New Roman" panose="02020603050405020304" pitchFamily="18" charset="0"/>
              </a:rPr>
              <a:t> aşmayan işletmeler</a:t>
            </a:r>
          </a:p>
          <a:p>
            <a:pPr algn="just"/>
            <a:r>
              <a:rPr lang="tr-TR" sz="2800" i="1" dirty="0">
                <a:solidFill>
                  <a:srgbClr val="002060"/>
                </a:solidFill>
                <a:latin typeface="Times New Roman" panose="02020603050405020304" pitchFamily="18" charset="0"/>
                <a:cs typeface="Times New Roman" panose="02020603050405020304" pitchFamily="18" charset="0"/>
              </a:rPr>
              <a:t>C. Orta büyüklükteki işletme: </a:t>
            </a:r>
            <a:r>
              <a:rPr lang="tr-TR" sz="2800" dirty="0">
                <a:solidFill>
                  <a:srgbClr val="002060"/>
                </a:solidFill>
                <a:latin typeface="Times New Roman" panose="02020603050405020304" pitchFamily="18" charset="0"/>
                <a:cs typeface="Times New Roman" panose="02020603050405020304" pitchFamily="18" charset="0"/>
              </a:rPr>
              <a:t>250 kişiden az yıllık çalışan istihdam eden ve yıllık net satış hasılatı veya mali bilançosundan herhangi biri 125.000.000 TL’ </a:t>
            </a:r>
            <a:r>
              <a:rPr lang="tr-TR" sz="2800" dirty="0" err="1">
                <a:solidFill>
                  <a:srgbClr val="002060"/>
                </a:solidFill>
                <a:latin typeface="Times New Roman" panose="02020603050405020304" pitchFamily="18" charset="0"/>
                <a:cs typeface="Times New Roman" panose="02020603050405020304" pitchFamily="18" charset="0"/>
              </a:rPr>
              <a:t>yi</a:t>
            </a:r>
            <a:r>
              <a:rPr lang="tr-TR" sz="2800" dirty="0">
                <a:solidFill>
                  <a:srgbClr val="002060"/>
                </a:solidFill>
                <a:latin typeface="Times New Roman" panose="02020603050405020304" pitchFamily="18" charset="0"/>
                <a:cs typeface="Times New Roman" panose="02020603050405020304" pitchFamily="18" charset="0"/>
              </a:rPr>
              <a:t> aşmayan işletmeler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9B741F4C-051D-4DB9-9B7C-72E9F7ABB01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E586BAE-E6D3-4975-9324-BB7C7ACAF38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D75AF1A-B058-4878-A265-E291ADD0EE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01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1097279" y="1845734"/>
            <a:ext cx="10656571" cy="345633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pPr algn="ctr"/>
            <a:r>
              <a:rPr lang="tr-TR" sz="3600" i="1" dirty="0">
                <a:solidFill>
                  <a:srgbClr val="002060"/>
                </a:solidFill>
                <a:latin typeface="Times New Roman" panose="02020603050405020304" pitchFamily="18" charset="0"/>
                <a:cs typeface="Times New Roman" panose="02020603050405020304" pitchFamily="18" charset="0"/>
              </a:rPr>
              <a:t>KOBİ’ </a:t>
            </a:r>
            <a:r>
              <a:rPr lang="tr-TR" sz="3600" i="1" dirty="0" err="1">
                <a:solidFill>
                  <a:srgbClr val="002060"/>
                </a:solidFill>
                <a:latin typeface="Times New Roman" panose="02020603050405020304" pitchFamily="18" charset="0"/>
                <a:cs typeface="Times New Roman" panose="02020603050405020304" pitchFamily="18" charset="0"/>
              </a:rPr>
              <a:t>lerin</a:t>
            </a:r>
            <a:r>
              <a:rPr lang="tr-TR" sz="3600" i="1" dirty="0">
                <a:solidFill>
                  <a:srgbClr val="002060"/>
                </a:solidFill>
                <a:latin typeface="Times New Roman" panose="02020603050405020304" pitchFamily="18" charset="0"/>
                <a:cs typeface="Times New Roman" panose="02020603050405020304" pitchFamily="18" charset="0"/>
              </a:rPr>
              <a:t> Önemi</a:t>
            </a:r>
          </a:p>
          <a:p>
            <a:r>
              <a:rPr lang="tr-TR" sz="2800" dirty="0">
                <a:solidFill>
                  <a:srgbClr val="002060"/>
                </a:solidFill>
                <a:latin typeface="Times New Roman" panose="02020603050405020304" pitchFamily="18" charset="0"/>
                <a:cs typeface="Times New Roman" panose="02020603050405020304" pitchFamily="18" charset="0"/>
              </a:rPr>
              <a:t>Pek çok KOBİ, büyük işletmelerin ihtiyaç duydukları ürünleri üreterek büyük işletmelerin faaliyet göstermekte zorlandıkları alanlarda ürün/hizmet üretimini mümkün kılmaktadır.</a:t>
            </a:r>
          </a:p>
          <a:p>
            <a:r>
              <a:rPr lang="tr-TR" sz="2800" dirty="0">
                <a:solidFill>
                  <a:srgbClr val="002060"/>
                </a:solidFill>
                <a:latin typeface="Times New Roman" panose="02020603050405020304" pitchFamily="18" charset="0"/>
                <a:cs typeface="Times New Roman" panose="02020603050405020304" pitchFamily="18" charset="0"/>
              </a:rPr>
              <a:t>Bu sayede, girişimcilik ekosisteminin büyümesini ve gelişmesini sağlamaktadırlar.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8110A1E-4564-4218-BCBA-43A255A573C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ACE4B081-97B4-4B31-A6D6-84F394EFFC2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C39015B-43F5-44A0-921C-8AD5D5F2BC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447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845734"/>
            <a:ext cx="11495314" cy="5189113"/>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r>
              <a:rPr lang="tr-TR" sz="2800" i="1" dirty="0">
                <a:solidFill>
                  <a:srgbClr val="002060"/>
                </a:solidFill>
                <a:latin typeface="Times New Roman" panose="02020603050405020304" pitchFamily="18" charset="0"/>
                <a:cs typeface="Times New Roman" panose="02020603050405020304" pitchFamily="18" charset="0"/>
              </a:rPr>
              <a:t>3.3 Girişimcilik ve KOBİ</a:t>
            </a:r>
          </a:p>
          <a:p>
            <a:r>
              <a:rPr lang="tr-TR" sz="2800" i="1" dirty="0">
                <a:solidFill>
                  <a:srgbClr val="002060"/>
                </a:solidFill>
                <a:latin typeface="Times New Roman" panose="02020603050405020304" pitchFamily="18" charset="0"/>
                <a:cs typeface="Times New Roman" panose="02020603050405020304" pitchFamily="18" charset="0"/>
              </a:rPr>
              <a:t>3.3.1 KOBİ’ </a:t>
            </a:r>
            <a:r>
              <a:rPr lang="tr-TR" sz="2800" i="1" dirty="0" err="1">
                <a:solidFill>
                  <a:srgbClr val="002060"/>
                </a:solidFill>
                <a:latin typeface="Times New Roman" panose="02020603050405020304" pitchFamily="18" charset="0"/>
                <a:cs typeface="Times New Roman" panose="02020603050405020304" pitchFamily="18" charset="0"/>
              </a:rPr>
              <a:t>lerin</a:t>
            </a:r>
            <a:r>
              <a:rPr lang="tr-TR" sz="2800" i="1" dirty="0">
                <a:solidFill>
                  <a:srgbClr val="002060"/>
                </a:solidFill>
                <a:latin typeface="Times New Roman" panose="02020603050405020304" pitchFamily="18" charset="0"/>
                <a:cs typeface="Times New Roman" panose="02020603050405020304" pitchFamily="18" charset="0"/>
              </a:rPr>
              <a:t> Önemi</a:t>
            </a:r>
          </a:p>
          <a:p>
            <a:r>
              <a:rPr lang="tr-TR" sz="2800" i="1" dirty="0">
                <a:solidFill>
                  <a:srgbClr val="002060"/>
                </a:solidFill>
                <a:latin typeface="Times New Roman" panose="02020603050405020304" pitchFamily="18" charset="0"/>
                <a:cs typeface="Times New Roman" panose="02020603050405020304" pitchFamily="18" charset="0"/>
              </a:rPr>
              <a:t>2016 yılı istatistikleri</a:t>
            </a:r>
          </a:p>
          <a:p>
            <a:endParaRPr lang="tr-TR" sz="2800" i="1"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i="1"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i="1"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i="1" dirty="0">
              <a:solidFill>
                <a:schemeClr val="accent5">
                  <a:lumMod val="75000"/>
                </a:schemeClr>
              </a:solidFill>
              <a:latin typeface="Times New Roman" panose="02020603050405020304" pitchFamily="18" charset="0"/>
              <a:cs typeface="Times New Roman" panose="02020603050405020304" pitchFamily="18" charset="0"/>
            </a:endParaRPr>
          </a:p>
          <a:p>
            <a:pPr lvl="8"/>
            <a:r>
              <a:rPr lang="tr-TR" sz="2200" b="1" dirty="0">
                <a:solidFill>
                  <a:schemeClr val="accent5">
                    <a:lumMod val="75000"/>
                  </a:schemeClr>
                </a:solidFill>
                <a:latin typeface="Times New Roman" panose="02020603050405020304" pitchFamily="18" charset="0"/>
                <a:cs typeface="Times New Roman" panose="02020603050405020304" pitchFamily="18" charset="0"/>
              </a:rPr>
              <a:t>                                                                          </a:t>
            </a:r>
          </a:p>
          <a:p>
            <a:pPr lvl="8"/>
            <a:r>
              <a:rPr lang="tr-TR" sz="2200" b="1" dirty="0">
                <a:solidFill>
                  <a:schemeClr val="accent5">
                    <a:lumMod val="75000"/>
                  </a:schemeClr>
                </a:solidFill>
                <a:latin typeface="Times New Roman" panose="02020603050405020304" pitchFamily="18" charset="0"/>
                <a:cs typeface="Times New Roman" panose="02020603050405020304" pitchFamily="18" charset="0"/>
              </a:rPr>
              <a:t>                                                                            Sayılarla KOBİ’ </a:t>
            </a:r>
            <a:r>
              <a:rPr lang="tr-TR" sz="2200" b="1" dirty="0" err="1">
                <a:solidFill>
                  <a:schemeClr val="accent5">
                    <a:lumMod val="75000"/>
                  </a:schemeClr>
                </a:solidFill>
                <a:latin typeface="Times New Roman" panose="02020603050405020304" pitchFamily="18" charset="0"/>
                <a:cs typeface="Times New Roman" panose="02020603050405020304" pitchFamily="18" charset="0"/>
              </a:rPr>
              <a:t>ler</a:t>
            </a:r>
            <a:endParaRPr lang="tr-TR" sz="22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4963886" y="2319731"/>
            <a:ext cx="6879771" cy="3471469"/>
          </a:xfrm>
          <a:prstGeom prst="rect">
            <a:avLst/>
          </a:prstGeom>
        </p:spPr>
      </p:pic>
      <p:sp>
        <p:nvSpPr>
          <p:cNvPr id="7" name="Dikdörtgen 6">
            <a:extLst>
              <a:ext uri="{FF2B5EF4-FFF2-40B4-BE49-F238E27FC236}">
                <a16:creationId xmlns:a16="http://schemas.microsoft.com/office/drawing/2014/main" xmlns="" id="{B1D25ABD-A283-43F0-9005-CD0BEC1A3E1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B4C7EB4-9346-4763-9699-41D24EF6474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5B036FB1-6044-4AF5-B042-5C53EFF2EE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525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233683"/>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 Eğitim Programı </a:t>
            </a:r>
            <a:br>
              <a:rPr lang="tr-TR" sz="4000" b="1" dirty="0">
                <a:solidFill>
                  <a:schemeClr val="accent2"/>
                </a:solidFill>
                <a:latin typeface="Times New Roman" panose="02020603050405020304" pitchFamily="18" charset="0"/>
                <a:cs typeface="Times New Roman" panose="02020603050405020304" pitchFamily="18" charset="0"/>
              </a:rPr>
            </a:br>
            <a:r>
              <a:rPr lang="tr-TR" sz="4000" b="1" dirty="0">
                <a:solidFill>
                  <a:schemeClr val="accent2"/>
                </a:solidFill>
                <a:latin typeface="Times New Roman" panose="02020603050405020304" pitchFamily="18" charset="0"/>
                <a:cs typeface="Times New Roman" panose="02020603050405020304" pitchFamily="18" charset="0"/>
              </a:rPr>
              <a:t>Temel Düzey</a:t>
            </a:r>
          </a:p>
        </p:txBody>
      </p:sp>
      <p:sp>
        <p:nvSpPr>
          <p:cNvPr id="5" name="İçerik Yer Tutucusu 4"/>
          <p:cNvSpPr txBox="1">
            <a:spLocks noGrp="1"/>
          </p:cNvSpPr>
          <p:nvPr>
            <p:ph idx="1"/>
          </p:nvPr>
        </p:nvSpPr>
        <p:spPr>
          <a:xfrm>
            <a:off x="1449092" y="1324421"/>
            <a:ext cx="10058400" cy="4520212"/>
          </a:xfrm>
          <a:prstGeom prst="rect">
            <a:avLst/>
          </a:prstGeom>
          <a:noFill/>
        </p:spPr>
        <p:txBody>
          <a:bodyPr wrap="square" rtlCol="0">
            <a:spAutoFit/>
          </a:bodyPr>
          <a:lstStyle/>
          <a:p>
            <a:r>
              <a:rPr lang="tr-TR" sz="2400" b="1" dirty="0" smtClean="0">
                <a:solidFill>
                  <a:schemeClr val="accent2"/>
                </a:solidFill>
                <a:latin typeface="Times New Roman" panose="02020603050405020304" pitchFamily="18" charset="0"/>
                <a:cs typeface="Times New Roman" panose="02020603050405020304" pitchFamily="18" charset="0"/>
              </a:rPr>
              <a:t>27 Şubat 2021 – 12:00 – 19:00</a:t>
            </a:r>
            <a:endParaRPr lang="tr-TR" sz="2400" b="1" dirty="0">
              <a:solidFill>
                <a:schemeClr val="accent2"/>
              </a:solidFill>
              <a:latin typeface="Times New Roman" panose="02020603050405020304" pitchFamily="18" charset="0"/>
              <a:cs typeface="Times New Roman" panose="02020603050405020304" pitchFamily="18" charset="0"/>
            </a:endParaRPr>
          </a:p>
          <a:p>
            <a:r>
              <a:rPr lang="tr-TR" sz="2400" b="1" dirty="0">
                <a:solidFill>
                  <a:srgbClr val="002060"/>
                </a:solidFill>
                <a:latin typeface="Times New Roman" panose="02020603050405020304" pitchFamily="18" charset="0"/>
                <a:cs typeface="Times New Roman" panose="02020603050405020304" pitchFamily="18" charset="0"/>
              </a:rPr>
              <a:t>Açılış</a:t>
            </a:r>
          </a:p>
          <a:p>
            <a:r>
              <a:rPr lang="tr-TR" sz="2400" b="1" dirty="0">
                <a:solidFill>
                  <a:srgbClr val="002060"/>
                </a:solidFill>
                <a:latin typeface="Times New Roman" panose="02020603050405020304" pitchFamily="18" charset="0"/>
                <a:cs typeface="Times New Roman" panose="02020603050405020304" pitchFamily="18" charset="0"/>
              </a:rPr>
              <a:t>Proje Tanıtımı ve Amaçları</a:t>
            </a:r>
          </a:p>
          <a:p>
            <a:r>
              <a:rPr lang="tr-TR" sz="2400" b="1" dirty="0" err="1">
                <a:solidFill>
                  <a:srgbClr val="002060"/>
                </a:solidFill>
                <a:latin typeface="Times New Roman" panose="02020603050405020304" pitchFamily="18" charset="0"/>
                <a:cs typeface="Times New Roman" panose="02020603050405020304" pitchFamily="18" charset="0"/>
              </a:rPr>
              <a:t>Pretest</a:t>
            </a:r>
            <a:endParaRPr lang="tr-TR" sz="2400" b="1" dirty="0">
              <a:solidFill>
                <a:srgbClr val="002060"/>
              </a:solidFill>
              <a:latin typeface="Times New Roman" panose="02020603050405020304" pitchFamily="18" charset="0"/>
              <a:cs typeface="Times New Roman" panose="02020603050405020304" pitchFamily="18" charset="0"/>
            </a:endParaRPr>
          </a:p>
          <a:p>
            <a:r>
              <a:rPr lang="tr-TR" sz="2400" b="1" dirty="0">
                <a:solidFill>
                  <a:srgbClr val="002060"/>
                </a:solidFill>
                <a:latin typeface="Times New Roman" panose="02020603050405020304" pitchFamily="18" charset="0"/>
                <a:cs typeface="Times New Roman" panose="02020603050405020304" pitchFamily="18" charset="0"/>
              </a:rPr>
              <a:t>Girişimcilikte Temel Kavramlar</a:t>
            </a:r>
          </a:p>
          <a:p>
            <a:r>
              <a:rPr lang="tr-TR" sz="2400" b="1" dirty="0">
                <a:solidFill>
                  <a:srgbClr val="002060"/>
                </a:solidFill>
                <a:latin typeface="Times New Roman" panose="02020603050405020304" pitchFamily="18" charset="0"/>
                <a:cs typeface="Times New Roman" panose="02020603050405020304" pitchFamily="18" charset="0"/>
              </a:rPr>
              <a:t>Girişim Fırsatlarını Görme ve Fikir Yaratma/Geliştirme – 1/2 – 2/2</a:t>
            </a:r>
          </a:p>
          <a:p>
            <a:r>
              <a:rPr lang="tr-TR" sz="2400" b="1" dirty="0">
                <a:solidFill>
                  <a:srgbClr val="002060"/>
                </a:solidFill>
                <a:latin typeface="Times New Roman" panose="02020603050405020304" pitchFamily="18" charset="0"/>
                <a:cs typeface="Times New Roman" panose="02020603050405020304" pitchFamily="18" charset="0"/>
              </a:rPr>
              <a:t>İş Modelleri, Müşteriler, Değer Önerileri ve Gelir Kaynakları – 1/2 – 2/2</a:t>
            </a:r>
          </a:p>
          <a:p>
            <a:r>
              <a:rPr lang="tr-TR" sz="2400" b="1" dirty="0">
                <a:solidFill>
                  <a:srgbClr val="002060"/>
                </a:solidFill>
                <a:latin typeface="Times New Roman" panose="02020603050405020304" pitchFamily="18" charset="0"/>
                <a:cs typeface="Times New Roman" panose="02020603050405020304" pitchFamily="18" charset="0"/>
              </a:rPr>
              <a:t>Ekonomi, Endüstri, Rekabet ve Müşteri Analizi – 1/2 – 2/2</a:t>
            </a:r>
          </a:p>
          <a:p>
            <a:r>
              <a:rPr lang="tr-TR" sz="2400" b="1" dirty="0">
                <a:solidFill>
                  <a:srgbClr val="002060"/>
                </a:solidFill>
                <a:latin typeface="Times New Roman" panose="02020603050405020304" pitchFamily="18" charset="0"/>
                <a:cs typeface="Times New Roman" panose="02020603050405020304" pitchFamily="18" charset="0"/>
              </a:rPr>
              <a:t>Günün Özeti ve Değerlendirme Anketi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E2334EC-B9F3-432F-8907-282135935BE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5C3FB9A-7DC0-4B33-B2A5-457654E1B72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31B026A-5DC0-4B1F-A212-7ECA2F565D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761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845734"/>
            <a:ext cx="11495314" cy="3844129"/>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pPr algn="ctr"/>
            <a:r>
              <a:rPr lang="tr-TR" sz="3600" i="1" dirty="0">
                <a:solidFill>
                  <a:srgbClr val="002060"/>
                </a:solidFill>
                <a:latin typeface="Times New Roman" panose="02020603050405020304" pitchFamily="18" charset="0"/>
                <a:cs typeface="Times New Roman" panose="02020603050405020304" pitchFamily="18" charset="0"/>
              </a:rPr>
              <a:t>KOBİ’ </a:t>
            </a:r>
            <a:r>
              <a:rPr lang="tr-TR" sz="3600" i="1" dirty="0" err="1">
                <a:solidFill>
                  <a:srgbClr val="002060"/>
                </a:solidFill>
                <a:latin typeface="Times New Roman" panose="02020603050405020304" pitchFamily="18" charset="0"/>
                <a:cs typeface="Times New Roman" panose="02020603050405020304" pitchFamily="18" charset="0"/>
              </a:rPr>
              <a:t>lerin</a:t>
            </a:r>
            <a:r>
              <a:rPr lang="tr-TR" sz="3600" i="1" dirty="0">
                <a:solidFill>
                  <a:srgbClr val="002060"/>
                </a:solidFill>
                <a:latin typeface="Times New Roman" panose="02020603050405020304" pitchFamily="18" charset="0"/>
                <a:cs typeface="Times New Roman" panose="02020603050405020304" pitchFamily="18" charset="0"/>
              </a:rPr>
              <a:t> Avantajları</a:t>
            </a:r>
          </a:p>
          <a:p>
            <a:r>
              <a:rPr lang="tr-TR" sz="2800" dirty="0">
                <a:solidFill>
                  <a:srgbClr val="002060"/>
                </a:solidFill>
                <a:latin typeface="Times New Roman" panose="02020603050405020304" pitchFamily="18" charset="0"/>
                <a:cs typeface="Times New Roman" panose="02020603050405020304" pitchFamily="18" charset="0"/>
              </a:rPr>
              <a:t>KOBİ’ </a:t>
            </a:r>
            <a:r>
              <a:rPr lang="tr-TR" sz="2800" dirty="0" err="1">
                <a:solidFill>
                  <a:srgbClr val="002060"/>
                </a:solidFill>
                <a:latin typeface="Times New Roman" panose="02020603050405020304" pitchFamily="18" charset="0"/>
                <a:cs typeface="Times New Roman" panose="02020603050405020304" pitchFamily="18" charset="0"/>
              </a:rPr>
              <a:t>ler</a:t>
            </a:r>
            <a:r>
              <a:rPr lang="tr-TR" sz="2800" dirty="0">
                <a:solidFill>
                  <a:srgbClr val="002060"/>
                </a:solidFill>
                <a:latin typeface="Times New Roman" panose="02020603050405020304" pitchFamily="18" charset="0"/>
                <a:cs typeface="Times New Roman" panose="02020603050405020304" pitchFamily="18" charset="0"/>
              </a:rPr>
              <a:t> büyük işletmelerin küçük versiyonları değil, onlardan çok farklı iş modellerine, ürün ve pazara sahiptirler. Bu nedenle büyük işletme gibi hareket etmeleri gerekmez.</a:t>
            </a:r>
          </a:p>
          <a:p>
            <a:r>
              <a:rPr lang="tr-TR" sz="2800" dirty="0">
                <a:solidFill>
                  <a:srgbClr val="002060"/>
                </a:solidFill>
                <a:latin typeface="Times New Roman" panose="02020603050405020304" pitchFamily="18" charset="0"/>
                <a:cs typeface="Times New Roman" panose="02020603050405020304" pitchFamily="18" charset="0"/>
              </a:rPr>
              <a:t>Küçük işletmeler, pazarın özelliklerini daha iyi tanıyan, pazardaki tüketici istek ve ihtiyaçlarını daha iyi görebilen ve pazardaki alıcı ve satıcılar ile daha yakın ilişkiler kurabilen kişilerdir.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5FA8BD2-316F-432E-9C28-918392EC975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B72A59D-E019-49D3-9387-735CD76234D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60A7C3F1-8059-4D88-8AB3-F4AD762F40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521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56916" y="1737360"/>
            <a:ext cx="11495314" cy="3870803"/>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Girişimcilik İle İlgili Diğer Kavramlar</a:t>
            </a:r>
          </a:p>
          <a:p>
            <a:pPr algn="ctr"/>
            <a:r>
              <a:rPr lang="tr-TR" sz="3600" i="1" dirty="0">
                <a:solidFill>
                  <a:srgbClr val="002060"/>
                </a:solidFill>
                <a:latin typeface="Times New Roman" panose="02020603050405020304" pitchFamily="18" charset="0"/>
                <a:cs typeface="Times New Roman" panose="02020603050405020304" pitchFamily="18" charset="0"/>
              </a:rPr>
              <a:t>KOBİ’ </a:t>
            </a:r>
            <a:r>
              <a:rPr lang="tr-TR" sz="3600" i="1" dirty="0" err="1">
                <a:solidFill>
                  <a:srgbClr val="002060"/>
                </a:solidFill>
                <a:latin typeface="Times New Roman" panose="02020603050405020304" pitchFamily="18" charset="0"/>
                <a:cs typeface="Times New Roman" panose="02020603050405020304" pitchFamily="18" charset="0"/>
              </a:rPr>
              <a:t>lerin</a:t>
            </a:r>
            <a:r>
              <a:rPr lang="tr-TR" sz="3600" i="1" dirty="0">
                <a:solidFill>
                  <a:srgbClr val="002060"/>
                </a:solidFill>
                <a:latin typeface="Times New Roman" panose="02020603050405020304" pitchFamily="18" charset="0"/>
                <a:cs typeface="Times New Roman" panose="02020603050405020304" pitchFamily="18" charset="0"/>
              </a:rPr>
              <a:t> Avantajları</a:t>
            </a:r>
          </a:p>
          <a:p>
            <a:r>
              <a:rPr lang="tr-TR" sz="2800" dirty="0">
                <a:solidFill>
                  <a:srgbClr val="002060"/>
                </a:solidFill>
                <a:latin typeface="Times New Roman" panose="02020603050405020304" pitchFamily="18" charset="0"/>
                <a:cs typeface="Times New Roman" panose="02020603050405020304" pitchFamily="18" charset="0"/>
              </a:rPr>
              <a:t>* Tüketici tercihlerine göre tedarik, üretim ve pazarlama sistemleri daha esnektir.</a:t>
            </a:r>
          </a:p>
          <a:p>
            <a:r>
              <a:rPr lang="tr-TR" sz="2800" dirty="0">
                <a:solidFill>
                  <a:srgbClr val="002060"/>
                </a:solidFill>
                <a:latin typeface="Times New Roman" panose="02020603050405020304" pitchFamily="18" charset="0"/>
                <a:cs typeface="Times New Roman" panose="02020603050405020304" pitchFamily="18" charset="0"/>
              </a:rPr>
              <a:t>* Potansiyelin düşük olduğu pazarlarda faaliyet gösterebilirler.</a:t>
            </a:r>
          </a:p>
          <a:p>
            <a:r>
              <a:rPr lang="tr-TR" sz="2800" dirty="0">
                <a:solidFill>
                  <a:srgbClr val="002060"/>
                </a:solidFill>
                <a:latin typeface="Times New Roman" panose="02020603050405020304" pitchFamily="18" charset="0"/>
                <a:cs typeface="Times New Roman" panose="02020603050405020304" pitchFamily="18" charset="0"/>
              </a:rPr>
              <a:t>* Pazar ve müşteriye yakınlıkları daha fazladır.</a:t>
            </a:r>
          </a:p>
          <a:p>
            <a:r>
              <a:rPr lang="tr-TR" sz="2800" dirty="0">
                <a:solidFill>
                  <a:srgbClr val="002060"/>
                </a:solidFill>
                <a:latin typeface="Times New Roman" panose="02020603050405020304" pitchFamily="18" charset="0"/>
                <a:cs typeface="Times New Roman" panose="02020603050405020304" pitchFamily="18" charset="0"/>
              </a:rPr>
              <a:t>* Yenilik fırsatlarını daha iyi saptayıp değerlendirebilirler.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92C7632F-100B-4417-A4EB-CF7EABF5F62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F0D1E74-8968-4707-B56B-9D89F55BAE1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8E6FF7E2-235E-4C67-857E-5774C0067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06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1097279" y="1845734"/>
            <a:ext cx="10746377" cy="4340675"/>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3. Girişimcilik İle İlgili Diğer Kavramlar</a:t>
            </a:r>
          </a:p>
          <a:p>
            <a:pPr algn="ctr"/>
            <a:r>
              <a:rPr lang="tr-TR" sz="2400" i="1" dirty="0">
                <a:solidFill>
                  <a:srgbClr val="002060"/>
                </a:solidFill>
                <a:latin typeface="Times New Roman" panose="02020603050405020304" pitchFamily="18" charset="0"/>
                <a:cs typeface="Times New Roman" panose="02020603050405020304" pitchFamily="18" charset="0"/>
              </a:rPr>
              <a:t>KOBİ’ </a:t>
            </a:r>
            <a:r>
              <a:rPr lang="tr-TR" sz="2400" i="1" dirty="0" err="1">
                <a:solidFill>
                  <a:srgbClr val="002060"/>
                </a:solidFill>
                <a:latin typeface="Times New Roman" panose="02020603050405020304" pitchFamily="18" charset="0"/>
                <a:cs typeface="Times New Roman" panose="02020603050405020304" pitchFamily="18" charset="0"/>
              </a:rPr>
              <a:t>lerin</a:t>
            </a:r>
            <a:r>
              <a:rPr lang="tr-TR" sz="2400" i="1" dirty="0">
                <a:solidFill>
                  <a:srgbClr val="002060"/>
                </a:solidFill>
                <a:latin typeface="Times New Roman" panose="02020603050405020304" pitchFamily="18" charset="0"/>
                <a:cs typeface="Times New Roman" panose="02020603050405020304" pitchFamily="18" charset="0"/>
              </a:rPr>
              <a:t> Avantajları</a:t>
            </a:r>
          </a:p>
          <a:p>
            <a:r>
              <a:rPr lang="tr-TR" sz="2400" dirty="0">
                <a:solidFill>
                  <a:srgbClr val="002060"/>
                </a:solidFill>
                <a:latin typeface="Times New Roman" panose="02020603050405020304" pitchFamily="18" charset="0"/>
                <a:cs typeface="Times New Roman" panose="02020603050405020304" pitchFamily="18" charset="0"/>
              </a:rPr>
              <a:t>* Teknolojik yeniliklerde daha verimlidirler.</a:t>
            </a:r>
          </a:p>
          <a:p>
            <a:r>
              <a:rPr lang="tr-TR" sz="2400" dirty="0">
                <a:solidFill>
                  <a:srgbClr val="002060"/>
                </a:solidFill>
                <a:latin typeface="Times New Roman" panose="02020603050405020304" pitchFamily="18" charset="0"/>
                <a:cs typeface="Times New Roman" panose="02020603050405020304" pitchFamily="18" charset="0"/>
              </a:rPr>
              <a:t>* Yakın ve samimi ilişkiler kurarak çalışanların motivasyonlarını arttırabilirler.</a:t>
            </a:r>
          </a:p>
          <a:p>
            <a:r>
              <a:rPr lang="tr-TR" sz="2400" dirty="0">
                <a:solidFill>
                  <a:srgbClr val="002060"/>
                </a:solidFill>
                <a:latin typeface="Times New Roman" panose="02020603050405020304" pitchFamily="18" charset="0"/>
                <a:cs typeface="Times New Roman" panose="02020603050405020304" pitchFamily="18" charset="0"/>
              </a:rPr>
              <a:t>* Pazarda büyük işletmelerin bıraktığı boşlukları hızla doldurabilirler. Büyük işletmelerin tamamlayıcısıdırlar.</a:t>
            </a:r>
          </a:p>
          <a:p>
            <a:r>
              <a:rPr lang="tr-TR" sz="2400" dirty="0">
                <a:solidFill>
                  <a:srgbClr val="002060"/>
                </a:solidFill>
                <a:latin typeface="Times New Roman" panose="02020603050405020304" pitchFamily="18" charset="0"/>
                <a:cs typeface="Times New Roman" panose="02020603050405020304" pitchFamily="18" charset="0"/>
              </a:rPr>
              <a:t>* Daha az bürokrasi vardır.</a:t>
            </a:r>
          </a:p>
          <a:p>
            <a:r>
              <a:rPr lang="tr-TR" sz="2400" dirty="0">
                <a:solidFill>
                  <a:srgbClr val="002060"/>
                </a:solidFill>
                <a:latin typeface="Times New Roman" panose="02020603050405020304" pitchFamily="18" charset="0"/>
                <a:cs typeface="Times New Roman" panose="02020603050405020304" pitchFamily="18" charset="0"/>
              </a:rPr>
              <a:t>* Küçük birikimlerle kurulabilir ve toplumun girişimcilik potansiyelini gösterebilirler.</a:t>
            </a:r>
          </a:p>
          <a:p>
            <a:r>
              <a:rPr lang="tr-TR" sz="2400" dirty="0">
                <a:solidFill>
                  <a:srgbClr val="002060"/>
                </a:solidFill>
                <a:latin typeface="Times New Roman" panose="02020603050405020304" pitchFamily="18" charset="0"/>
                <a:cs typeface="Times New Roman" panose="02020603050405020304" pitchFamily="18" charset="0"/>
              </a:rPr>
              <a:t>* Teşvikli fonlardan daha fazla yararlanabilirler.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92C7632F-100B-4417-A4EB-CF7EABF5F62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F0D1E74-8968-4707-B56B-9D89F55BAE1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8E6FF7E2-235E-4C67-857E-5774C0067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853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48343" y="1845734"/>
            <a:ext cx="11495314" cy="3717941"/>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3. Girişimcilik İle İlgili Diğer Kavramlar</a:t>
            </a:r>
          </a:p>
          <a:p>
            <a:pPr algn="ctr"/>
            <a:r>
              <a:rPr lang="tr-TR" sz="4000" i="1" dirty="0">
                <a:solidFill>
                  <a:srgbClr val="002060"/>
                </a:solidFill>
                <a:latin typeface="Times New Roman" panose="02020603050405020304" pitchFamily="18" charset="0"/>
                <a:cs typeface="Times New Roman" panose="02020603050405020304" pitchFamily="18" charset="0"/>
              </a:rPr>
              <a:t>KOBİ’ </a:t>
            </a:r>
            <a:r>
              <a:rPr lang="tr-TR" sz="4000" i="1" dirty="0" err="1">
                <a:solidFill>
                  <a:srgbClr val="002060"/>
                </a:solidFill>
                <a:latin typeface="Times New Roman" panose="02020603050405020304" pitchFamily="18" charset="0"/>
                <a:cs typeface="Times New Roman" panose="02020603050405020304" pitchFamily="18" charset="0"/>
              </a:rPr>
              <a:t>lerin</a:t>
            </a:r>
            <a:r>
              <a:rPr lang="tr-TR" sz="4000" i="1" dirty="0">
                <a:solidFill>
                  <a:srgbClr val="002060"/>
                </a:solidFill>
                <a:latin typeface="Times New Roman" panose="02020603050405020304" pitchFamily="18" charset="0"/>
                <a:cs typeface="Times New Roman" panose="02020603050405020304" pitchFamily="18" charset="0"/>
              </a:rPr>
              <a:t> Dezavantajları</a:t>
            </a:r>
          </a:p>
          <a:p>
            <a:r>
              <a:rPr lang="tr-TR" sz="2400" dirty="0">
                <a:solidFill>
                  <a:srgbClr val="002060"/>
                </a:solidFill>
                <a:latin typeface="Times New Roman" panose="02020603050405020304" pitchFamily="18" charset="0"/>
                <a:cs typeface="Times New Roman" panose="02020603050405020304" pitchFamily="18" charset="0"/>
              </a:rPr>
              <a:t>* Bilgili ve tecrübeli personel eksikliği</a:t>
            </a:r>
          </a:p>
          <a:p>
            <a:r>
              <a:rPr lang="tr-TR" sz="2400" dirty="0">
                <a:solidFill>
                  <a:srgbClr val="002060"/>
                </a:solidFill>
                <a:latin typeface="Times New Roman" panose="02020603050405020304" pitchFamily="18" charset="0"/>
                <a:cs typeface="Times New Roman" panose="02020603050405020304" pitchFamily="18" charset="0"/>
              </a:rPr>
              <a:t>* Düşük miktarlı tedarik nedeniyle üretim maliyetlerinin yüksek olması</a:t>
            </a:r>
          </a:p>
          <a:p>
            <a:r>
              <a:rPr lang="tr-TR" sz="2400" dirty="0">
                <a:solidFill>
                  <a:srgbClr val="002060"/>
                </a:solidFill>
                <a:latin typeface="Times New Roman" panose="02020603050405020304" pitchFamily="18" charset="0"/>
                <a:cs typeface="Times New Roman" panose="02020603050405020304" pitchFamily="18" charset="0"/>
              </a:rPr>
              <a:t>* Büyük işletmelerin fiyat rekabetine dayanıksızlık</a:t>
            </a:r>
          </a:p>
          <a:p>
            <a:r>
              <a:rPr lang="tr-TR" sz="2400" dirty="0">
                <a:solidFill>
                  <a:srgbClr val="002060"/>
                </a:solidFill>
                <a:latin typeface="Times New Roman" panose="02020603050405020304" pitchFamily="18" charset="0"/>
                <a:cs typeface="Times New Roman" panose="02020603050405020304" pitchFamily="18" charset="0"/>
              </a:rPr>
              <a:t>* Satış dalgalanmalarının yüksek olması</a:t>
            </a:r>
          </a:p>
          <a:p>
            <a:r>
              <a:rPr lang="tr-TR" sz="2400" dirty="0">
                <a:solidFill>
                  <a:srgbClr val="002060"/>
                </a:solidFill>
                <a:latin typeface="Times New Roman" panose="02020603050405020304" pitchFamily="18" charset="0"/>
                <a:cs typeface="Times New Roman" panose="02020603050405020304" pitchFamily="18" charset="0"/>
              </a:rPr>
              <a:t>* Karar almada tek yöneticiye bağımlı olmak</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EE7F469-7322-441A-84C9-5D5108D7A15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001E877-A0CF-4CA7-88DE-B95AC7D340F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DA80D63-BA8C-456D-8845-392F5B5734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404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65759" y="1715104"/>
            <a:ext cx="11469189" cy="3912866"/>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4. Başarılı Girişimcilerin Nitelik ve Becerileri</a:t>
            </a:r>
          </a:p>
          <a:p>
            <a:pPr algn="just"/>
            <a:r>
              <a:rPr lang="tr-TR" sz="2800" i="1" dirty="0">
                <a:solidFill>
                  <a:srgbClr val="002060"/>
                </a:solidFill>
                <a:latin typeface="Times New Roman" panose="02020603050405020304" pitchFamily="18" charset="0"/>
                <a:cs typeface="Times New Roman" panose="02020603050405020304" pitchFamily="18" charset="0"/>
              </a:rPr>
              <a:t>4.1 Öz Yeterlilik</a:t>
            </a:r>
          </a:p>
          <a:p>
            <a:pPr algn="just"/>
            <a:r>
              <a:rPr lang="tr-TR" sz="2800" dirty="0">
                <a:solidFill>
                  <a:srgbClr val="002060"/>
                </a:solidFill>
                <a:latin typeface="Times New Roman" panose="02020603050405020304" pitchFamily="18" charset="0"/>
                <a:cs typeface="Times New Roman" panose="02020603050405020304" pitchFamily="18" charset="0"/>
              </a:rPr>
              <a:t>Girişimcinin istenen bir sonuca ulaşmada veya belirli bir durumda sergileyebileceği bilgi ve yeteneklerine olan inancıdır.</a:t>
            </a:r>
          </a:p>
          <a:p>
            <a:pPr algn="just"/>
            <a:r>
              <a:rPr lang="tr-TR" sz="2800" i="1" dirty="0">
                <a:solidFill>
                  <a:srgbClr val="002060"/>
                </a:solidFill>
                <a:latin typeface="Times New Roman" panose="02020603050405020304" pitchFamily="18" charset="0"/>
                <a:cs typeface="Times New Roman" panose="02020603050405020304" pitchFamily="18" charset="0"/>
              </a:rPr>
              <a:t>4.2 Yenilikçilik</a:t>
            </a:r>
          </a:p>
          <a:p>
            <a:pPr algn="just"/>
            <a:r>
              <a:rPr lang="tr-TR" sz="2800" dirty="0">
                <a:solidFill>
                  <a:srgbClr val="002060"/>
                </a:solidFill>
                <a:latin typeface="Times New Roman" panose="02020603050405020304" pitchFamily="18" charset="0"/>
                <a:cs typeface="Times New Roman" panose="02020603050405020304" pitchFamily="18" charset="0"/>
              </a:rPr>
              <a:t>Girişimci, sürekli olarak ürün/hizmet yenilikleri, yeni pazarlar yaratmayı, yeni dağıtım kanallarına girmeyi, süreçleri farklılaştırmayı düşünerek yenilikleri ortaya çıkaran kişidir.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62F7925-7EB1-4411-933B-A853CE8B955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635B9510-5AF0-4981-AF24-96FF31858EF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0CC28F9-8315-4F48-92F3-2D4012603D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69978" y="1627825"/>
            <a:ext cx="11469189" cy="3912866"/>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4. Başarılı Girişimcilerin Nitelik ve Becerileri</a:t>
            </a:r>
          </a:p>
          <a:p>
            <a:pPr algn="just"/>
            <a:r>
              <a:rPr lang="tr-TR" sz="3200" i="1" dirty="0">
                <a:solidFill>
                  <a:srgbClr val="002060"/>
                </a:solidFill>
                <a:latin typeface="Times New Roman" panose="02020603050405020304" pitchFamily="18" charset="0"/>
                <a:cs typeface="Times New Roman" panose="02020603050405020304" pitchFamily="18" charset="0"/>
              </a:rPr>
              <a:t>4.3 Risk Alma</a:t>
            </a:r>
          </a:p>
          <a:p>
            <a:pPr algn="just"/>
            <a:r>
              <a:rPr lang="tr-TR" sz="3200" dirty="0">
                <a:solidFill>
                  <a:srgbClr val="002060"/>
                </a:solidFill>
                <a:latin typeface="Times New Roman" panose="02020603050405020304" pitchFamily="18" charset="0"/>
                <a:cs typeface="Times New Roman" panose="02020603050405020304" pitchFamily="18" charset="0"/>
              </a:rPr>
              <a:t>Girişimci, başarılı olmak için hangi riskleri alacağını, bunları nasıl ölçeceğini ve yöneteceğini öğrenmelidir.</a:t>
            </a:r>
          </a:p>
          <a:p>
            <a:pPr algn="just"/>
            <a:r>
              <a:rPr lang="tr-TR" sz="3200" i="1" dirty="0">
                <a:solidFill>
                  <a:srgbClr val="002060"/>
                </a:solidFill>
                <a:latin typeface="Times New Roman" panose="02020603050405020304" pitchFamily="18" charset="0"/>
                <a:cs typeface="Times New Roman" panose="02020603050405020304" pitchFamily="18" charset="0"/>
              </a:rPr>
              <a:t>4.4 Liderlik</a:t>
            </a:r>
          </a:p>
          <a:p>
            <a:pPr algn="just"/>
            <a:r>
              <a:rPr lang="tr-TR" sz="3200" dirty="0">
                <a:solidFill>
                  <a:srgbClr val="002060"/>
                </a:solidFill>
                <a:latin typeface="Times New Roman" panose="02020603050405020304" pitchFamily="18" charset="0"/>
                <a:cs typeface="Times New Roman" panose="02020603050405020304" pitchFamily="18" charset="0"/>
              </a:rPr>
              <a:t>Liderin en önemli özelliği, çalışanlarda saygınlık uyandırarak onları kendi vizyonu doğrultusunda faaliyete geçmeye ikna edebilmesidir.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62F7925-7EB1-4411-933B-A853CE8B955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635B9510-5AF0-4981-AF24-96FF31858EF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0CC28F9-8315-4F48-92F3-2D4012603D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10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65760" y="1845734"/>
            <a:ext cx="11826240" cy="48013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4. Başarılı Girişimcilerin Nitelik ve Becerileri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graphicFrame>
        <p:nvGraphicFramePr>
          <p:cNvPr id="7" name="6 Tablo"/>
          <p:cNvGraphicFramePr>
            <a:graphicFrameLocks noGrp="1"/>
          </p:cNvGraphicFramePr>
          <p:nvPr>
            <p:extLst>
              <p:ext uri="{D42A27DB-BD31-4B8C-83A1-F6EECF244321}">
                <p14:modId xmlns:p14="http://schemas.microsoft.com/office/powerpoint/2010/main" val="1561292509"/>
              </p:ext>
            </p:extLst>
          </p:nvPr>
        </p:nvGraphicFramePr>
        <p:xfrm>
          <a:off x="359953" y="2272937"/>
          <a:ext cx="11501120" cy="2794272"/>
        </p:xfrm>
        <a:graphic>
          <a:graphicData uri="http://schemas.openxmlformats.org/drawingml/2006/table">
            <a:tbl>
              <a:tblPr firstRow="1" bandRow="1">
                <a:tableStyleId>{5C22544A-7EE6-4342-B048-85BDC9FD1C3A}</a:tableStyleId>
              </a:tblPr>
              <a:tblGrid>
                <a:gridCol w="5750560">
                  <a:extLst>
                    <a:ext uri="{9D8B030D-6E8A-4147-A177-3AD203B41FA5}">
                      <a16:colId xmlns:a16="http://schemas.microsoft.com/office/drawing/2014/main" xmlns="" val="20000"/>
                    </a:ext>
                  </a:extLst>
                </a:gridCol>
                <a:gridCol w="5750560">
                  <a:extLst>
                    <a:ext uri="{9D8B030D-6E8A-4147-A177-3AD203B41FA5}">
                      <a16:colId xmlns:a16="http://schemas.microsoft.com/office/drawing/2014/main" xmlns="" val="20001"/>
                    </a:ext>
                  </a:extLst>
                </a:gridCol>
              </a:tblGrid>
              <a:tr h="464064">
                <a:tc>
                  <a:txBody>
                    <a:bodyPr/>
                    <a:lstStyle/>
                    <a:p>
                      <a:r>
                        <a:rPr lang="tr-TR" dirty="0">
                          <a:latin typeface="Times New Roman" pitchFamily="18" charset="0"/>
                          <a:cs typeface="Times New Roman" pitchFamily="18" charset="0"/>
                        </a:rPr>
                        <a:t>YÖNETİCİLİK</a:t>
                      </a:r>
                    </a:p>
                  </a:txBody>
                  <a:tcPr/>
                </a:tc>
                <a:tc>
                  <a:txBody>
                    <a:bodyPr/>
                    <a:lstStyle/>
                    <a:p>
                      <a:r>
                        <a:rPr lang="tr-TR" dirty="0">
                          <a:latin typeface="Times New Roman" pitchFamily="18" charset="0"/>
                          <a:cs typeface="Times New Roman" pitchFamily="18" charset="0"/>
                        </a:rPr>
                        <a:t>LİDERLİK</a:t>
                      </a:r>
                    </a:p>
                  </a:txBody>
                  <a:tcPr/>
                </a:tc>
                <a:extLst>
                  <a:ext uri="{0D108BD9-81ED-4DB2-BD59-A6C34878D82A}">
                    <a16:rowId xmlns:a16="http://schemas.microsoft.com/office/drawing/2014/main" xmlns="" val="10000"/>
                  </a:ext>
                </a:extLst>
              </a:tr>
              <a:tr h="464064">
                <a:tc>
                  <a:txBody>
                    <a:bodyPr/>
                    <a:lstStyle/>
                    <a:p>
                      <a:r>
                        <a:rPr lang="tr-TR" sz="2000" dirty="0">
                          <a:latin typeface="Times New Roman" pitchFamily="18" charset="0"/>
                          <a:cs typeface="Times New Roman" pitchFamily="18" charset="0"/>
                        </a:rPr>
                        <a:t>Bir meslek uygulamasıdır.</a:t>
                      </a:r>
                    </a:p>
                  </a:txBody>
                  <a:tcPr/>
                </a:tc>
                <a:tc>
                  <a:txBody>
                    <a:bodyPr/>
                    <a:lstStyle/>
                    <a:p>
                      <a:r>
                        <a:rPr lang="tr-TR" sz="2000" dirty="0">
                          <a:latin typeface="Times New Roman" pitchFamily="18" charset="0"/>
                          <a:cs typeface="Times New Roman" pitchFamily="18" charset="0"/>
                        </a:rPr>
                        <a:t>İnsanları etkileme</a:t>
                      </a:r>
                      <a:r>
                        <a:rPr lang="tr-TR" sz="2000" baseline="0" dirty="0">
                          <a:latin typeface="Times New Roman" pitchFamily="18" charset="0"/>
                          <a:cs typeface="Times New Roman" pitchFamily="18" charset="0"/>
                        </a:rPr>
                        <a:t> ve harekete geçirme faaliyetidir.</a:t>
                      </a:r>
                      <a:endParaRPr lang="tr-TR" sz="20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464064">
                <a:tc>
                  <a:txBody>
                    <a:bodyPr/>
                    <a:lstStyle/>
                    <a:p>
                      <a:r>
                        <a:rPr lang="tr-TR" sz="2000" dirty="0">
                          <a:latin typeface="Times New Roman" pitchFamily="18" charset="0"/>
                          <a:cs typeface="Times New Roman" pitchFamily="18" charset="0"/>
                        </a:rPr>
                        <a:t>Bir organizasyon yapısı içinde gerçekleşir.</a:t>
                      </a:r>
                    </a:p>
                  </a:txBody>
                  <a:tcPr/>
                </a:tc>
                <a:tc>
                  <a:txBody>
                    <a:bodyPr/>
                    <a:lstStyle/>
                    <a:p>
                      <a:r>
                        <a:rPr lang="tr-TR" sz="2000" dirty="0">
                          <a:latin typeface="Times New Roman" pitchFamily="18" charset="0"/>
                          <a:cs typeface="Times New Roman" pitchFamily="18" charset="0"/>
                        </a:rPr>
                        <a:t>Bir </a:t>
                      </a:r>
                      <a:r>
                        <a:rPr lang="tr-TR" sz="2000" dirty="0" err="1">
                          <a:latin typeface="Times New Roman" pitchFamily="18" charset="0"/>
                          <a:cs typeface="Times New Roman" pitchFamily="18" charset="0"/>
                        </a:rPr>
                        <a:t>organizasyonel</a:t>
                      </a:r>
                      <a:r>
                        <a:rPr lang="tr-TR" sz="2000" dirty="0">
                          <a:latin typeface="Times New Roman" pitchFamily="18" charset="0"/>
                          <a:cs typeface="Times New Roman" pitchFamily="18" charset="0"/>
                        </a:rPr>
                        <a:t> yapı olması zorunlu değildir.</a:t>
                      </a:r>
                    </a:p>
                  </a:txBody>
                  <a:tcPr/>
                </a:tc>
                <a:extLst>
                  <a:ext uri="{0D108BD9-81ED-4DB2-BD59-A6C34878D82A}">
                    <a16:rowId xmlns:a16="http://schemas.microsoft.com/office/drawing/2014/main" xmlns="" val="10002"/>
                  </a:ext>
                </a:extLst>
              </a:tr>
              <a:tr h="464064">
                <a:tc>
                  <a:txBody>
                    <a:bodyPr/>
                    <a:lstStyle/>
                    <a:p>
                      <a:r>
                        <a:rPr lang="tr-TR" sz="2000" dirty="0">
                          <a:latin typeface="Times New Roman" pitchFamily="18" charset="0"/>
                          <a:cs typeface="Times New Roman" pitchFamily="18" charset="0"/>
                        </a:rPr>
                        <a:t>Tanımlı hedeflere ulaştıracak işlerin en etkin şekilde yapılması ile ilgilidir.</a:t>
                      </a:r>
                    </a:p>
                  </a:txBody>
                  <a:tcPr/>
                </a:tc>
                <a:tc>
                  <a:txBody>
                    <a:bodyPr/>
                    <a:lstStyle/>
                    <a:p>
                      <a:r>
                        <a:rPr lang="tr-TR" sz="2000" dirty="0">
                          <a:latin typeface="Times New Roman" pitchFamily="18" charset="0"/>
                          <a:cs typeface="Times New Roman" pitchFamily="18" charset="0"/>
                        </a:rPr>
                        <a:t>Hedeflerin ve yapılacak işlerin belirlenmesi ile ilgilidir.</a:t>
                      </a:r>
                    </a:p>
                  </a:txBody>
                  <a:tcPr/>
                </a:tc>
                <a:extLst>
                  <a:ext uri="{0D108BD9-81ED-4DB2-BD59-A6C34878D82A}">
                    <a16:rowId xmlns:a16="http://schemas.microsoft.com/office/drawing/2014/main" xmlns="" val="10003"/>
                  </a:ext>
                </a:extLst>
              </a:tr>
              <a:tr h="464064">
                <a:tc>
                  <a:txBody>
                    <a:bodyPr/>
                    <a:lstStyle/>
                    <a:p>
                      <a:r>
                        <a:rPr lang="tr-TR" sz="2000" dirty="0">
                          <a:latin typeface="Times New Roman" pitchFamily="18" charset="0"/>
                          <a:cs typeface="Times New Roman" pitchFamily="18" charset="0"/>
                        </a:rPr>
                        <a:t>Sahip olduğu makama verilen yetkileri kullanarak iş yaptırır.</a:t>
                      </a:r>
                    </a:p>
                  </a:txBody>
                  <a:tcPr/>
                </a:tc>
                <a:tc>
                  <a:txBody>
                    <a:bodyPr/>
                    <a:lstStyle/>
                    <a:p>
                      <a:r>
                        <a:rPr lang="tr-TR" sz="2000" dirty="0">
                          <a:latin typeface="Times New Roman" pitchFamily="18" charset="0"/>
                          <a:cs typeface="Times New Roman" pitchFamily="18" charset="0"/>
                        </a:rPr>
                        <a:t>İnsanları kişisel özellikleri, davranışları ve insanlara verdiği vizyon, güven ve ilhamla harekete geçirir.</a:t>
                      </a:r>
                    </a:p>
                  </a:txBody>
                  <a:tcPr/>
                </a:tc>
                <a:extLst>
                  <a:ext uri="{0D108BD9-81ED-4DB2-BD59-A6C34878D82A}">
                    <a16:rowId xmlns:a16="http://schemas.microsoft.com/office/drawing/2014/main" xmlns="" val="10004"/>
                  </a:ext>
                </a:extLst>
              </a:tr>
            </a:tbl>
          </a:graphicData>
        </a:graphic>
      </p:graphicFrame>
      <p:sp>
        <p:nvSpPr>
          <p:cNvPr id="8" name="Dikdörtgen 7">
            <a:extLst>
              <a:ext uri="{FF2B5EF4-FFF2-40B4-BE49-F238E27FC236}">
                <a16:creationId xmlns:a16="http://schemas.microsoft.com/office/drawing/2014/main" xmlns="" id="{4AAA45DA-27DB-46E6-A6AC-38A35036038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9" name="Picture 4">
            <a:extLst>
              <a:ext uri="{FF2B5EF4-FFF2-40B4-BE49-F238E27FC236}">
                <a16:creationId xmlns:a16="http://schemas.microsoft.com/office/drawing/2014/main" xmlns="" id="{0A47CCED-69E8-4D92-9D66-BD05107C000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User\Downloads\usm-turkey-seal.png">
            <a:extLst>
              <a:ext uri="{FF2B5EF4-FFF2-40B4-BE49-F238E27FC236}">
                <a16:creationId xmlns:a16="http://schemas.microsoft.com/office/drawing/2014/main" xmlns="" id="{66DDBF7F-3553-4353-9A78-D88E88B1CD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65760" y="1845734"/>
            <a:ext cx="11826240" cy="48013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4. Başarılı Girişimcilerin Nitelik ve Becerileri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graphicFrame>
        <p:nvGraphicFramePr>
          <p:cNvPr id="7" name="6 Tablo"/>
          <p:cNvGraphicFramePr>
            <a:graphicFrameLocks noGrp="1"/>
          </p:cNvGraphicFramePr>
          <p:nvPr>
            <p:extLst>
              <p:ext uri="{D42A27DB-BD31-4B8C-83A1-F6EECF244321}">
                <p14:modId xmlns:p14="http://schemas.microsoft.com/office/powerpoint/2010/main" val="3971028950"/>
              </p:ext>
            </p:extLst>
          </p:nvPr>
        </p:nvGraphicFramePr>
        <p:xfrm>
          <a:off x="359953" y="2272937"/>
          <a:ext cx="11501120" cy="2499360"/>
        </p:xfrm>
        <a:graphic>
          <a:graphicData uri="http://schemas.openxmlformats.org/drawingml/2006/table">
            <a:tbl>
              <a:tblPr firstRow="1" bandRow="1">
                <a:tableStyleId>{5C22544A-7EE6-4342-B048-85BDC9FD1C3A}</a:tableStyleId>
              </a:tblPr>
              <a:tblGrid>
                <a:gridCol w="5750560">
                  <a:extLst>
                    <a:ext uri="{9D8B030D-6E8A-4147-A177-3AD203B41FA5}">
                      <a16:colId xmlns:a16="http://schemas.microsoft.com/office/drawing/2014/main" xmlns="" val="20000"/>
                    </a:ext>
                  </a:extLst>
                </a:gridCol>
                <a:gridCol w="5750560">
                  <a:extLst>
                    <a:ext uri="{9D8B030D-6E8A-4147-A177-3AD203B41FA5}">
                      <a16:colId xmlns:a16="http://schemas.microsoft.com/office/drawing/2014/main" xmlns="" val="20001"/>
                    </a:ext>
                  </a:extLst>
                </a:gridCol>
              </a:tblGrid>
              <a:tr h="464064">
                <a:tc>
                  <a:txBody>
                    <a:bodyPr/>
                    <a:lstStyle/>
                    <a:p>
                      <a:r>
                        <a:rPr lang="tr-TR" sz="2800" dirty="0">
                          <a:latin typeface="Times New Roman" pitchFamily="18" charset="0"/>
                          <a:cs typeface="Times New Roman" pitchFamily="18" charset="0"/>
                        </a:rPr>
                        <a:t>YÖNETİCİLİK</a:t>
                      </a:r>
                    </a:p>
                  </a:txBody>
                  <a:tcPr/>
                </a:tc>
                <a:tc>
                  <a:txBody>
                    <a:bodyPr/>
                    <a:lstStyle/>
                    <a:p>
                      <a:r>
                        <a:rPr lang="tr-TR" sz="2800" dirty="0">
                          <a:latin typeface="Times New Roman" pitchFamily="18" charset="0"/>
                          <a:cs typeface="Times New Roman" pitchFamily="18" charset="0"/>
                        </a:rPr>
                        <a:t>LİDERLİK</a:t>
                      </a:r>
                    </a:p>
                  </a:txBody>
                  <a:tcPr/>
                </a:tc>
                <a:extLst>
                  <a:ext uri="{0D108BD9-81ED-4DB2-BD59-A6C34878D82A}">
                    <a16:rowId xmlns:a16="http://schemas.microsoft.com/office/drawing/2014/main" xmlns="" val="10000"/>
                  </a:ext>
                </a:extLst>
              </a:tr>
              <a:tr h="464064">
                <a:tc>
                  <a:txBody>
                    <a:bodyPr/>
                    <a:lstStyle/>
                    <a:p>
                      <a:r>
                        <a:rPr lang="tr-TR" sz="2800" dirty="0">
                          <a:latin typeface="Times New Roman" pitchFamily="18" charset="0"/>
                          <a:cs typeface="Times New Roman" pitchFamily="18" charset="0"/>
                        </a:rPr>
                        <a:t>Bir görev tanımı</a:t>
                      </a:r>
                      <a:r>
                        <a:rPr lang="tr-TR" sz="2800" baseline="0" dirty="0">
                          <a:latin typeface="Times New Roman" pitchFamily="18" charset="0"/>
                          <a:cs typeface="Times New Roman" pitchFamily="18" charset="0"/>
                        </a:rPr>
                        <a:t> vardır.</a:t>
                      </a:r>
                      <a:endParaRPr lang="tr-TR" sz="2800" dirty="0">
                        <a:latin typeface="Times New Roman" pitchFamily="18" charset="0"/>
                        <a:cs typeface="Times New Roman" pitchFamily="18" charset="0"/>
                      </a:endParaRPr>
                    </a:p>
                  </a:txBody>
                  <a:tcPr/>
                </a:tc>
                <a:tc>
                  <a:txBody>
                    <a:bodyPr/>
                    <a:lstStyle/>
                    <a:p>
                      <a:r>
                        <a:rPr lang="tr-TR" sz="2800" dirty="0">
                          <a:latin typeface="Times New Roman" pitchFamily="18" charset="0"/>
                          <a:cs typeface="Times New Roman" pitchFamily="18" charset="0"/>
                        </a:rPr>
                        <a:t>Bir görev</a:t>
                      </a:r>
                      <a:r>
                        <a:rPr lang="tr-TR" sz="2800" baseline="0" dirty="0">
                          <a:latin typeface="Times New Roman" pitchFamily="18" charset="0"/>
                          <a:cs typeface="Times New Roman" pitchFamily="18" charset="0"/>
                        </a:rPr>
                        <a:t> tanımı yoktur.</a:t>
                      </a:r>
                      <a:endParaRPr lang="tr-TR" sz="2800"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r h="464064">
                <a:tc>
                  <a:txBody>
                    <a:bodyPr/>
                    <a:lstStyle/>
                    <a:p>
                      <a:r>
                        <a:rPr lang="tr-TR" sz="2800" dirty="0">
                          <a:latin typeface="Times New Roman" pitchFamily="18" charset="0"/>
                          <a:cs typeface="Times New Roman" pitchFamily="18" charset="0"/>
                        </a:rPr>
                        <a:t>Verilen hedeflere ulaşır.</a:t>
                      </a:r>
                    </a:p>
                  </a:txBody>
                  <a:tcPr/>
                </a:tc>
                <a:tc>
                  <a:txBody>
                    <a:bodyPr/>
                    <a:lstStyle/>
                    <a:p>
                      <a:r>
                        <a:rPr lang="tr-TR" sz="2800" dirty="0">
                          <a:latin typeface="Times New Roman" pitchFamily="18" charset="0"/>
                          <a:cs typeface="Times New Roman" pitchFamily="18" charset="0"/>
                        </a:rPr>
                        <a:t>Değişim ve dönüşüm yapabilme</a:t>
                      </a:r>
                      <a:r>
                        <a:rPr lang="tr-TR" sz="2800" baseline="0" dirty="0">
                          <a:latin typeface="Times New Roman" pitchFamily="18" charset="0"/>
                          <a:cs typeface="Times New Roman" pitchFamily="18" charset="0"/>
                        </a:rPr>
                        <a:t> ile ilgilidir.</a:t>
                      </a:r>
                      <a:endParaRPr lang="tr-TR" sz="2800" dirty="0">
                        <a:latin typeface="Times New Roman" pitchFamily="18" charset="0"/>
                        <a:cs typeface="Times New Roman" pitchFamily="18" charset="0"/>
                      </a:endParaRPr>
                    </a:p>
                  </a:txBody>
                  <a:tcPr/>
                </a:tc>
                <a:extLst>
                  <a:ext uri="{0D108BD9-81ED-4DB2-BD59-A6C34878D82A}">
                    <a16:rowId xmlns:a16="http://schemas.microsoft.com/office/drawing/2014/main" xmlns="" val="10006"/>
                  </a:ext>
                </a:extLst>
              </a:tr>
              <a:tr h="0">
                <a:tc>
                  <a:txBody>
                    <a:bodyPr/>
                    <a:lstStyle/>
                    <a:p>
                      <a:r>
                        <a:rPr lang="tr-TR" sz="2800" dirty="0">
                          <a:latin typeface="Times New Roman" pitchFamily="18" charset="0"/>
                          <a:cs typeface="Times New Roman" pitchFamily="18" charset="0"/>
                        </a:rPr>
                        <a:t>İşleri doğru yapan</a:t>
                      </a:r>
                      <a:r>
                        <a:rPr lang="tr-TR" sz="2800" baseline="0" dirty="0">
                          <a:latin typeface="Times New Roman" pitchFamily="18" charset="0"/>
                          <a:cs typeface="Times New Roman" pitchFamily="18" charset="0"/>
                        </a:rPr>
                        <a:t> kişidir.</a:t>
                      </a:r>
                      <a:endParaRPr lang="tr-TR" sz="2800" dirty="0">
                        <a:latin typeface="Times New Roman" pitchFamily="18" charset="0"/>
                        <a:cs typeface="Times New Roman" pitchFamily="18" charset="0"/>
                      </a:endParaRPr>
                    </a:p>
                  </a:txBody>
                  <a:tcPr/>
                </a:tc>
                <a:tc>
                  <a:txBody>
                    <a:bodyPr/>
                    <a:lstStyle/>
                    <a:p>
                      <a:r>
                        <a:rPr lang="tr-TR" sz="2800" dirty="0">
                          <a:latin typeface="Times New Roman" pitchFamily="18" charset="0"/>
                          <a:cs typeface="Times New Roman" pitchFamily="18" charset="0"/>
                        </a:rPr>
                        <a:t>Doğru işleri yapan kişidir.</a:t>
                      </a:r>
                    </a:p>
                  </a:txBody>
                  <a:tcPr/>
                </a:tc>
                <a:extLst>
                  <a:ext uri="{0D108BD9-81ED-4DB2-BD59-A6C34878D82A}">
                    <a16:rowId xmlns:a16="http://schemas.microsoft.com/office/drawing/2014/main" xmlns="" val="10007"/>
                  </a:ext>
                </a:extLst>
              </a:tr>
            </a:tbl>
          </a:graphicData>
        </a:graphic>
      </p:graphicFrame>
      <p:sp>
        <p:nvSpPr>
          <p:cNvPr id="8" name="Dikdörtgen 7">
            <a:extLst>
              <a:ext uri="{FF2B5EF4-FFF2-40B4-BE49-F238E27FC236}">
                <a16:creationId xmlns:a16="http://schemas.microsoft.com/office/drawing/2014/main" xmlns="" id="{4AAA45DA-27DB-46E6-A6AC-38A35036038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9" name="Picture 4">
            <a:extLst>
              <a:ext uri="{FF2B5EF4-FFF2-40B4-BE49-F238E27FC236}">
                <a16:creationId xmlns:a16="http://schemas.microsoft.com/office/drawing/2014/main" xmlns="" id="{0A47CCED-69E8-4D92-9D66-BD05107C000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User\Downloads\usm-turkey-seal.png">
            <a:extLst>
              <a:ext uri="{FF2B5EF4-FFF2-40B4-BE49-F238E27FC236}">
                <a16:creationId xmlns:a16="http://schemas.microsoft.com/office/drawing/2014/main" xmlns="" id="{66DDBF7F-3553-4353-9A78-D88E88B1CD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312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444137" y="1767357"/>
            <a:ext cx="11286309" cy="3649204"/>
          </a:xfrm>
          <a:prstGeom prst="rect">
            <a:avLst/>
          </a:prstGeom>
          <a:noFill/>
        </p:spPr>
        <p:txBody>
          <a:bodyPr wrap="square" rtlCol="0">
            <a:spAutoFit/>
          </a:bodyPr>
          <a:lstStyle/>
          <a:p>
            <a:r>
              <a:rPr lang="tr-TR" sz="3200" b="1" dirty="0">
                <a:solidFill>
                  <a:srgbClr val="C00000"/>
                </a:solidFill>
                <a:latin typeface="Times New Roman" panose="02020603050405020304" pitchFamily="18" charset="0"/>
                <a:cs typeface="Times New Roman" panose="02020603050405020304" pitchFamily="18" charset="0"/>
              </a:rPr>
              <a:t>4. Başarılı Girişimcilerin Nitelik ve Becerileri</a:t>
            </a:r>
          </a:p>
          <a:p>
            <a:r>
              <a:rPr lang="tr-TR" sz="3200" i="1" dirty="0">
                <a:solidFill>
                  <a:srgbClr val="002060"/>
                </a:solidFill>
                <a:latin typeface="Times New Roman" panose="02020603050405020304" pitchFamily="18" charset="0"/>
                <a:cs typeface="Times New Roman" panose="02020603050405020304" pitchFamily="18" charset="0"/>
              </a:rPr>
              <a:t>İyi bir liderin özellikleri:</a:t>
            </a:r>
          </a:p>
          <a:p>
            <a:r>
              <a:rPr lang="tr-TR" sz="3200" dirty="0">
                <a:solidFill>
                  <a:srgbClr val="002060"/>
                </a:solidFill>
                <a:latin typeface="Times New Roman" panose="02020603050405020304" pitchFamily="18" charset="0"/>
                <a:cs typeface="Times New Roman" panose="02020603050405020304" pitchFamily="18" charset="0"/>
              </a:rPr>
              <a:t>* Dürüstlük ve güvenilirlik</a:t>
            </a:r>
          </a:p>
          <a:p>
            <a:r>
              <a:rPr lang="tr-TR" sz="3200" dirty="0">
                <a:solidFill>
                  <a:srgbClr val="002060"/>
                </a:solidFill>
                <a:latin typeface="Times New Roman" panose="02020603050405020304" pitchFamily="18" charset="0"/>
                <a:cs typeface="Times New Roman" panose="02020603050405020304" pitchFamily="18" charset="0"/>
              </a:rPr>
              <a:t>* Tutarlılık, azim ve kararlılık </a:t>
            </a:r>
          </a:p>
          <a:p>
            <a:r>
              <a:rPr lang="tr-TR" sz="3200" dirty="0">
                <a:solidFill>
                  <a:srgbClr val="002060"/>
                </a:solidFill>
                <a:latin typeface="Times New Roman" panose="02020603050405020304" pitchFamily="18" charset="0"/>
                <a:cs typeface="Times New Roman" panose="02020603050405020304" pitchFamily="18" charset="0"/>
              </a:rPr>
              <a:t>* Kendine güven</a:t>
            </a:r>
          </a:p>
          <a:p>
            <a:r>
              <a:rPr lang="tr-TR" sz="3200" dirty="0">
                <a:solidFill>
                  <a:srgbClr val="002060"/>
                </a:solidFill>
                <a:latin typeface="Times New Roman" panose="02020603050405020304" pitchFamily="18" charset="0"/>
                <a:cs typeface="Times New Roman" panose="02020603050405020304" pitchFamily="18" charset="0"/>
              </a:rPr>
              <a:t>* Sabırlı ve anlayışlı olmak</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F2C6A53C-21FD-47A4-8DB3-276E0C4C7B5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F427691-032D-41CC-9C6B-DCF99291B2A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65EC208-319D-4202-8242-334A61CB3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444137" y="1767357"/>
            <a:ext cx="11286309" cy="3649204"/>
          </a:xfrm>
          <a:prstGeom prst="rect">
            <a:avLst/>
          </a:prstGeom>
          <a:noFill/>
        </p:spPr>
        <p:txBody>
          <a:bodyPr wrap="square" rtlCol="0">
            <a:spAutoFit/>
          </a:bodyPr>
          <a:lstStyle/>
          <a:p>
            <a:r>
              <a:rPr lang="tr-TR" sz="3200" b="1" dirty="0">
                <a:solidFill>
                  <a:srgbClr val="C00000"/>
                </a:solidFill>
                <a:latin typeface="Times New Roman" panose="02020603050405020304" pitchFamily="18" charset="0"/>
                <a:cs typeface="Times New Roman" panose="02020603050405020304" pitchFamily="18" charset="0"/>
              </a:rPr>
              <a:t>4. Başarılı Girişimcilerin Nitelik ve Becerileri</a:t>
            </a:r>
          </a:p>
          <a:p>
            <a:r>
              <a:rPr lang="tr-TR" sz="3200" i="1" dirty="0">
                <a:solidFill>
                  <a:srgbClr val="002060"/>
                </a:solidFill>
                <a:latin typeface="Times New Roman" panose="02020603050405020304" pitchFamily="18" charset="0"/>
                <a:cs typeface="Times New Roman" panose="02020603050405020304" pitchFamily="18" charset="0"/>
              </a:rPr>
              <a:t>İyi bir liderin özellikleri:</a:t>
            </a:r>
          </a:p>
          <a:p>
            <a:r>
              <a:rPr lang="tr-TR" sz="3200" dirty="0">
                <a:solidFill>
                  <a:srgbClr val="002060"/>
                </a:solidFill>
                <a:latin typeface="Times New Roman" panose="02020603050405020304" pitchFamily="18" charset="0"/>
                <a:cs typeface="Times New Roman" panose="02020603050405020304" pitchFamily="18" charset="0"/>
              </a:rPr>
              <a:t>* İşbirliğine önem vermek</a:t>
            </a:r>
          </a:p>
          <a:p>
            <a:r>
              <a:rPr lang="tr-TR" sz="3200" dirty="0">
                <a:solidFill>
                  <a:srgbClr val="002060"/>
                </a:solidFill>
                <a:latin typeface="Times New Roman" panose="02020603050405020304" pitchFamily="18" charset="0"/>
                <a:cs typeface="Times New Roman" panose="02020603050405020304" pitchFamily="18" charset="0"/>
              </a:rPr>
              <a:t>* Vizyon sahibi olmak</a:t>
            </a:r>
          </a:p>
          <a:p>
            <a:r>
              <a:rPr lang="tr-TR" sz="3200" dirty="0">
                <a:solidFill>
                  <a:srgbClr val="002060"/>
                </a:solidFill>
                <a:latin typeface="Times New Roman" panose="02020603050405020304" pitchFamily="18" charset="0"/>
                <a:cs typeface="Times New Roman" panose="02020603050405020304" pitchFamily="18" charset="0"/>
              </a:rPr>
              <a:t>* İletişim yeteneği yüksek olmak </a:t>
            </a:r>
          </a:p>
          <a:p>
            <a:r>
              <a:rPr lang="tr-TR" sz="3200" dirty="0">
                <a:solidFill>
                  <a:srgbClr val="002060"/>
                </a:solidFill>
                <a:latin typeface="Times New Roman" panose="02020603050405020304" pitchFamily="18" charset="0"/>
                <a:cs typeface="Times New Roman" panose="02020603050405020304" pitchFamily="18" charset="0"/>
              </a:rPr>
              <a:t>* Sorunlara yaratıcı çözümler üretebilmek</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F2C6A53C-21FD-47A4-8DB3-276E0C4C7B5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F427691-032D-41CC-9C6B-DCF99291B2A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65EC208-319D-4202-8242-334A61CB3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73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Açılış, Proje Tanıtımı ve Amaçları</a:t>
            </a:r>
          </a:p>
        </p:txBody>
      </p:sp>
      <p:sp>
        <p:nvSpPr>
          <p:cNvPr id="5" name="İçerik Yer Tutucusu 4"/>
          <p:cNvSpPr txBox="1">
            <a:spLocks noGrp="1"/>
          </p:cNvSpPr>
          <p:nvPr>
            <p:ph idx="1"/>
          </p:nvPr>
        </p:nvSpPr>
        <p:spPr>
          <a:xfrm>
            <a:off x="348343" y="1845734"/>
            <a:ext cx="11517086" cy="3595856"/>
          </a:xfrm>
          <a:prstGeom prst="rect">
            <a:avLst/>
          </a:prstGeom>
          <a:noFill/>
        </p:spPr>
        <p:txBody>
          <a:bodyPr wrap="square" rtlCol="0">
            <a:spAutoFit/>
          </a:bodyPr>
          <a:lstStyle/>
          <a:p>
            <a:pPr>
              <a:buFont typeface="Wingdings" panose="05000000000000000000" pitchFamily="2" charset="2"/>
              <a:buChar char="v"/>
            </a:pPr>
            <a:r>
              <a:rPr lang="tr-TR" sz="4000" dirty="0">
                <a:solidFill>
                  <a:srgbClr val="002060"/>
                </a:solidFill>
                <a:latin typeface="Times New Roman" panose="02020603050405020304" pitchFamily="18" charset="0"/>
                <a:cs typeface="Times New Roman" panose="02020603050405020304" pitchFamily="18" charset="0"/>
              </a:rPr>
              <a:t>Bireylerin kendi işlerini kurmaları yeni işgücü talebi oluşturmakta bu durum da ülke ekonomisinin gelişimine katkı sağlamaktadır. </a:t>
            </a:r>
          </a:p>
          <a:p>
            <a:pPr>
              <a:buFont typeface="Wingdings" panose="05000000000000000000" pitchFamily="2" charset="2"/>
              <a:buChar char="v"/>
            </a:pPr>
            <a:r>
              <a:rPr lang="tr-TR" sz="4000" dirty="0">
                <a:solidFill>
                  <a:srgbClr val="002060"/>
                </a:solidFill>
                <a:latin typeface="Times New Roman" panose="02020603050405020304" pitchFamily="18" charset="0"/>
                <a:cs typeface="Times New Roman" panose="02020603050405020304" pitchFamily="18" charset="0"/>
              </a:rPr>
              <a:t>Genç girişimciler, kendi işlerini kurma yolunda ilerlerken </a:t>
            </a:r>
            <a:r>
              <a:rPr lang="tr-TR" sz="4000" dirty="0" err="1">
                <a:solidFill>
                  <a:srgbClr val="002060"/>
                </a:solidFill>
                <a:latin typeface="Times New Roman" panose="02020603050405020304" pitchFamily="18" charset="0"/>
                <a:cs typeface="Times New Roman" panose="02020603050405020304" pitchFamily="18" charset="0"/>
              </a:rPr>
              <a:t>inovasyon</a:t>
            </a:r>
            <a:r>
              <a:rPr lang="tr-TR" sz="4000" dirty="0">
                <a:solidFill>
                  <a:srgbClr val="002060"/>
                </a:solidFill>
                <a:latin typeface="Times New Roman" panose="02020603050405020304" pitchFamily="18" charset="0"/>
                <a:cs typeface="Times New Roman" panose="02020603050405020304" pitchFamily="18" charset="0"/>
              </a:rPr>
              <a:t>, eğitim, </a:t>
            </a:r>
            <a:r>
              <a:rPr lang="tr-TR" sz="4000" dirty="0" err="1">
                <a:solidFill>
                  <a:srgbClr val="002060"/>
                </a:solidFill>
                <a:latin typeface="Times New Roman" panose="02020603050405020304" pitchFamily="18" charset="0"/>
                <a:cs typeface="Times New Roman" panose="02020603050405020304" pitchFamily="18" charset="0"/>
              </a:rPr>
              <a:t>mentörlük</a:t>
            </a:r>
            <a:r>
              <a:rPr lang="tr-TR" sz="4000" dirty="0">
                <a:solidFill>
                  <a:srgbClr val="002060"/>
                </a:solidFill>
                <a:latin typeface="Times New Roman" panose="02020603050405020304" pitchFamily="18" charset="0"/>
                <a:cs typeface="Times New Roman" panose="02020603050405020304" pitchFamily="18" charset="0"/>
              </a:rPr>
              <a:t> ve maddi kaynak ihtiyacı ile karşı karşıya kalmaktadırlar.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23573A3-17FE-496E-8527-5E1F2133FD1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8E846A0-7B02-419C-83BD-038CB6D6CAC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7A5F2BC-D273-487C-81B7-7696F8EE94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270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391886" y="1845734"/>
            <a:ext cx="11469188" cy="3649204"/>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5. Girişimcilik Motivasyonları ve Engelleri </a:t>
            </a:r>
          </a:p>
          <a:p>
            <a:r>
              <a:rPr lang="tr-TR" sz="2400" i="1" dirty="0">
                <a:solidFill>
                  <a:srgbClr val="002060"/>
                </a:solidFill>
                <a:latin typeface="Times New Roman" panose="02020603050405020304" pitchFamily="18" charset="0"/>
                <a:cs typeface="Times New Roman" panose="02020603050405020304" pitchFamily="18" charset="0"/>
              </a:rPr>
              <a:t>5.1 Girişimcilik Motivasyonları</a:t>
            </a:r>
          </a:p>
          <a:p>
            <a:r>
              <a:rPr lang="tr-TR" sz="2400" dirty="0">
                <a:solidFill>
                  <a:srgbClr val="002060"/>
                </a:solidFill>
                <a:latin typeface="Times New Roman" panose="02020603050405020304" pitchFamily="18" charset="0"/>
                <a:cs typeface="Times New Roman" panose="02020603050405020304" pitchFamily="18" charset="0"/>
              </a:rPr>
              <a:t>5.1.1 Güvenliğe yönelik motivasyonlar (kendisini ve ailesinin geleceğini güvence altına alma isteği)</a:t>
            </a:r>
          </a:p>
          <a:p>
            <a:r>
              <a:rPr lang="tr-TR" sz="2400" dirty="0">
                <a:solidFill>
                  <a:srgbClr val="002060"/>
                </a:solidFill>
                <a:latin typeface="Times New Roman" panose="02020603050405020304" pitchFamily="18" charset="0"/>
                <a:cs typeface="Times New Roman" panose="02020603050405020304" pitchFamily="18" charset="0"/>
              </a:rPr>
              <a:t>5.1.2 Maddi (dışsal) motivasyonlar (daha iyi yaşam standartlarına sahip olma isteği)</a:t>
            </a:r>
          </a:p>
          <a:p>
            <a:r>
              <a:rPr lang="tr-TR" sz="2400" dirty="0">
                <a:solidFill>
                  <a:srgbClr val="002060"/>
                </a:solidFill>
                <a:latin typeface="Times New Roman" panose="02020603050405020304" pitchFamily="18" charset="0"/>
                <a:cs typeface="Times New Roman" panose="02020603050405020304" pitchFamily="18" charset="0"/>
              </a:rPr>
              <a:t>5.1.3 Bireysel (içsel) motivasyonlar (duygusal beklentilerini karşılama isteği)</a:t>
            </a:r>
          </a:p>
          <a:p>
            <a:r>
              <a:rPr lang="tr-TR" sz="2400" dirty="0">
                <a:solidFill>
                  <a:srgbClr val="002060"/>
                </a:solidFill>
                <a:latin typeface="Times New Roman" panose="02020603050405020304" pitchFamily="18" charset="0"/>
                <a:cs typeface="Times New Roman" panose="02020603050405020304" pitchFamily="18" charset="0"/>
              </a:rPr>
              <a:t>5.1.4 Bağımsızlığa yönelik motivasyonlar (kendi kararlarını verebilme, kişisel özgürlük isteği)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5CBE5B7-F05D-4F9C-9DF5-58B7E011EE3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F05E131-C8A9-4894-A006-E3A246B62CE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272952-92BE-44E1-8E77-349F0B00C8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418011" y="1845734"/>
            <a:ext cx="11364686" cy="4271939"/>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6. Girişimcilikte Başarısızlık Faktörleri</a:t>
            </a:r>
          </a:p>
          <a:p>
            <a:pPr algn="just"/>
            <a:r>
              <a:rPr lang="tr-TR" sz="2800" dirty="0">
                <a:solidFill>
                  <a:srgbClr val="002060"/>
                </a:solidFill>
                <a:latin typeface="Times New Roman" panose="02020603050405020304" pitchFamily="18" charset="0"/>
                <a:cs typeface="Times New Roman" panose="02020603050405020304" pitchFamily="18" charset="0"/>
              </a:rPr>
              <a:t>Başarısızlık, işletme giderlerinin gelirlerinden çok olması veya gelir gider arasındaki farkın standartların çok altında kalmasıdır.</a:t>
            </a:r>
          </a:p>
          <a:p>
            <a:pPr algn="just"/>
            <a:r>
              <a:rPr lang="tr-TR" sz="2800" i="1" dirty="0">
                <a:solidFill>
                  <a:srgbClr val="002060"/>
                </a:solidFill>
                <a:latin typeface="Times New Roman" panose="02020603050405020304" pitchFamily="18" charset="0"/>
                <a:cs typeface="Times New Roman" panose="02020603050405020304" pitchFamily="18" charset="0"/>
              </a:rPr>
              <a:t>6.1 Kuruluş Öncesi Yeterli Araştırmanın Yapılmaması</a:t>
            </a:r>
          </a:p>
          <a:p>
            <a:pPr algn="just"/>
            <a:r>
              <a:rPr lang="tr-TR" sz="2800" i="1" dirty="0">
                <a:solidFill>
                  <a:srgbClr val="002060"/>
                </a:solidFill>
                <a:latin typeface="Times New Roman" panose="02020603050405020304" pitchFamily="18" charset="0"/>
                <a:cs typeface="Times New Roman" panose="02020603050405020304" pitchFamily="18" charset="0"/>
              </a:rPr>
              <a:t>6.2 Ölçüsüz Büyüme</a:t>
            </a:r>
          </a:p>
          <a:p>
            <a:pPr algn="just"/>
            <a:r>
              <a:rPr lang="tr-TR" sz="2800" i="1" dirty="0">
                <a:solidFill>
                  <a:srgbClr val="002060"/>
                </a:solidFill>
                <a:latin typeface="Times New Roman" panose="02020603050405020304" pitchFamily="18" charset="0"/>
                <a:cs typeface="Times New Roman" panose="02020603050405020304" pitchFamily="18" charset="0"/>
              </a:rPr>
              <a:t>6.3 Nakit Yetersizliği</a:t>
            </a:r>
          </a:p>
          <a:p>
            <a:pPr algn="just"/>
            <a:r>
              <a:rPr lang="tr-TR" sz="2800" i="1" dirty="0">
                <a:solidFill>
                  <a:srgbClr val="002060"/>
                </a:solidFill>
                <a:latin typeface="Times New Roman" panose="02020603050405020304" pitchFamily="18" charset="0"/>
                <a:cs typeface="Times New Roman" panose="02020603050405020304" pitchFamily="18" charset="0"/>
              </a:rPr>
              <a:t>6.4 Girişimci ve Ekip İle İlgili Nedenler</a:t>
            </a:r>
          </a:p>
          <a:p>
            <a:pPr algn="just"/>
            <a:r>
              <a:rPr lang="tr-TR" sz="2800" i="1" dirty="0">
                <a:solidFill>
                  <a:srgbClr val="002060"/>
                </a:solidFill>
                <a:latin typeface="Times New Roman" panose="02020603050405020304" pitchFamily="18" charset="0"/>
                <a:cs typeface="Times New Roman" panose="02020603050405020304" pitchFamily="18" charset="0"/>
              </a:rPr>
              <a:t>6.5 Çevresel Faktörler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9E6D983-6DDD-4318-B199-39888718A07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A44D2BA8-0347-4B18-ADA8-2E2DB060CBE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7ABDF03-AEE5-4184-A099-8180D076A9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418011" y="1845734"/>
            <a:ext cx="11364686" cy="274947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7. Girişimcilik Süreci</a:t>
            </a:r>
          </a:p>
          <a:p>
            <a:pPr algn="just"/>
            <a:r>
              <a:rPr lang="tr-TR" sz="2800" i="1" dirty="0">
                <a:solidFill>
                  <a:srgbClr val="002060"/>
                </a:solidFill>
                <a:latin typeface="Times New Roman" panose="02020603050405020304" pitchFamily="18" charset="0"/>
                <a:cs typeface="Times New Roman" panose="02020603050405020304" pitchFamily="18" charset="0"/>
              </a:rPr>
              <a:t>7.1 Fırsatların Tespiti</a:t>
            </a:r>
          </a:p>
          <a:p>
            <a:pPr algn="just"/>
            <a:r>
              <a:rPr lang="tr-TR" sz="2800" i="1" dirty="0">
                <a:solidFill>
                  <a:srgbClr val="002060"/>
                </a:solidFill>
                <a:latin typeface="Times New Roman" panose="02020603050405020304" pitchFamily="18" charset="0"/>
                <a:cs typeface="Times New Roman" panose="02020603050405020304" pitchFamily="18" charset="0"/>
              </a:rPr>
              <a:t>7.2 İş Modeli ve İş Planı Geliştirme</a:t>
            </a:r>
          </a:p>
          <a:p>
            <a:pPr algn="just"/>
            <a:r>
              <a:rPr lang="tr-TR" sz="2800" i="1" dirty="0">
                <a:solidFill>
                  <a:srgbClr val="002060"/>
                </a:solidFill>
                <a:latin typeface="Times New Roman" panose="02020603050405020304" pitchFamily="18" charset="0"/>
                <a:cs typeface="Times New Roman" panose="02020603050405020304" pitchFamily="18" charset="0"/>
              </a:rPr>
              <a:t>7.3 Kaynakların Bulunması</a:t>
            </a:r>
          </a:p>
          <a:p>
            <a:pPr algn="just"/>
            <a:r>
              <a:rPr lang="tr-TR" sz="2800" i="1" dirty="0">
                <a:solidFill>
                  <a:srgbClr val="002060"/>
                </a:solidFill>
                <a:latin typeface="Times New Roman" panose="02020603050405020304" pitchFamily="18" charset="0"/>
                <a:cs typeface="Times New Roman" panose="02020603050405020304" pitchFamily="18" charset="0"/>
              </a:rPr>
              <a:t>7.4 Büyüme ve Çıkış</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8C39578-CC37-43CC-B78B-F618BF23CE79}"/>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8CB36AA-AADD-4A2D-B80E-C8BA4B664ED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6C77BC1-2CD7-4582-80F4-F9ADFDE4A5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GİRİŞİMCİLİKTE TEMEL KAVRAMLAR</a:t>
            </a:r>
          </a:p>
        </p:txBody>
      </p:sp>
      <p:sp>
        <p:nvSpPr>
          <p:cNvPr id="5" name="İçerik Yer Tutucusu 4"/>
          <p:cNvSpPr txBox="1">
            <a:spLocks noGrp="1"/>
          </p:cNvSpPr>
          <p:nvPr>
            <p:ph idx="1"/>
          </p:nvPr>
        </p:nvSpPr>
        <p:spPr>
          <a:xfrm>
            <a:off x="418011" y="1845734"/>
            <a:ext cx="11364686" cy="4520212"/>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8. Girişimcilik Efsaneleri</a:t>
            </a:r>
          </a:p>
          <a:p>
            <a:pPr algn="just"/>
            <a:r>
              <a:rPr lang="tr-TR" sz="2400" dirty="0">
                <a:solidFill>
                  <a:srgbClr val="002060"/>
                </a:solidFill>
                <a:latin typeface="Times New Roman" panose="02020603050405020304" pitchFamily="18" charset="0"/>
                <a:cs typeface="Times New Roman" panose="02020603050405020304" pitchFamily="18" charset="0"/>
              </a:rPr>
              <a:t>* Girişimcilik sürecinde en önemli konu iş fikridir.</a:t>
            </a:r>
          </a:p>
          <a:p>
            <a:pPr algn="just"/>
            <a:r>
              <a:rPr lang="tr-TR" sz="2400" dirty="0">
                <a:solidFill>
                  <a:srgbClr val="002060"/>
                </a:solidFill>
                <a:latin typeface="Times New Roman" panose="02020603050405020304" pitchFamily="18" charset="0"/>
                <a:cs typeface="Times New Roman" panose="02020603050405020304" pitchFamily="18" charset="0"/>
              </a:rPr>
              <a:t>* İş fikri çok karmaşık ise başarı garantidir.</a:t>
            </a:r>
          </a:p>
          <a:p>
            <a:pPr algn="just"/>
            <a:r>
              <a:rPr lang="tr-TR" sz="2400" dirty="0">
                <a:solidFill>
                  <a:srgbClr val="002060"/>
                </a:solidFill>
                <a:latin typeface="Times New Roman" panose="02020603050405020304" pitchFamily="18" charset="0"/>
                <a:cs typeface="Times New Roman" panose="02020603050405020304" pitchFamily="18" charset="0"/>
              </a:rPr>
              <a:t>* Ürün kimsede yoksa başarı garantidir.</a:t>
            </a:r>
          </a:p>
          <a:p>
            <a:pPr algn="just"/>
            <a:r>
              <a:rPr lang="tr-TR" sz="2400" dirty="0">
                <a:solidFill>
                  <a:srgbClr val="002060"/>
                </a:solidFill>
                <a:latin typeface="Times New Roman" panose="02020603050405020304" pitchFamily="18" charset="0"/>
                <a:cs typeface="Times New Roman" panose="02020603050405020304" pitchFamily="18" charset="0"/>
              </a:rPr>
              <a:t>* İşletme </a:t>
            </a:r>
            <a:r>
              <a:rPr lang="tr-TR" sz="2400" dirty="0" err="1">
                <a:solidFill>
                  <a:srgbClr val="002060"/>
                </a:solidFill>
                <a:latin typeface="Times New Roman" panose="02020603050405020304" pitchFamily="18" charset="0"/>
                <a:cs typeface="Times New Roman" panose="02020603050405020304" pitchFamily="18" charset="0"/>
              </a:rPr>
              <a:t>özkaynakla</a:t>
            </a:r>
            <a:r>
              <a:rPr lang="tr-TR" sz="2400" dirty="0">
                <a:solidFill>
                  <a:srgbClr val="002060"/>
                </a:solidFill>
                <a:latin typeface="Times New Roman" panose="02020603050405020304" pitchFamily="18" charset="0"/>
                <a:cs typeface="Times New Roman" panose="02020603050405020304" pitchFamily="18" charset="0"/>
              </a:rPr>
              <a:t> kurulacaksa iş planı hazırlamak gereksizdir.</a:t>
            </a:r>
          </a:p>
          <a:p>
            <a:pPr algn="just"/>
            <a:r>
              <a:rPr lang="tr-TR" sz="2400" dirty="0">
                <a:solidFill>
                  <a:srgbClr val="002060"/>
                </a:solidFill>
                <a:latin typeface="Times New Roman" panose="02020603050405020304" pitchFamily="18" charset="0"/>
                <a:cs typeface="Times New Roman" panose="02020603050405020304" pitchFamily="18" charset="0"/>
              </a:rPr>
              <a:t>* İş fikrini kimseyle paylaşmamalıdır.</a:t>
            </a:r>
          </a:p>
          <a:p>
            <a:pPr algn="just"/>
            <a:r>
              <a:rPr lang="tr-TR" sz="2400" dirty="0">
                <a:solidFill>
                  <a:srgbClr val="002060"/>
                </a:solidFill>
                <a:latin typeface="Times New Roman" panose="02020603050405020304" pitchFamily="18" charset="0"/>
                <a:cs typeface="Times New Roman" panose="02020603050405020304" pitchFamily="18" charset="0"/>
              </a:rPr>
              <a:t>* Başarısız girişimciye güvenilmez.</a:t>
            </a:r>
          </a:p>
          <a:p>
            <a:pPr algn="just"/>
            <a:r>
              <a:rPr lang="tr-TR" sz="2400" dirty="0">
                <a:solidFill>
                  <a:srgbClr val="002060"/>
                </a:solidFill>
                <a:latin typeface="Times New Roman" panose="02020603050405020304" pitchFamily="18" charset="0"/>
                <a:cs typeface="Times New Roman" panose="02020603050405020304" pitchFamily="18" charset="0"/>
              </a:rPr>
              <a:t>* Girişimciler risk almayı severler.</a:t>
            </a:r>
          </a:p>
          <a:p>
            <a:pPr algn="just"/>
            <a:r>
              <a:rPr lang="tr-TR" sz="2400" dirty="0">
                <a:solidFill>
                  <a:srgbClr val="002060"/>
                </a:solidFill>
                <a:latin typeface="Times New Roman" panose="02020603050405020304" pitchFamily="18" charset="0"/>
                <a:cs typeface="Times New Roman" panose="02020603050405020304" pitchFamily="18" charset="0"/>
              </a:rPr>
              <a:t>* Girişimcilik parası olanların işidir.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D609FB4-30B7-4381-9823-0EDD7E75A6D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AFA8182C-07A5-4244-A68E-A178342ADB5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8E91B22-5B81-40FD-9A5C-DBC92C1D24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a16="http://schemas.microsoft.com/office/drawing/2014/main" xmlns="" id="{D13C2B82-4652-4609-AAA0-3FED7574E5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a:solidFill>
                  <a:srgbClr val="002060"/>
                </a:solidFill>
                <a:latin typeface="Times New Roman" panose="02020603050405020304" pitchFamily="18" charset="0"/>
                <a:cs typeface="Times New Roman" panose="02020603050405020304" pitchFamily="18" charset="0"/>
              </a:rPr>
              <a:t>10 Dakika Ara </a:t>
            </a:r>
            <a:r>
              <a:rPr lang="tr-TR" sz="6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30E225E-BD3B-490C-9A23-D75962EE3E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a16="http://schemas.microsoft.com/office/drawing/2014/main" xmlns=""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a16="http://schemas.microsoft.com/office/drawing/2014/main" xmlns=""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1541417" y="1845734"/>
            <a:ext cx="8699863" cy="2182136"/>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1.Fikir, Fırsat, Problem ve İhtiyaç Kavramları</a:t>
            </a:r>
          </a:p>
          <a:p>
            <a:r>
              <a:rPr lang="tr-TR" sz="2800" b="1" dirty="0">
                <a:solidFill>
                  <a:srgbClr val="002060"/>
                </a:solidFill>
                <a:latin typeface="Times New Roman" panose="02020603050405020304" pitchFamily="18" charset="0"/>
                <a:cs typeface="Times New Roman" panose="02020603050405020304" pitchFamily="18" charset="0"/>
              </a:rPr>
              <a:t>2. Müşteri Keşfi</a:t>
            </a:r>
          </a:p>
          <a:p>
            <a:r>
              <a:rPr lang="tr-TR" sz="2800" b="1" dirty="0">
                <a:solidFill>
                  <a:srgbClr val="002060"/>
                </a:solidFill>
                <a:latin typeface="Times New Roman" panose="02020603050405020304" pitchFamily="18" charset="0"/>
                <a:cs typeface="Times New Roman" panose="02020603050405020304" pitchFamily="18" charset="0"/>
              </a:rPr>
              <a:t>3. Girişimci Düşünme Yöntemleri</a:t>
            </a:r>
          </a:p>
          <a:p>
            <a:r>
              <a:rPr lang="tr-TR" sz="2800" b="1" dirty="0">
                <a:solidFill>
                  <a:srgbClr val="002060"/>
                </a:solidFill>
                <a:latin typeface="Times New Roman" panose="02020603050405020304" pitchFamily="18" charset="0"/>
                <a:cs typeface="Times New Roman" panose="02020603050405020304" pitchFamily="18" charset="0"/>
              </a:rPr>
              <a:t>4. Trendler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9763816-307D-47AE-B442-1817139165A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30E225E-BD3B-490C-9A23-D75962EE3E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804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39633" y="1845734"/>
            <a:ext cx="11495315" cy="3261406"/>
          </a:xfrm>
          <a:prstGeom prst="rect">
            <a:avLst/>
          </a:prstGeom>
          <a:noFill/>
        </p:spPr>
        <p:txBody>
          <a:bodyPr wrap="square" rtlCol="0">
            <a:spAutoFit/>
          </a:bodyPr>
          <a:lstStyle/>
          <a:p>
            <a:pPr algn="just"/>
            <a:r>
              <a:rPr lang="tr-TR" sz="1800" b="1" dirty="0">
                <a:solidFill>
                  <a:srgbClr val="C00000"/>
                </a:solidFill>
                <a:latin typeface="Times New Roman" panose="02020603050405020304" pitchFamily="18" charset="0"/>
                <a:cs typeface="Times New Roman" panose="02020603050405020304" pitchFamily="18" charset="0"/>
              </a:rPr>
              <a:t>ALEXANDER GRAHAM BELL</a:t>
            </a:r>
          </a:p>
          <a:p>
            <a:pPr algn="just"/>
            <a:r>
              <a:rPr lang="tr-TR" sz="1800" dirty="0">
                <a:solidFill>
                  <a:srgbClr val="002060"/>
                </a:solidFill>
                <a:latin typeface="Times New Roman" panose="02020603050405020304" pitchFamily="18" charset="0"/>
                <a:cs typeface="Times New Roman" panose="02020603050405020304" pitchFamily="18" charset="0"/>
              </a:rPr>
              <a:t>Telefonun mucidi olarak bildiğimiz A.</a:t>
            </a:r>
            <a:r>
              <a:rPr lang="tr-TR" sz="1800" dirty="0" err="1">
                <a:solidFill>
                  <a:srgbClr val="002060"/>
                </a:solidFill>
                <a:latin typeface="Times New Roman" panose="02020603050405020304" pitchFamily="18" charset="0"/>
                <a:cs typeface="Times New Roman" panose="02020603050405020304" pitchFamily="18" charset="0"/>
              </a:rPr>
              <a:t>G.Bell’in</a:t>
            </a:r>
            <a:r>
              <a:rPr lang="tr-TR" sz="1800" dirty="0">
                <a:solidFill>
                  <a:srgbClr val="002060"/>
                </a:solidFill>
                <a:latin typeface="Times New Roman" panose="02020603050405020304" pitchFamily="18" charset="0"/>
                <a:cs typeface="Times New Roman" panose="02020603050405020304" pitchFamily="18" charset="0"/>
              </a:rPr>
              <a:t> telefonu icadı çok da duymaya alışık olmadığımız bir hikayedir.</a:t>
            </a:r>
          </a:p>
          <a:p>
            <a:pPr algn="just"/>
            <a:r>
              <a:rPr lang="tr-TR" sz="1800" dirty="0">
                <a:solidFill>
                  <a:srgbClr val="002060"/>
                </a:solidFill>
                <a:latin typeface="Times New Roman" panose="02020603050405020304" pitchFamily="18" charset="0"/>
                <a:cs typeface="Times New Roman" panose="02020603050405020304" pitchFamily="18" charset="0"/>
              </a:rPr>
              <a:t>Annesinin duyma problemi yaşaması ve babasının da konuşma terapisti olması nedeniyle babasıyla çalışmaya başlayan </a:t>
            </a:r>
            <a:r>
              <a:rPr lang="tr-TR" sz="1800" dirty="0" err="1">
                <a:solidFill>
                  <a:srgbClr val="002060"/>
                </a:solidFill>
                <a:latin typeface="Times New Roman" panose="02020603050405020304" pitchFamily="18" charset="0"/>
                <a:cs typeface="Times New Roman" panose="02020603050405020304" pitchFamily="18" charset="0"/>
              </a:rPr>
              <a:t>Bell</a:t>
            </a:r>
            <a:r>
              <a:rPr lang="tr-TR" sz="1800" dirty="0">
                <a:solidFill>
                  <a:srgbClr val="002060"/>
                </a:solidFill>
                <a:latin typeface="Times New Roman" panose="02020603050405020304" pitchFamily="18" charset="0"/>
                <a:cs typeface="Times New Roman" panose="02020603050405020304" pitchFamily="18" charset="0"/>
              </a:rPr>
              <a:t>, ses öğretmeni olmuş ve babasıyla beraber sağırlar için sesleri telaffuz eden bir semboller sistemi geliştirmiştir.</a:t>
            </a:r>
          </a:p>
          <a:p>
            <a:pPr algn="just"/>
            <a:r>
              <a:rPr lang="tr-TR" sz="1800" dirty="0">
                <a:solidFill>
                  <a:srgbClr val="002060"/>
                </a:solidFill>
                <a:latin typeface="Times New Roman" panose="02020603050405020304" pitchFamily="18" charset="0"/>
                <a:cs typeface="Times New Roman" panose="02020603050405020304" pitchFamily="18" charset="0"/>
              </a:rPr>
              <a:t>1873’ de Boston Üniversitesi’ </a:t>
            </a:r>
            <a:r>
              <a:rPr lang="tr-TR" sz="1800" dirty="0" err="1">
                <a:solidFill>
                  <a:srgbClr val="002060"/>
                </a:solidFill>
                <a:latin typeface="Times New Roman" panose="02020603050405020304" pitchFamily="18" charset="0"/>
                <a:cs typeface="Times New Roman" panose="02020603050405020304" pitchFamily="18" charset="0"/>
              </a:rPr>
              <a:t>nde</a:t>
            </a:r>
            <a:r>
              <a:rPr lang="tr-TR" sz="1800" dirty="0">
                <a:solidFill>
                  <a:srgbClr val="002060"/>
                </a:solidFill>
                <a:latin typeface="Times New Roman" panose="02020603050405020304" pitchFamily="18" charset="0"/>
                <a:cs typeface="Times New Roman" panose="02020603050405020304" pitchFamily="18" charset="0"/>
              </a:rPr>
              <a:t> seslendirme fizyolojisi profesörü olan </a:t>
            </a:r>
            <a:r>
              <a:rPr lang="tr-TR" sz="1800" dirty="0" err="1">
                <a:solidFill>
                  <a:srgbClr val="002060"/>
                </a:solidFill>
                <a:latin typeface="Times New Roman" panose="02020603050405020304" pitchFamily="18" charset="0"/>
                <a:cs typeface="Times New Roman" panose="02020603050405020304" pitchFamily="18" charset="0"/>
              </a:rPr>
              <a:t>Bell</a:t>
            </a:r>
            <a:r>
              <a:rPr lang="tr-TR" sz="1800" dirty="0">
                <a:solidFill>
                  <a:srgbClr val="002060"/>
                </a:solidFill>
                <a:latin typeface="Times New Roman" panose="02020603050405020304" pitchFamily="18" charset="0"/>
                <a:cs typeface="Times New Roman" panose="02020603050405020304" pitchFamily="18" charset="0"/>
              </a:rPr>
              <a:t>, annesi gibi duyma problemi olan gelecekteki eşiyle de burada tanışmıştır. </a:t>
            </a:r>
          </a:p>
          <a:p>
            <a:pPr algn="just"/>
            <a:r>
              <a:rPr lang="tr-TR" sz="1800" dirty="0">
                <a:solidFill>
                  <a:srgbClr val="002060"/>
                </a:solidFill>
                <a:latin typeface="Times New Roman" panose="02020603050405020304" pitchFamily="18" charset="0"/>
                <a:cs typeface="Times New Roman" panose="02020603050405020304" pitchFamily="18" charset="0"/>
              </a:rPr>
              <a:t>Çevresinin duyma problemi yaşaması, babasının konuşma terapisti olması ve kendisinin de bu konuda eğitim alması, </a:t>
            </a:r>
            <a:r>
              <a:rPr lang="tr-TR" sz="1800" dirty="0" err="1">
                <a:solidFill>
                  <a:srgbClr val="002060"/>
                </a:solidFill>
                <a:latin typeface="Times New Roman" panose="02020603050405020304" pitchFamily="18" charset="0"/>
                <a:cs typeface="Times New Roman" panose="02020603050405020304" pitchFamily="18" charset="0"/>
              </a:rPr>
              <a:t>Bell</a:t>
            </a:r>
            <a:r>
              <a:rPr lang="tr-TR" sz="1800" dirty="0">
                <a:solidFill>
                  <a:srgbClr val="002060"/>
                </a:solidFill>
                <a:latin typeface="Times New Roman" panose="02020603050405020304" pitchFamily="18" charset="0"/>
                <a:cs typeface="Times New Roman" panose="02020603050405020304" pitchFamily="18" charset="0"/>
              </a:rPr>
              <a:t>’ in akustik prensiplerine olan ilgisini artırmış ve ses dalgalarını teller üzerinden iletme deneyleri yapmaya başlamıştır.</a:t>
            </a:r>
          </a:p>
          <a:p>
            <a:pPr algn="just"/>
            <a:r>
              <a:rPr lang="tr-TR" sz="1800" dirty="0">
                <a:solidFill>
                  <a:srgbClr val="002060"/>
                </a:solidFill>
                <a:latin typeface="Times New Roman" panose="02020603050405020304" pitchFamily="18" charset="0"/>
                <a:cs typeface="Times New Roman" panose="02020603050405020304" pitchFamily="18" charset="0"/>
              </a:rPr>
              <a:t>Bu deneylerin sonunda da telefonu bulmuştur.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917EC74-7A03-40AD-AF35-ED7D8576FC1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0783959-4F60-497C-819E-AAAF52E4B9C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8D40329-7381-4838-ABB0-98D6D33115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274947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1.Fikir, Fırsat, Problem ve İhtiyaç Kavramları</a:t>
            </a:r>
          </a:p>
          <a:p>
            <a:r>
              <a:rPr lang="tr-TR" sz="2800" dirty="0">
                <a:solidFill>
                  <a:srgbClr val="002060"/>
                </a:solidFill>
                <a:latin typeface="Times New Roman" panose="02020603050405020304" pitchFamily="18" charset="0"/>
                <a:cs typeface="Times New Roman" panose="02020603050405020304" pitchFamily="18" charset="0"/>
              </a:rPr>
              <a:t>1.1 Fikir Nedir?</a:t>
            </a:r>
          </a:p>
          <a:p>
            <a:r>
              <a:rPr lang="tr-TR" sz="2800" dirty="0">
                <a:solidFill>
                  <a:srgbClr val="002060"/>
                </a:solidFill>
                <a:latin typeface="Times New Roman" panose="02020603050405020304" pitchFamily="18" charset="0"/>
                <a:cs typeface="Times New Roman" panose="02020603050405020304" pitchFamily="18" charset="0"/>
              </a:rPr>
              <a:t>1.2 Fırsat Nedir?</a:t>
            </a:r>
          </a:p>
          <a:p>
            <a:r>
              <a:rPr lang="tr-TR" sz="2800" dirty="0">
                <a:solidFill>
                  <a:srgbClr val="002060"/>
                </a:solidFill>
                <a:latin typeface="Times New Roman" panose="02020603050405020304" pitchFamily="18" charset="0"/>
                <a:cs typeface="Times New Roman" panose="02020603050405020304" pitchFamily="18" charset="0"/>
              </a:rPr>
              <a:t>1.3 Problem Nedir?</a:t>
            </a:r>
          </a:p>
          <a:p>
            <a:r>
              <a:rPr lang="tr-TR" sz="2800" dirty="0">
                <a:solidFill>
                  <a:srgbClr val="002060"/>
                </a:solidFill>
                <a:latin typeface="Times New Roman" panose="02020603050405020304" pitchFamily="18" charset="0"/>
                <a:cs typeface="Times New Roman" panose="02020603050405020304" pitchFamily="18" charset="0"/>
              </a:rPr>
              <a:t>1.4 İhtiyaç Nedir?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AEE75C2-594A-4767-B207-7CA5182B1CA9}"/>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36D50B4-D0CE-4379-B5E9-4D4E4E8FBA5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B65EA2A3-AD6A-492C-B270-D3289C61A6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1.1 Fikir Nedir?</a:t>
            </a:r>
          </a:p>
          <a:p>
            <a:pPr algn="just"/>
            <a:r>
              <a:rPr lang="tr-TR" sz="3200" dirty="0">
                <a:solidFill>
                  <a:srgbClr val="002060"/>
                </a:solidFill>
                <a:latin typeface="Times New Roman" panose="02020603050405020304" pitchFamily="18" charset="0"/>
                <a:cs typeface="Times New Roman" panose="02020603050405020304" pitchFamily="18" charset="0"/>
              </a:rPr>
              <a:t>Fikir, bir ürüne dönüşeceği öngörülen tohumdur. </a:t>
            </a:r>
          </a:p>
          <a:p>
            <a:pPr algn="just"/>
            <a:r>
              <a:rPr lang="tr-TR" sz="3200" dirty="0">
                <a:solidFill>
                  <a:srgbClr val="002060"/>
                </a:solidFill>
                <a:latin typeface="Times New Roman" panose="02020603050405020304" pitchFamily="18" charset="0"/>
                <a:cs typeface="Times New Roman" panose="02020603050405020304" pitchFamily="18" charset="0"/>
              </a:rPr>
              <a:t>Fikrin nereye ekileceği, ne zaman ekileceği, nasıl büyütüleceği, büyütürken gerekli kaynakların nasıl karşılanacağı, büyüdüğünde ne şartlarda kime satılacağı, sattığınızda maliyetlerin karşılanıp kar elde edilip edilemeyeceği……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5D1198A-6309-47BA-8677-0F7DF825097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97FCA8B-4C35-4F90-93D9-3A025FAAABE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A804DEC-AF9D-4A5C-8C94-03CFFEAF71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756926"/>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1.1 Fikir Nedir?</a:t>
            </a:r>
          </a:p>
          <a:p>
            <a:pPr algn="just"/>
            <a:r>
              <a:rPr lang="tr-TR" sz="3200" dirty="0">
                <a:solidFill>
                  <a:srgbClr val="002060"/>
                </a:solidFill>
                <a:latin typeface="Times New Roman" panose="02020603050405020304" pitchFamily="18" charset="0"/>
                <a:cs typeface="Times New Roman" panose="02020603050405020304" pitchFamily="18" charset="0"/>
              </a:rPr>
              <a:t>Yanlış: Kadınlar takı takmayı seviyor, internet üzerinden takı satayım.</a:t>
            </a:r>
          </a:p>
          <a:p>
            <a:pPr algn="just"/>
            <a:r>
              <a:rPr lang="tr-TR" sz="3200" dirty="0">
                <a:solidFill>
                  <a:srgbClr val="002060"/>
                </a:solidFill>
                <a:latin typeface="Times New Roman" panose="02020603050405020304" pitchFamily="18" charset="0"/>
                <a:cs typeface="Times New Roman" panose="02020603050405020304" pitchFamily="18" charset="0"/>
              </a:rPr>
              <a:t>Doğru: Kadınlar takıyı nasıl, ne şekilde, nereden ve ne sıklıkla alıyor?</a:t>
            </a:r>
          </a:p>
          <a:p>
            <a:pPr lvl="4" algn="just"/>
            <a:r>
              <a:rPr lang="tr-TR" sz="2600" dirty="0">
                <a:solidFill>
                  <a:srgbClr val="002060"/>
                </a:solidFill>
                <a:latin typeface="Times New Roman" panose="02020603050405020304" pitchFamily="18" charset="0"/>
                <a:cs typeface="Times New Roman" panose="02020603050405020304" pitchFamily="18" charset="0"/>
              </a:rPr>
              <a:t>5N1K</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5D1198A-6309-47BA-8677-0F7DF825097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97FCA8B-4C35-4F90-93D9-3A025FAAABE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7A804DEC-AF9D-4A5C-8C94-03CFFEAF71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7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Açılış, Proje Tanıtımı ve Amaçları</a:t>
            </a:r>
          </a:p>
        </p:txBody>
      </p:sp>
      <p:sp>
        <p:nvSpPr>
          <p:cNvPr id="5" name="İçerik Yer Tutucusu 4"/>
          <p:cNvSpPr txBox="1">
            <a:spLocks noGrp="1"/>
          </p:cNvSpPr>
          <p:nvPr>
            <p:ph idx="1"/>
          </p:nvPr>
        </p:nvSpPr>
        <p:spPr>
          <a:xfrm>
            <a:off x="348343" y="1845734"/>
            <a:ext cx="11517086" cy="3595856"/>
          </a:xfrm>
          <a:prstGeom prst="rect">
            <a:avLst/>
          </a:prstGeom>
          <a:noFill/>
        </p:spPr>
        <p:txBody>
          <a:bodyPr wrap="square" rtlCol="0">
            <a:spAutoFit/>
          </a:bodyPr>
          <a:lstStyle/>
          <a:p>
            <a:pPr>
              <a:buFont typeface="Wingdings" panose="05000000000000000000" pitchFamily="2" charset="2"/>
              <a:buChar char="v"/>
            </a:pPr>
            <a:r>
              <a:rPr lang="tr-TR" sz="4000" spc="40" dirty="0">
                <a:solidFill>
                  <a:srgbClr val="002060"/>
                </a:solidFill>
                <a:latin typeface="Times New Roman" panose="02020603050405020304" pitchFamily="18" charset="0"/>
                <a:cs typeface="Times New Roman" panose="02020603050405020304" pitchFamily="18" charset="0"/>
              </a:rPr>
              <a:t>Girişimcilik</a:t>
            </a:r>
            <a:r>
              <a:rPr lang="tr-TR" sz="4000" dirty="0">
                <a:solidFill>
                  <a:srgbClr val="002060"/>
                </a:solidFill>
                <a:latin typeface="Times New Roman" panose="02020603050405020304" pitchFamily="18" charset="0"/>
                <a:cs typeface="Times New Roman" panose="02020603050405020304" pitchFamily="18" charset="0"/>
              </a:rPr>
              <a:t> kişinin fikirlerini eyleme geçirmesi, kendi işini kurması ve bunun sonucunda ekonomik değer yaratması olarak tanımlanabilir. </a:t>
            </a:r>
          </a:p>
          <a:p>
            <a:pPr>
              <a:buFont typeface="Wingdings" panose="05000000000000000000" pitchFamily="2" charset="2"/>
              <a:buChar char="v"/>
            </a:pPr>
            <a:r>
              <a:rPr lang="tr-TR" sz="4000" dirty="0">
                <a:solidFill>
                  <a:srgbClr val="002060"/>
                </a:solidFill>
                <a:latin typeface="Times New Roman" panose="02020603050405020304" pitchFamily="18" charset="0"/>
                <a:cs typeface="Times New Roman" panose="02020603050405020304" pitchFamily="18" charset="0"/>
              </a:rPr>
              <a:t>Girişimci bireylerin sayısının artırılması, ülkelerin üzerinde yoğunlaştığı öncelikli bir konu haline gelmiştir.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23573A3-17FE-496E-8527-5E1F2133FD1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8E846A0-7B02-419C-83BD-038CB6D6CAC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7A5F2BC-D273-487C-81B7-7696F8EE94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016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622530"/>
          </a:xfrm>
          <a:prstGeom prst="rect">
            <a:avLst/>
          </a:prstGeom>
          <a:noFill/>
        </p:spPr>
        <p:txBody>
          <a:bodyPr wrap="square" rtlCol="0">
            <a:spAutoFit/>
          </a:bodyPr>
          <a:lstStyle/>
          <a:p>
            <a:pPr algn="just"/>
            <a:r>
              <a:rPr lang="tr-TR" sz="36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600" i="1" dirty="0">
                <a:solidFill>
                  <a:srgbClr val="002060"/>
                </a:solidFill>
                <a:latin typeface="Times New Roman" panose="02020603050405020304" pitchFamily="18" charset="0"/>
                <a:cs typeface="Times New Roman" panose="02020603050405020304" pitchFamily="18" charset="0"/>
              </a:rPr>
              <a:t>1.2 Fırsat Nedir?</a:t>
            </a:r>
          </a:p>
          <a:p>
            <a:pPr algn="just"/>
            <a:r>
              <a:rPr lang="tr-TR" sz="3600" dirty="0">
                <a:solidFill>
                  <a:srgbClr val="002060"/>
                </a:solidFill>
                <a:latin typeface="Times New Roman" panose="02020603050405020304" pitchFamily="18" charset="0"/>
                <a:cs typeface="Times New Roman" panose="02020603050405020304" pitchFamily="18" charset="0"/>
              </a:rPr>
              <a:t>Fırsat, çevresel ve içsel faktörlerin yarattığı ortamla ilgilidir.</a:t>
            </a:r>
          </a:p>
          <a:p>
            <a:pPr algn="just"/>
            <a:r>
              <a:rPr lang="tr-TR" sz="3600" dirty="0">
                <a:solidFill>
                  <a:srgbClr val="002060"/>
                </a:solidFill>
                <a:latin typeface="Times New Roman" panose="02020603050405020304" pitchFamily="18" charset="0"/>
                <a:cs typeface="Times New Roman" panose="02020603050405020304" pitchFamily="18" charset="0"/>
              </a:rPr>
              <a:t>Uygun pazar şartlarının oluşması, ürünü yapacak ortamın oluşması, ürünü yapacak kişiler için doğru zaman olması ve ürünü yapacak finansal desteği oluşması önemlidir.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BBDAD09-8345-4D55-AE40-5F88CF39B46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FE6FB2D-BEF0-444C-B864-01D5E1CD21D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6128F00-0DAC-4595-8093-6FD29999C5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885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221395"/>
          </a:xfrm>
          <a:prstGeom prst="rect">
            <a:avLst/>
          </a:prstGeom>
          <a:noFill/>
        </p:spPr>
        <p:txBody>
          <a:bodyPr wrap="square" rtlCol="0">
            <a:spAutoFit/>
          </a:bodyPr>
          <a:lstStyle/>
          <a:p>
            <a:pPr algn="just"/>
            <a:r>
              <a:rPr lang="tr-TR" sz="40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4000" i="1" dirty="0">
                <a:solidFill>
                  <a:srgbClr val="002060"/>
                </a:solidFill>
                <a:latin typeface="Times New Roman" panose="02020603050405020304" pitchFamily="18" charset="0"/>
                <a:cs typeface="Times New Roman" panose="02020603050405020304" pitchFamily="18" charset="0"/>
              </a:rPr>
              <a:t>1.2 Fırsat Nedir?</a:t>
            </a:r>
          </a:p>
          <a:p>
            <a:pPr algn="just"/>
            <a:r>
              <a:rPr lang="tr-TR" sz="4000" dirty="0">
                <a:solidFill>
                  <a:srgbClr val="002060"/>
                </a:solidFill>
                <a:latin typeface="Times New Roman" panose="02020603050405020304" pitchFamily="18" charset="0"/>
                <a:cs typeface="Times New Roman" panose="02020603050405020304" pitchFamily="18" charset="0"/>
              </a:rPr>
              <a:t>Fırsat örnekleri: e-posta ile yapılan eğitimler, e ticaret, güneş enerjisi panellerinin ucuzlaması (zor teknolojinin kısa sürede maliyetinin çıkarılabilmesi), vale hizmeti…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BBDAD09-8345-4D55-AE40-5F88CF39B46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FE6FB2D-BEF0-444C-B864-01D5E1CD21D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6128F00-0DAC-4595-8093-6FD29999C5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1.3 Problem Nedir?</a:t>
            </a:r>
          </a:p>
          <a:p>
            <a:pPr algn="just"/>
            <a:r>
              <a:rPr lang="tr-TR" sz="3200" dirty="0">
                <a:solidFill>
                  <a:srgbClr val="002060"/>
                </a:solidFill>
                <a:latin typeface="Times New Roman" panose="02020603050405020304" pitchFamily="18" charset="0"/>
                <a:cs typeface="Times New Roman" panose="02020603050405020304" pitchFamily="18" charset="0"/>
              </a:rPr>
              <a:t>Problem, potansiyel bir müşterinin veya müşteri grubunun yaşadığı sıkıntıdır.</a:t>
            </a:r>
          </a:p>
          <a:p>
            <a:pPr algn="just"/>
            <a:r>
              <a:rPr lang="tr-TR" sz="3200" dirty="0">
                <a:solidFill>
                  <a:srgbClr val="002060"/>
                </a:solidFill>
                <a:latin typeface="Times New Roman" panose="02020603050405020304" pitchFamily="18" charset="0"/>
                <a:cs typeface="Times New Roman" panose="02020603050405020304" pitchFamily="18" charset="0"/>
              </a:rPr>
              <a:t>Örnekler: Akıllı telefonların şarjının çabuk bitmesi, deniz suyu seviyelerinin yükselmesi, içme suyu kaynaklarının azalması, kişi başına düşen yemeğin azalması…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1D66419-6F81-4AA4-9BF8-191B60C3B18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C2B9EC06-38E2-40B4-B31C-772B0F4DD63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51052C1-9ED6-4C43-803A-CA46F123AD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553793"/>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28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2800" i="1" u="sng" dirty="0" err="1">
                <a:solidFill>
                  <a:srgbClr val="002060"/>
                </a:solidFill>
                <a:latin typeface="Times New Roman" panose="02020603050405020304" pitchFamily="18" charset="0"/>
                <a:cs typeface="Times New Roman" panose="02020603050405020304" pitchFamily="18" charset="0"/>
              </a:rPr>
              <a:t>Mailchimp</a:t>
            </a:r>
            <a:r>
              <a:rPr lang="tr-TR" sz="2800" i="1" u="sng" dirty="0">
                <a:solidFill>
                  <a:srgbClr val="002060"/>
                </a:solidFill>
                <a:latin typeface="Times New Roman" panose="02020603050405020304" pitchFamily="18" charset="0"/>
                <a:cs typeface="Times New Roman" panose="02020603050405020304" pitchFamily="18" charset="0"/>
              </a:rPr>
              <a:t> </a:t>
            </a:r>
          </a:p>
          <a:p>
            <a:pPr algn="just"/>
            <a:r>
              <a:rPr lang="tr-TR" sz="2800" dirty="0">
                <a:solidFill>
                  <a:srgbClr val="002060"/>
                </a:solidFill>
                <a:latin typeface="Times New Roman" panose="02020603050405020304" pitchFamily="18" charset="0"/>
                <a:cs typeface="Times New Roman" panose="02020603050405020304" pitchFamily="18" charset="0"/>
              </a:rPr>
              <a:t>Ben </a:t>
            </a:r>
            <a:r>
              <a:rPr lang="tr-TR" sz="2800" dirty="0" err="1">
                <a:solidFill>
                  <a:srgbClr val="002060"/>
                </a:solidFill>
                <a:latin typeface="Times New Roman" panose="02020603050405020304" pitchFamily="18" charset="0"/>
                <a:cs typeface="Times New Roman" panose="02020603050405020304" pitchFamily="18" charset="0"/>
              </a:rPr>
              <a:t>Chestnut</a:t>
            </a:r>
            <a:r>
              <a:rPr lang="tr-TR" sz="2800" dirty="0">
                <a:solidFill>
                  <a:srgbClr val="002060"/>
                </a:solidFill>
                <a:latin typeface="Times New Roman" panose="02020603050405020304" pitchFamily="18" charset="0"/>
                <a:cs typeface="Times New Roman" panose="02020603050405020304" pitchFamily="18" charset="0"/>
              </a:rPr>
              <a:t> ve Dan </a:t>
            </a:r>
            <a:r>
              <a:rPr lang="tr-TR" sz="2800" dirty="0" err="1">
                <a:solidFill>
                  <a:srgbClr val="002060"/>
                </a:solidFill>
                <a:latin typeface="Times New Roman" panose="02020603050405020304" pitchFamily="18" charset="0"/>
                <a:cs typeface="Times New Roman" panose="02020603050405020304" pitchFamily="18" charset="0"/>
              </a:rPr>
              <a:t>Kurzius</a:t>
            </a:r>
            <a:r>
              <a:rPr lang="tr-TR" sz="2800" dirty="0">
                <a:solidFill>
                  <a:srgbClr val="002060"/>
                </a:solidFill>
                <a:latin typeface="Times New Roman" panose="02020603050405020304" pitchFamily="18" charset="0"/>
                <a:cs typeface="Times New Roman" panose="02020603050405020304" pitchFamily="18" charset="0"/>
              </a:rPr>
              <a:t> adlı iki girişimci 2000’ </a:t>
            </a:r>
            <a:r>
              <a:rPr lang="tr-TR" sz="2800" dirty="0" err="1">
                <a:solidFill>
                  <a:srgbClr val="002060"/>
                </a:solidFill>
                <a:latin typeface="Times New Roman" panose="02020603050405020304" pitchFamily="18" charset="0"/>
                <a:cs typeface="Times New Roman" panose="02020603050405020304" pitchFamily="18" charset="0"/>
              </a:rPr>
              <a:t>li</a:t>
            </a:r>
            <a:r>
              <a:rPr lang="tr-TR" sz="2800" dirty="0">
                <a:solidFill>
                  <a:srgbClr val="002060"/>
                </a:solidFill>
                <a:latin typeface="Times New Roman" panose="02020603050405020304" pitchFamily="18" charset="0"/>
                <a:cs typeface="Times New Roman" panose="02020603050405020304" pitchFamily="18" charset="0"/>
              </a:rPr>
              <a:t> yılların başında tasarım ajansı işletiyordu ve birçok müşterileri e-posta tasarımı istiyordu. Ben ve Dan’ </a:t>
            </a:r>
            <a:r>
              <a:rPr lang="tr-TR" sz="2800" dirty="0" err="1">
                <a:solidFill>
                  <a:srgbClr val="002060"/>
                </a:solidFill>
                <a:latin typeface="Times New Roman" panose="02020603050405020304" pitchFamily="18" charset="0"/>
                <a:cs typeface="Times New Roman" panose="02020603050405020304" pitchFamily="18" charset="0"/>
              </a:rPr>
              <a:t>ın</a:t>
            </a:r>
            <a:r>
              <a:rPr lang="tr-TR" sz="2800" dirty="0">
                <a:solidFill>
                  <a:srgbClr val="002060"/>
                </a:solidFill>
                <a:latin typeface="Times New Roman" panose="02020603050405020304" pitchFamily="18" charset="0"/>
                <a:cs typeface="Times New Roman" panose="02020603050405020304" pitchFamily="18" charset="0"/>
              </a:rPr>
              <a:t> en sevmediği iş olan e-posta tasarımı onların en büyük problemiydi fakat müşteri istekleri bitmek bilmiyordu. Onlar da bu problemi çözmek için daha önceki bir proje için yazmış oldukları eski bir yazılımı (başarısız bir dijital tebrik kartı ürünü) biraz düzenleyip </a:t>
            </a:r>
            <a:r>
              <a:rPr lang="tr-TR" sz="2800" dirty="0" err="1">
                <a:solidFill>
                  <a:srgbClr val="002060"/>
                </a:solidFill>
                <a:latin typeface="Times New Roman" panose="02020603050405020304" pitchFamily="18" charset="0"/>
                <a:cs typeface="Times New Roman" panose="02020603050405020304" pitchFamily="18" charset="0"/>
              </a:rPr>
              <a:t>Mailchimp</a:t>
            </a:r>
            <a:r>
              <a:rPr lang="tr-TR" sz="2800" dirty="0">
                <a:solidFill>
                  <a:srgbClr val="002060"/>
                </a:solidFill>
                <a:latin typeface="Times New Roman" panose="02020603050405020304" pitchFamily="18" charset="0"/>
                <a:cs typeface="Times New Roman" panose="02020603050405020304" pitchFamily="18" charset="0"/>
              </a:rPr>
              <a:t> i ortaya çıkardılar.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B368E85-5321-4382-82F4-17B03630B15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6738CAE-783F-4523-9D90-5EC169089E8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76177E8-3C5D-4905-9E91-61A40BD5CF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553793"/>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3200" i="1" u="sng" dirty="0" err="1">
                <a:solidFill>
                  <a:srgbClr val="002060"/>
                </a:solidFill>
                <a:latin typeface="Times New Roman" panose="02020603050405020304" pitchFamily="18" charset="0"/>
                <a:cs typeface="Times New Roman" panose="02020603050405020304" pitchFamily="18" charset="0"/>
              </a:rPr>
              <a:t>Mailchimp</a:t>
            </a:r>
            <a:r>
              <a:rPr lang="tr-TR" sz="3200" i="1" u="sng" dirty="0">
                <a:solidFill>
                  <a:srgbClr val="002060"/>
                </a:solidFill>
                <a:latin typeface="Times New Roman" panose="02020603050405020304" pitchFamily="18" charset="0"/>
                <a:cs typeface="Times New Roman" panose="02020603050405020304" pitchFamily="18" charset="0"/>
              </a:rPr>
              <a:t> </a:t>
            </a:r>
          </a:p>
          <a:p>
            <a:pPr algn="just"/>
            <a:r>
              <a:rPr lang="tr-TR" sz="3200" dirty="0">
                <a:solidFill>
                  <a:srgbClr val="002060"/>
                </a:solidFill>
                <a:latin typeface="Times New Roman" panose="02020603050405020304" pitchFamily="18" charset="0"/>
                <a:cs typeface="Times New Roman" panose="02020603050405020304" pitchFamily="18" charset="0"/>
              </a:rPr>
              <a:t>Bu kod </a:t>
            </a:r>
            <a:r>
              <a:rPr lang="tr-TR" sz="3200" dirty="0" err="1">
                <a:solidFill>
                  <a:srgbClr val="002060"/>
                </a:solidFill>
                <a:latin typeface="Times New Roman" panose="02020603050405020304" pitchFamily="18" charset="0"/>
                <a:cs typeface="Times New Roman" panose="02020603050405020304" pitchFamily="18" charset="0"/>
              </a:rPr>
              <a:t>MailChimp</a:t>
            </a:r>
            <a:r>
              <a:rPr lang="tr-TR" sz="3200" dirty="0">
                <a:solidFill>
                  <a:srgbClr val="002060"/>
                </a:solidFill>
                <a:latin typeface="Times New Roman" panose="02020603050405020304" pitchFamily="18" charset="0"/>
                <a:cs typeface="Times New Roman" panose="02020603050405020304" pitchFamily="18" charset="0"/>
              </a:rPr>
              <a:t> e-posta pazarlama hizmeti için dönüm noktası oldu. 2007 yılına kadar yan iş olarak gördükleri </a:t>
            </a:r>
            <a:r>
              <a:rPr lang="tr-TR" sz="3200" dirty="0" err="1">
                <a:solidFill>
                  <a:srgbClr val="002060"/>
                </a:solidFill>
                <a:latin typeface="Times New Roman" panose="02020603050405020304" pitchFamily="18" charset="0"/>
                <a:cs typeface="Times New Roman" panose="02020603050405020304" pitchFamily="18" charset="0"/>
              </a:rPr>
              <a:t>Mailchimp</a:t>
            </a:r>
            <a:r>
              <a:rPr lang="tr-TR" sz="3200" dirty="0">
                <a:solidFill>
                  <a:srgbClr val="002060"/>
                </a:solidFill>
                <a:latin typeface="Times New Roman" panose="02020603050405020304" pitchFamily="18" charset="0"/>
                <a:cs typeface="Times New Roman" panose="02020603050405020304" pitchFamily="18" charset="0"/>
              </a:rPr>
              <a:t>, tasarım ajanslarını kapattırıp tamamen bu işe odaklanmalarını sağladı ve şu anda 400 milyon doların üzerinde geliri olan dünyanın en büyük e-posta gönderim hizmetlerinden biri haline geldiler.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B368E85-5321-4382-82F4-17B03630B15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6738CAE-783F-4523-9D90-5EC169089E8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76177E8-3C5D-4905-9E91-61A40BD5CF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6230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6104" y="1737360"/>
            <a:ext cx="11416937" cy="3941592"/>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28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2800" i="1" u="sng" dirty="0" err="1">
                <a:solidFill>
                  <a:srgbClr val="002060"/>
                </a:solidFill>
                <a:latin typeface="Times New Roman" panose="02020603050405020304" pitchFamily="18" charset="0"/>
                <a:cs typeface="Times New Roman" panose="02020603050405020304" pitchFamily="18" charset="0"/>
              </a:rPr>
              <a:t>Shopify</a:t>
            </a:r>
            <a:endParaRPr lang="tr-TR" sz="2800" i="1" u="sng" dirty="0">
              <a:solidFill>
                <a:srgbClr val="002060"/>
              </a:solidFill>
              <a:latin typeface="Times New Roman" panose="02020603050405020304" pitchFamily="18" charset="0"/>
              <a:cs typeface="Times New Roman" panose="02020603050405020304" pitchFamily="18" charset="0"/>
            </a:endParaRPr>
          </a:p>
          <a:p>
            <a:pPr algn="just"/>
            <a:r>
              <a:rPr lang="tr-TR" sz="2800" dirty="0" err="1">
                <a:solidFill>
                  <a:srgbClr val="002060"/>
                </a:solidFill>
                <a:latin typeface="Times New Roman" panose="02020603050405020304" pitchFamily="18" charset="0"/>
                <a:cs typeface="Times New Roman" panose="02020603050405020304" pitchFamily="18" charset="0"/>
              </a:rPr>
              <a:t>Tobias</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Lütke</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snowboard</a:t>
            </a:r>
            <a:r>
              <a:rPr lang="tr-TR" sz="2800" dirty="0">
                <a:solidFill>
                  <a:srgbClr val="002060"/>
                </a:solidFill>
                <a:latin typeface="Times New Roman" panose="02020603050405020304" pitchFamily="18" charset="0"/>
                <a:cs typeface="Times New Roman" panose="02020603050405020304" pitchFamily="18" charset="0"/>
              </a:rPr>
              <a:t> satmak için bir e-ticaret sitesi arıyordu. Ancak ürünlerini online olarak pazarlamak için pratik bir yol bulamadı. </a:t>
            </a:r>
            <a:r>
              <a:rPr lang="tr-TR" sz="2800" dirty="0" err="1">
                <a:solidFill>
                  <a:srgbClr val="002060"/>
                </a:solidFill>
                <a:latin typeface="Times New Roman" panose="02020603050405020304" pitchFamily="18" charset="0"/>
                <a:cs typeface="Times New Roman" panose="02020603050405020304" pitchFamily="18" charset="0"/>
              </a:rPr>
              <a:t>Lütke</a:t>
            </a:r>
            <a:r>
              <a:rPr lang="tr-TR" sz="2800" dirty="0">
                <a:solidFill>
                  <a:srgbClr val="002060"/>
                </a:solidFill>
                <a:latin typeface="Times New Roman" panose="02020603050405020304" pitchFamily="18" charset="0"/>
                <a:cs typeface="Times New Roman" panose="02020603050405020304" pitchFamily="18" charset="0"/>
              </a:rPr>
              <a:t>, profesyonel olarak yazılım işiyle uğraşmasına rağmen sınırlı tasarım seçeneklerine sahip, katı kuralları olan, başka altyapılarla kolay etkileşmeyen e-ticaret platformlarıyla uğraşmanın ne kadar problemli olduğunu fark etti. Daha sonrasında </a:t>
            </a:r>
            <a:r>
              <a:rPr lang="tr-TR" sz="2800" dirty="0" err="1">
                <a:solidFill>
                  <a:srgbClr val="002060"/>
                </a:solidFill>
                <a:latin typeface="Times New Roman" panose="02020603050405020304" pitchFamily="18" charset="0"/>
                <a:cs typeface="Times New Roman" panose="02020603050405020304" pitchFamily="18" charset="0"/>
              </a:rPr>
              <a:t>Lütke</a:t>
            </a:r>
            <a:r>
              <a:rPr lang="tr-TR" sz="2800" dirty="0">
                <a:solidFill>
                  <a:srgbClr val="002060"/>
                </a:solidFill>
                <a:latin typeface="Times New Roman" panose="02020603050405020304" pitchFamily="18" charset="0"/>
                <a:cs typeface="Times New Roman" panose="02020603050405020304" pitchFamily="18" charset="0"/>
              </a:rPr>
              <a:t> ve arkadaşı </a:t>
            </a:r>
            <a:r>
              <a:rPr lang="tr-TR" sz="2800" dirty="0" err="1">
                <a:solidFill>
                  <a:srgbClr val="002060"/>
                </a:solidFill>
                <a:latin typeface="Times New Roman" panose="02020603050405020304" pitchFamily="18" charset="0"/>
                <a:cs typeface="Times New Roman" panose="02020603050405020304" pitchFamily="18" charset="0"/>
              </a:rPr>
              <a:t>Scott</a:t>
            </a:r>
            <a:r>
              <a:rPr lang="tr-TR" sz="2800" dirty="0">
                <a:solidFill>
                  <a:srgbClr val="002060"/>
                </a:solidFill>
                <a:latin typeface="Times New Roman" panose="02020603050405020304" pitchFamily="18" charset="0"/>
                <a:cs typeface="Times New Roman" panose="02020603050405020304" pitchFamily="18" charset="0"/>
              </a:rPr>
              <a:t> Lake, başkalarının da kendi ürünlerini online olarak satmalarına yardımcı olmaya karar verdiler.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FCB7394C-85F2-4F96-BEA9-652310036E0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E9B12DA-5778-4695-B573-D8A21F5B531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F7EC8BD-8F5B-4EAC-8A62-17DA0A717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553793"/>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3200" i="1" u="sng" dirty="0" err="1">
                <a:solidFill>
                  <a:srgbClr val="002060"/>
                </a:solidFill>
                <a:latin typeface="Times New Roman" panose="02020603050405020304" pitchFamily="18" charset="0"/>
                <a:cs typeface="Times New Roman" panose="02020603050405020304" pitchFamily="18" charset="0"/>
              </a:rPr>
              <a:t>Shopify</a:t>
            </a:r>
            <a:endParaRPr lang="tr-TR" sz="3200" i="1" u="sng" dirty="0">
              <a:solidFill>
                <a:srgbClr val="002060"/>
              </a:solidFill>
              <a:latin typeface="Times New Roman" panose="02020603050405020304" pitchFamily="18" charset="0"/>
              <a:cs typeface="Times New Roman" panose="02020603050405020304" pitchFamily="18" charset="0"/>
            </a:endParaRPr>
          </a:p>
          <a:p>
            <a:pPr algn="just"/>
            <a:r>
              <a:rPr lang="tr-TR" sz="3200" dirty="0">
                <a:solidFill>
                  <a:srgbClr val="002060"/>
                </a:solidFill>
                <a:latin typeface="Times New Roman" panose="02020603050405020304" pitchFamily="18" charset="0"/>
                <a:cs typeface="Times New Roman" panose="02020603050405020304" pitchFamily="18" charset="0"/>
              </a:rPr>
              <a:t>Arkadaşlarından ve ailelerinden 200.000 dolar ve bir melek yatırımcıdan 250.000 dolar alan </a:t>
            </a:r>
            <a:r>
              <a:rPr lang="tr-TR" sz="3200" dirty="0" err="1">
                <a:solidFill>
                  <a:srgbClr val="002060"/>
                </a:solidFill>
                <a:latin typeface="Times New Roman" panose="02020603050405020304" pitchFamily="18" charset="0"/>
                <a:cs typeface="Times New Roman" panose="02020603050405020304" pitchFamily="18" charset="0"/>
              </a:rPr>
              <a:t>Lütke</a:t>
            </a:r>
            <a:r>
              <a:rPr lang="tr-TR" sz="3200" dirty="0">
                <a:solidFill>
                  <a:srgbClr val="002060"/>
                </a:solidFill>
                <a:latin typeface="Times New Roman" panose="02020603050405020304" pitchFamily="18" charset="0"/>
                <a:cs typeface="Times New Roman" panose="02020603050405020304" pitchFamily="18" charset="0"/>
              </a:rPr>
              <a:t> ve Lake, 2006 yılında özelleştirilebilir online mağaza yapımcısını resmen başlattılar ve </a:t>
            </a:r>
            <a:r>
              <a:rPr lang="tr-TR" sz="3200" dirty="0" err="1">
                <a:solidFill>
                  <a:srgbClr val="002060"/>
                </a:solidFill>
                <a:latin typeface="Times New Roman" panose="02020603050405020304" pitchFamily="18" charset="0"/>
                <a:cs typeface="Times New Roman" panose="02020603050405020304" pitchFamily="18" charset="0"/>
              </a:rPr>
              <a:t>Shopify</a:t>
            </a:r>
            <a:r>
              <a:rPr lang="tr-TR" sz="3200" dirty="0">
                <a:solidFill>
                  <a:srgbClr val="002060"/>
                </a:solidFill>
                <a:latin typeface="Times New Roman" panose="02020603050405020304" pitchFamily="18" charset="0"/>
                <a:cs typeface="Times New Roman" panose="02020603050405020304" pitchFamily="18" charset="0"/>
              </a:rPr>
              <a:t> adını verdiler ve 2017 yılında 580 milyon dolar kazanan bir işe dönüştürdüler.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FCB7394C-85F2-4F96-BEA9-652310036E0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E9B12DA-5778-4695-B573-D8A21F5B531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F7EC8BD-8F5B-4EAC-8A62-17DA0A717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398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664593"/>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3200" i="1" u="sng" dirty="0" err="1">
                <a:solidFill>
                  <a:srgbClr val="002060"/>
                </a:solidFill>
                <a:latin typeface="Times New Roman" panose="02020603050405020304" pitchFamily="18" charset="0"/>
                <a:cs typeface="Times New Roman" panose="02020603050405020304" pitchFamily="18" charset="0"/>
              </a:rPr>
              <a:t>WeWork</a:t>
            </a:r>
            <a:endParaRPr lang="tr-TR" sz="3200" i="1" u="sng" dirty="0">
              <a:solidFill>
                <a:srgbClr val="002060"/>
              </a:solidFill>
              <a:latin typeface="Times New Roman" panose="02020603050405020304" pitchFamily="18" charset="0"/>
              <a:cs typeface="Times New Roman" panose="02020603050405020304" pitchFamily="18" charset="0"/>
            </a:endParaRPr>
          </a:p>
          <a:p>
            <a:pPr algn="just"/>
            <a:r>
              <a:rPr lang="tr-TR" sz="2800" dirty="0">
                <a:solidFill>
                  <a:srgbClr val="002060"/>
                </a:solidFill>
                <a:latin typeface="Times New Roman" panose="02020603050405020304" pitchFamily="18" charset="0"/>
                <a:cs typeface="Times New Roman" panose="02020603050405020304" pitchFamily="18" charset="0"/>
              </a:rPr>
              <a:t>Adam </a:t>
            </a:r>
            <a:r>
              <a:rPr lang="tr-TR" sz="2800" dirty="0" err="1">
                <a:solidFill>
                  <a:srgbClr val="002060"/>
                </a:solidFill>
                <a:latin typeface="Times New Roman" panose="02020603050405020304" pitchFamily="18" charset="0"/>
                <a:cs typeface="Times New Roman" panose="02020603050405020304" pitchFamily="18" charset="0"/>
              </a:rPr>
              <a:t>Neumann</a:t>
            </a:r>
            <a:r>
              <a:rPr lang="tr-TR" sz="2800" dirty="0">
                <a:solidFill>
                  <a:srgbClr val="002060"/>
                </a:solidFill>
                <a:latin typeface="Times New Roman" panose="02020603050405020304" pitchFamily="18" charset="0"/>
                <a:cs typeface="Times New Roman" panose="02020603050405020304" pitchFamily="18" charset="0"/>
              </a:rPr>
              <a:t> İsrail’ de doğmuş, 2001 yılında Amerika’ ya taşınmış bir girişimciydi. Bebek giyimi üzerine bir girişimi olan </a:t>
            </a:r>
            <a:r>
              <a:rPr lang="tr-TR" sz="2800" dirty="0" err="1">
                <a:solidFill>
                  <a:srgbClr val="002060"/>
                </a:solidFill>
                <a:latin typeface="Times New Roman" panose="02020603050405020304" pitchFamily="18" charset="0"/>
                <a:cs typeface="Times New Roman" panose="02020603050405020304" pitchFamily="18" charset="0"/>
              </a:rPr>
              <a:t>Neumann</a:t>
            </a:r>
            <a:r>
              <a:rPr lang="tr-TR" sz="2800" dirty="0">
                <a:solidFill>
                  <a:srgbClr val="002060"/>
                </a:solidFill>
                <a:latin typeface="Times New Roman" panose="02020603050405020304" pitchFamily="18" charset="0"/>
                <a:cs typeface="Times New Roman" panose="02020603050405020304" pitchFamily="18" charset="0"/>
              </a:rPr>
              <a:t> aynı binadaki başka bir firmada çalışan mimar </a:t>
            </a:r>
            <a:r>
              <a:rPr lang="tr-TR" sz="2800" dirty="0" err="1">
                <a:solidFill>
                  <a:srgbClr val="002060"/>
                </a:solidFill>
                <a:latin typeface="Times New Roman" panose="02020603050405020304" pitchFamily="18" charset="0"/>
                <a:cs typeface="Times New Roman" panose="02020603050405020304" pitchFamily="18" charset="0"/>
              </a:rPr>
              <a:t>Miguel</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McKelvey</a:t>
            </a:r>
            <a:r>
              <a:rPr lang="tr-TR" sz="2800" dirty="0">
                <a:solidFill>
                  <a:srgbClr val="002060"/>
                </a:solidFill>
                <a:latin typeface="Times New Roman" panose="02020603050405020304" pitchFamily="18" charset="0"/>
                <a:cs typeface="Times New Roman" panose="02020603050405020304" pitchFamily="18" charset="0"/>
              </a:rPr>
              <a:t> ile beraber binada çok boş yer olduğunu ve bunun ev sahibi için büyük bir problem olduğunu fark ettiler. Ev sahibi ile defalarca konuşup onu ikna ettiler ve 2008 yılında birçok kişinin aynı ortamda çalışabileceği </a:t>
            </a:r>
            <a:r>
              <a:rPr lang="tr-TR" sz="2800" dirty="0" err="1">
                <a:solidFill>
                  <a:srgbClr val="002060"/>
                </a:solidFill>
                <a:latin typeface="Times New Roman" panose="02020603050405020304" pitchFamily="18" charset="0"/>
                <a:cs typeface="Times New Roman" panose="02020603050405020304" pitchFamily="18" charset="0"/>
              </a:rPr>
              <a:t>Green</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Desk</a:t>
            </a:r>
            <a:r>
              <a:rPr lang="tr-TR" sz="2800" dirty="0">
                <a:solidFill>
                  <a:srgbClr val="002060"/>
                </a:solidFill>
                <a:latin typeface="Times New Roman" panose="02020603050405020304" pitchFamily="18" charset="0"/>
                <a:cs typeface="Times New Roman" panose="02020603050405020304" pitchFamily="18" charset="0"/>
              </a:rPr>
              <a:t> girişimini kurdular.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AB5CE0E-02DA-4D34-9333-F80F3C83DE6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DE4B83B-1DD3-48D3-9650-DC6025CEECB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81CB88F-3904-4CE8-A860-267154C221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418011" y="1737360"/>
            <a:ext cx="11416937" cy="3941592"/>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28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2800" i="1" u="sng" dirty="0" err="1">
                <a:solidFill>
                  <a:srgbClr val="002060"/>
                </a:solidFill>
                <a:latin typeface="Times New Roman" panose="02020603050405020304" pitchFamily="18" charset="0"/>
                <a:cs typeface="Times New Roman" panose="02020603050405020304" pitchFamily="18" charset="0"/>
              </a:rPr>
              <a:t>WeWork</a:t>
            </a:r>
            <a:endParaRPr lang="tr-TR" sz="2800" i="1" u="sng" dirty="0">
              <a:solidFill>
                <a:srgbClr val="002060"/>
              </a:solidFill>
              <a:latin typeface="Times New Roman" panose="02020603050405020304" pitchFamily="18" charset="0"/>
              <a:cs typeface="Times New Roman" panose="02020603050405020304" pitchFamily="18" charset="0"/>
            </a:endParaRPr>
          </a:p>
          <a:p>
            <a:pPr algn="just"/>
            <a:r>
              <a:rPr lang="tr-TR" sz="2700" dirty="0">
                <a:solidFill>
                  <a:srgbClr val="002060"/>
                </a:solidFill>
                <a:latin typeface="Times New Roman" panose="02020603050405020304" pitchFamily="18" charset="0"/>
                <a:cs typeface="Times New Roman" panose="02020603050405020304" pitchFamily="18" charset="0"/>
              </a:rPr>
              <a:t>Bu sayede hem gelenler daha az ücretle çalışma alanı buluyordu, hem de binadaki kullanılmayan, kiralanmayan yerler kiralanmış oluyordu. Tabi bu girişimi birkaç yıl sonra ev sahibine komple sattılar ve bir miktar para kazanmış oldular. Sonrasında ise aslında her iki tarafın da problemini çözen bu modelin insan ve </a:t>
            </a:r>
            <a:r>
              <a:rPr lang="tr-TR" sz="2700" dirty="0" err="1">
                <a:solidFill>
                  <a:srgbClr val="002060"/>
                </a:solidFill>
                <a:latin typeface="Times New Roman" panose="02020603050405020304" pitchFamily="18" charset="0"/>
                <a:cs typeface="Times New Roman" panose="02020603050405020304" pitchFamily="18" charset="0"/>
              </a:rPr>
              <a:t>komünite</a:t>
            </a:r>
            <a:r>
              <a:rPr lang="tr-TR" sz="2700" dirty="0">
                <a:solidFill>
                  <a:srgbClr val="002060"/>
                </a:solidFill>
                <a:latin typeface="Times New Roman" panose="02020603050405020304" pitchFamily="18" charset="0"/>
                <a:cs typeface="Times New Roman" panose="02020603050405020304" pitchFamily="18" charset="0"/>
              </a:rPr>
              <a:t> odağıyla binlerce kişinin problemini çözebileceğini gördüler ve bugünkü </a:t>
            </a:r>
            <a:r>
              <a:rPr lang="tr-TR" sz="2700" dirty="0" err="1">
                <a:solidFill>
                  <a:srgbClr val="002060"/>
                </a:solidFill>
                <a:latin typeface="Times New Roman" panose="02020603050405020304" pitchFamily="18" charset="0"/>
                <a:cs typeface="Times New Roman" panose="02020603050405020304" pitchFamily="18" charset="0"/>
              </a:rPr>
              <a:t>WeWork</a:t>
            </a:r>
            <a:r>
              <a:rPr lang="tr-TR" sz="2700" dirty="0">
                <a:solidFill>
                  <a:srgbClr val="002060"/>
                </a:solidFill>
                <a:latin typeface="Times New Roman" panose="02020603050405020304" pitchFamily="18" charset="0"/>
                <a:cs typeface="Times New Roman" panose="02020603050405020304" pitchFamily="18" charset="0"/>
              </a:rPr>
              <a:t> ortaya çıktı. Böylece 18’ den fazla ülkede 250.000 den fazla üyesiyle 21 milyar dolar şirket değerine ulaştılar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AB5CE0E-02DA-4D34-9333-F80F3C83DE6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DE4B83B-1DD3-48D3-9650-DC6025CEECB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81CB88F-3904-4CE8-A860-267154C221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832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719480"/>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24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2400" i="1" u="sng" dirty="0" err="1">
                <a:solidFill>
                  <a:srgbClr val="002060"/>
                </a:solidFill>
                <a:latin typeface="Times New Roman" panose="02020603050405020304" pitchFamily="18" charset="0"/>
                <a:cs typeface="Times New Roman" panose="02020603050405020304" pitchFamily="18" charset="0"/>
              </a:rPr>
              <a:t>Dropbox</a:t>
            </a:r>
            <a:endParaRPr lang="tr-TR" sz="2400" i="1" u="sng" dirty="0">
              <a:solidFill>
                <a:srgbClr val="002060"/>
              </a:solidFill>
              <a:latin typeface="Times New Roman" panose="02020603050405020304" pitchFamily="18" charset="0"/>
              <a:cs typeface="Times New Roman" panose="02020603050405020304" pitchFamily="18" charset="0"/>
            </a:endParaRPr>
          </a:p>
          <a:p>
            <a:pPr algn="just"/>
            <a:r>
              <a:rPr lang="tr-TR" sz="2500" dirty="0" err="1">
                <a:solidFill>
                  <a:srgbClr val="002060"/>
                </a:solidFill>
                <a:latin typeface="Times New Roman" panose="02020603050405020304" pitchFamily="18" charset="0"/>
                <a:cs typeface="Times New Roman" panose="02020603050405020304" pitchFamily="18" charset="0"/>
              </a:rPr>
              <a:t>Drew</a:t>
            </a:r>
            <a:r>
              <a:rPr lang="tr-TR" sz="2500" dirty="0">
                <a:solidFill>
                  <a:srgbClr val="002060"/>
                </a:solidFill>
                <a:latin typeface="Times New Roman" panose="02020603050405020304" pitchFamily="18" charset="0"/>
                <a:cs typeface="Times New Roman" panose="02020603050405020304" pitchFamily="18" charset="0"/>
              </a:rPr>
              <a:t> Houston adlı girişimci Boston’ dan New York’ a doğru otobüsle giderken, ihtiyaç duyduğu dosyaları içeren USB sürücüsünü evde unuttuğunu fark etti.USN sürücüsünü evde unuttuğu için kendisine çok kızdı ve bu problemi bir daha yaşamak istemedi. Bu nedenle bu problemi çözecek kod yazmaya başladı ve insanların dosyalarını online ortamda saklamalarını ve başkalarıyla paylaşmalarını sağlayan bir web sitesi yaptı.</a:t>
            </a:r>
          </a:p>
          <a:p>
            <a:pPr algn="just"/>
            <a:r>
              <a:rPr lang="tr-TR" sz="2500" dirty="0">
                <a:solidFill>
                  <a:srgbClr val="002060"/>
                </a:solidFill>
                <a:latin typeface="Times New Roman" panose="02020603050405020304" pitchFamily="18" charset="0"/>
                <a:cs typeface="Times New Roman" panose="02020603050405020304" pitchFamily="18" charset="0"/>
              </a:rPr>
              <a:t>Daha sonra Y </a:t>
            </a:r>
            <a:r>
              <a:rPr lang="tr-TR" sz="2500" dirty="0" err="1">
                <a:solidFill>
                  <a:srgbClr val="002060"/>
                </a:solidFill>
                <a:latin typeface="Times New Roman" panose="02020603050405020304" pitchFamily="18" charset="0"/>
                <a:cs typeface="Times New Roman" panose="02020603050405020304" pitchFamily="18" charset="0"/>
              </a:rPr>
              <a:t>Combinator</a:t>
            </a:r>
            <a:r>
              <a:rPr lang="tr-TR" sz="2500" dirty="0">
                <a:solidFill>
                  <a:srgbClr val="002060"/>
                </a:solidFill>
                <a:latin typeface="Times New Roman" panose="02020603050405020304" pitchFamily="18" charset="0"/>
                <a:cs typeface="Times New Roman" panose="02020603050405020304" pitchFamily="18" charset="0"/>
              </a:rPr>
              <a:t> adlı hızlandırma programına kabul oldu ve orada ilk yatırımcılarıyla tanıştı. Bugün milyar doların üzerinde geliri olan bir şirket haline geldi.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C1267519-6CA3-4519-AD03-B1BB16F3DB4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6B31B016-C781-4FA3-BF03-BB574738DC8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378D91B-C2E1-4A0B-89F9-309F33DE5B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Açılış, Proje Tanıtımı ve Amaçları</a:t>
            </a:r>
          </a:p>
        </p:txBody>
      </p:sp>
      <p:sp>
        <p:nvSpPr>
          <p:cNvPr id="5" name="İçerik Yer Tutucusu 4"/>
          <p:cNvSpPr txBox="1">
            <a:spLocks noGrp="1"/>
          </p:cNvSpPr>
          <p:nvPr>
            <p:ph idx="1"/>
          </p:nvPr>
        </p:nvSpPr>
        <p:spPr>
          <a:xfrm>
            <a:off x="348343" y="1845734"/>
            <a:ext cx="11517086" cy="3469668"/>
          </a:xfrm>
          <a:prstGeom prst="rect">
            <a:avLst/>
          </a:prstGeom>
          <a:noFill/>
        </p:spPr>
        <p:txBody>
          <a:bodyPr wrap="square" rtlCol="0">
            <a:spAutoFit/>
          </a:bodyPr>
          <a:lstStyle/>
          <a:p>
            <a:pPr algn="just">
              <a:buFont typeface="Wingdings" panose="05000000000000000000" pitchFamily="2" charset="2"/>
              <a:buChar char="v"/>
            </a:pPr>
            <a:r>
              <a:rPr lang="tr-TR" sz="2400" dirty="0">
                <a:solidFill>
                  <a:srgbClr val="002060"/>
                </a:solidFill>
                <a:latin typeface="Times New Roman" panose="02020603050405020304" pitchFamily="18" charset="0"/>
                <a:cs typeface="Times New Roman" panose="02020603050405020304" pitchFamily="18" charset="0"/>
              </a:rPr>
              <a:t>Bu amaçla girişimcileri desteklemek, ülke ekonomisine ve işgücü piyasasına katkı sağlamak amacı ile </a:t>
            </a:r>
          </a:p>
          <a:p>
            <a:pPr algn="just">
              <a:buFont typeface="Wingdings" panose="05000000000000000000" pitchFamily="2" charset="2"/>
              <a:buChar char="v"/>
            </a:pPr>
            <a:r>
              <a:rPr lang="tr-TR" sz="2400" dirty="0">
                <a:solidFill>
                  <a:srgbClr val="002060"/>
                </a:solidFill>
                <a:latin typeface="Times New Roman" panose="02020603050405020304" pitchFamily="18" charset="0"/>
                <a:cs typeface="Times New Roman" panose="02020603050405020304" pitchFamily="18" charset="0"/>
              </a:rPr>
              <a:t>ABD Ankara Büyükelçiliği desteği, </a:t>
            </a:r>
          </a:p>
          <a:p>
            <a:pPr algn="just">
              <a:buFont typeface="Wingdings" panose="05000000000000000000" pitchFamily="2" charset="2"/>
              <a:buChar char="v"/>
            </a:pPr>
            <a:r>
              <a:rPr lang="tr-TR" sz="2400" dirty="0">
                <a:solidFill>
                  <a:srgbClr val="002060"/>
                </a:solidFill>
                <a:latin typeface="Times New Roman" panose="02020603050405020304" pitchFamily="18" charset="0"/>
                <a:cs typeface="Times New Roman" panose="02020603050405020304" pitchFamily="18" charset="0"/>
              </a:rPr>
              <a:t>Sakarya Esnaf ve Sanatkarlar Odaları Birliğinin proje sahipliğinde </a:t>
            </a:r>
          </a:p>
          <a:p>
            <a:pPr algn="just">
              <a:buFont typeface="Wingdings" panose="05000000000000000000" pitchFamily="2" charset="2"/>
              <a:buChar char="v"/>
            </a:pPr>
            <a:r>
              <a:rPr lang="tr-TR" sz="2400" dirty="0" err="1">
                <a:solidFill>
                  <a:srgbClr val="002060"/>
                </a:solidFill>
                <a:latin typeface="Times New Roman" panose="02020603050405020304" pitchFamily="18" charset="0"/>
                <a:cs typeface="Times New Roman" panose="02020603050405020304" pitchFamily="18" charset="0"/>
              </a:rPr>
              <a:t>Purdue</a:t>
            </a:r>
            <a:r>
              <a:rPr lang="tr-TR" sz="2400" dirty="0">
                <a:solidFill>
                  <a:srgbClr val="002060"/>
                </a:solidFill>
                <a:latin typeface="Times New Roman" panose="02020603050405020304" pitchFamily="18" charset="0"/>
                <a:cs typeface="Times New Roman" panose="02020603050405020304" pitchFamily="18" charset="0"/>
              </a:rPr>
              <a:t> Üniversitesi </a:t>
            </a:r>
            <a:r>
              <a:rPr lang="tr-TR" sz="2400" dirty="0" smtClean="0">
                <a:solidFill>
                  <a:srgbClr val="002060"/>
                </a:solidFill>
                <a:latin typeface="Times New Roman" panose="02020603050405020304" pitchFamily="18" charset="0"/>
                <a:cs typeface="Times New Roman" panose="02020603050405020304" pitchFamily="18" charset="0"/>
              </a:rPr>
              <a:t>işbirliği </a:t>
            </a:r>
            <a:r>
              <a:rPr lang="tr-TR" sz="2400" dirty="0">
                <a:solidFill>
                  <a:srgbClr val="002060"/>
                </a:solidFill>
                <a:latin typeface="Times New Roman" panose="02020603050405020304" pitchFamily="18" charset="0"/>
                <a:cs typeface="Times New Roman" panose="02020603050405020304" pitchFamily="18" charset="0"/>
              </a:rPr>
              <a:t>ile</a:t>
            </a:r>
            <a:r>
              <a:rPr lang="tr-TR" sz="2400" b="1" dirty="0">
                <a:solidFill>
                  <a:srgbClr val="00206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tr-TR" sz="2400" b="1" dirty="0">
                <a:solidFill>
                  <a:srgbClr val="002060"/>
                </a:solidFill>
                <a:latin typeface="Times New Roman" panose="02020603050405020304" pitchFamily="18" charset="0"/>
                <a:cs typeface="Times New Roman" panose="02020603050405020304" pitchFamily="18" charset="0"/>
              </a:rPr>
              <a:t>“</a:t>
            </a:r>
            <a:r>
              <a:rPr lang="tr-TR" sz="2400" b="1" dirty="0" err="1">
                <a:solidFill>
                  <a:srgbClr val="002060"/>
                </a:solidFill>
                <a:latin typeface="Times New Roman" panose="02020603050405020304" pitchFamily="18" charset="0"/>
                <a:cs typeface="Times New Roman" panose="02020603050405020304" pitchFamily="18" charset="0"/>
              </a:rPr>
              <a:t>Developing</a:t>
            </a:r>
            <a:r>
              <a:rPr lang="tr-TR" sz="2400" b="1" dirty="0">
                <a:solidFill>
                  <a:srgbClr val="002060"/>
                </a:solidFill>
                <a:latin typeface="Times New Roman" panose="02020603050405020304" pitchFamily="18" charset="0"/>
                <a:cs typeface="Times New Roman" panose="02020603050405020304" pitchFamily="18" charset="0"/>
              </a:rPr>
              <a:t> </a:t>
            </a:r>
            <a:r>
              <a:rPr lang="tr-TR" sz="2400" b="1" dirty="0" err="1">
                <a:solidFill>
                  <a:srgbClr val="002060"/>
                </a:solidFill>
                <a:latin typeface="Times New Roman" panose="02020603050405020304" pitchFamily="18" charset="0"/>
                <a:cs typeface="Times New Roman" panose="02020603050405020304" pitchFamily="18" charset="0"/>
              </a:rPr>
              <a:t>Young</a:t>
            </a:r>
            <a:r>
              <a:rPr lang="tr-TR" sz="2400" b="1" dirty="0">
                <a:solidFill>
                  <a:srgbClr val="002060"/>
                </a:solidFill>
                <a:latin typeface="Times New Roman" panose="02020603050405020304" pitchFamily="18" charset="0"/>
                <a:cs typeface="Times New Roman" panose="02020603050405020304" pitchFamily="18" charset="0"/>
              </a:rPr>
              <a:t> </a:t>
            </a:r>
            <a:r>
              <a:rPr lang="tr-TR" sz="2400" b="1" dirty="0" err="1">
                <a:solidFill>
                  <a:srgbClr val="002060"/>
                </a:solidFill>
                <a:latin typeface="Times New Roman" panose="02020603050405020304" pitchFamily="18" charset="0"/>
                <a:cs typeface="Times New Roman" panose="02020603050405020304" pitchFamily="18" charset="0"/>
              </a:rPr>
              <a:t>Innovative</a:t>
            </a:r>
            <a:r>
              <a:rPr lang="tr-TR" sz="2400" b="1" dirty="0">
                <a:solidFill>
                  <a:srgbClr val="002060"/>
                </a:solidFill>
                <a:latin typeface="Times New Roman" panose="02020603050405020304" pitchFamily="18" charset="0"/>
                <a:cs typeface="Times New Roman" panose="02020603050405020304" pitchFamily="18" charset="0"/>
              </a:rPr>
              <a:t> </a:t>
            </a:r>
            <a:r>
              <a:rPr lang="tr-TR" sz="2400" b="1" dirty="0" err="1">
                <a:solidFill>
                  <a:srgbClr val="002060"/>
                </a:solidFill>
                <a:latin typeface="Times New Roman" panose="02020603050405020304" pitchFamily="18" charset="0"/>
                <a:cs typeface="Times New Roman" panose="02020603050405020304" pitchFamily="18" charset="0"/>
              </a:rPr>
              <a:t>Entrepreneurial</a:t>
            </a:r>
            <a:r>
              <a:rPr lang="tr-TR" sz="2400" b="1" dirty="0">
                <a:solidFill>
                  <a:srgbClr val="002060"/>
                </a:solidFill>
                <a:latin typeface="Times New Roman" panose="02020603050405020304" pitchFamily="18" charset="0"/>
                <a:cs typeface="Times New Roman" panose="02020603050405020304" pitchFamily="18" charset="0"/>
              </a:rPr>
              <a:t> </a:t>
            </a:r>
            <a:r>
              <a:rPr lang="tr-TR" sz="2400" b="1" dirty="0" err="1">
                <a:solidFill>
                  <a:srgbClr val="002060"/>
                </a:solidFill>
                <a:latin typeface="Times New Roman" panose="02020603050405020304" pitchFamily="18" charset="0"/>
                <a:cs typeface="Times New Roman" panose="02020603050405020304" pitchFamily="18" charset="0"/>
              </a:rPr>
              <a:t>Leaders</a:t>
            </a:r>
            <a:r>
              <a:rPr lang="tr-TR" sz="2400" b="1" dirty="0">
                <a:solidFill>
                  <a:srgbClr val="002060"/>
                </a:solidFill>
                <a:latin typeface="Times New Roman" panose="02020603050405020304" pitchFamily="18" charset="0"/>
                <a:cs typeface="Times New Roman" panose="02020603050405020304" pitchFamily="18" charset="0"/>
              </a:rPr>
              <a:t> in STE(A)M </a:t>
            </a:r>
            <a:r>
              <a:rPr lang="tr-TR" sz="2400" b="1" dirty="0" err="1">
                <a:solidFill>
                  <a:srgbClr val="002060"/>
                </a:solidFill>
                <a:latin typeface="Times New Roman" panose="02020603050405020304" pitchFamily="18" charset="0"/>
                <a:cs typeface="Times New Roman" panose="02020603050405020304" pitchFamily="18" charset="0"/>
              </a:rPr>
              <a:t>Fields</a:t>
            </a:r>
            <a:r>
              <a:rPr lang="tr-TR" sz="2400" b="1" dirty="0">
                <a:solidFill>
                  <a:srgbClr val="002060"/>
                </a:solidFill>
                <a:latin typeface="Times New Roman" panose="02020603050405020304" pitchFamily="18" charset="0"/>
                <a:cs typeface="Times New Roman" panose="02020603050405020304" pitchFamily="18" charset="0"/>
              </a:rPr>
              <a:t> in </a:t>
            </a:r>
            <a:r>
              <a:rPr lang="tr-TR" sz="2400" b="1" dirty="0" err="1">
                <a:solidFill>
                  <a:srgbClr val="002060"/>
                </a:solidFill>
                <a:latin typeface="Times New Roman" panose="02020603050405020304" pitchFamily="18" charset="0"/>
                <a:cs typeface="Times New Roman" panose="02020603050405020304" pitchFamily="18" charset="0"/>
              </a:rPr>
              <a:t>Eastern</a:t>
            </a:r>
            <a:r>
              <a:rPr lang="tr-TR" sz="2400" b="1" dirty="0">
                <a:solidFill>
                  <a:srgbClr val="002060"/>
                </a:solidFill>
                <a:latin typeface="Times New Roman" panose="02020603050405020304" pitchFamily="18" charset="0"/>
                <a:cs typeface="Times New Roman" panose="02020603050405020304" pitchFamily="18" charset="0"/>
              </a:rPr>
              <a:t> Marmara </a:t>
            </a:r>
            <a:r>
              <a:rPr lang="tr-TR" sz="2400" b="1" dirty="0" err="1">
                <a:solidFill>
                  <a:srgbClr val="002060"/>
                </a:solidFill>
                <a:latin typeface="Times New Roman" panose="02020603050405020304" pitchFamily="18" charset="0"/>
                <a:cs typeface="Times New Roman" panose="02020603050405020304" pitchFamily="18" charset="0"/>
              </a:rPr>
              <a:t>Region</a:t>
            </a:r>
            <a:r>
              <a:rPr lang="tr-TR" sz="2400" b="1" dirty="0">
                <a:solidFill>
                  <a:srgbClr val="002060"/>
                </a:solidFill>
                <a:latin typeface="Times New Roman" panose="02020603050405020304" pitchFamily="18" charset="0"/>
                <a:cs typeface="Times New Roman" panose="02020603050405020304" pitchFamily="18" charset="0"/>
              </a:rPr>
              <a:t>”</a:t>
            </a:r>
            <a:r>
              <a:rPr lang="tr-TR" sz="2400" dirty="0">
                <a:solidFill>
                  <a:srgbClr val="002060"/>
                </a:solidFill>
                <a:latin typeface="Times New Roman" panose="02020603050405020304" pitchFamily="18" charset="0"/>
                <a:cs typeface="Times New Roman" panose="02020603050405020304" pitchFamily="18" charset="0"/>
              </a:rPr>
              <a:t> (Doğu Marmara Bölgesinde STE(A)M Alanında </a:t>
            </a:r>
            <a:r>
              <a:rPr lang="tr-TR" sz="2400" dirty="0" err="1">
                <a:solidFill>
                  <a:srgbClr val="002060"/>
                </a:solidFill>
                <a:latin typeface="Times New Roman" panose="02020603050405020304" pitchFamily="18" charset="0"/>
                <a:cs typeface="Times New Roman" panose="02020603050405020304" pitchFamily="18" charset="0"/>
              </a:rPr>
              <a:t>Innovasyona</a:t>
            </a:r>
            <a:r>
              <a:rPr lang="tr-TR" sz="2400" dirty="0">
                <a:solidFill>
                  <a:srgbClr val="002060"/>
                </a:solidFill>
                <a:latin typeface="Times New Roman" panose="02020603050405020304" pitchFamily="18" charset="0"/>
                <a:cs typeface="Times New Roman" panose="02020603050405020304" pitchFamily="18" charset="0"/>
              </a:rPr>
              <a:t> Dayalı Genç Girişimci Liderler Geliştirme) projesi başlatılmıştır.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FB2F7F62-70B5-42EC-9764-FA815D3E2D49}"/>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8A9A72F-ED6A-427F-BF5F-F9E4BB70643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ACB5AB4-3222-4941-8B23-9D2EF8A9ED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9827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552767"/>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24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2400" i="1" u="sng" dirty="0" err="1">
                <a:solidFill>
                  <a:srgbClr val="002060"/>
                </a:solidFill>
                <a:latin typeface="Times New Roman" panose="02020603050405020304" pitchFamily="18" charset="0"/>
                <a:cs typeface="Times New Roman" panose="02020603050405020304" pitchFamily="18" charset="0"/>
              </a:rPr>
              <a:t>Malwarebytes</a:t>
            </a:r>
            <a:endParaRPr lang="tr-TR" sz="2400" i="1" u="sng" dirty="0">
              <a:solidFill>
                <a:srgbClr val="002060"/>
              </a:solidFill>
              <a:latin typeface="Times New Roman" panose="02020603050405020304" pitchFamily="18" charset="0"/>
              <a:cs typeface="Times New Roman" panose="02020603050405020304" pitchFamily="18" charset="0"/>
            </a:endParaRPr>
          </a:p>
          <a:p>
            <a:pPr algn="just"/>
            <a:r>
              <a:rPr lang="tr-TR" sz="2500" dirty="0" err="1">
                <a:solidFill>
                  <a:srgbClr val="002060"/>
                </a:solidFill>
                <a:latin typeface="Times New Roman" panose="02020603050405020304" pitchFamily="18" charset="0"/>
                <a:cs typeface="Times New Roman" panose="02020603050405020304" pitchFamily="18" charset="0"/>
              </a:rPr>
              <a:t>Marcin</a:t>
            </a:r>
            <a:r>
              <a:rPr lang="tr-TR" sz="2500" dirty="0">
                <a:solidFill>
                  <a:srgbClr val="002060"/>
                </a:solidFill>
                <a:latin typeface="Times New Roman" panose="02020603050405020304" pitchFamily="18" charset="0"/>
                <a:cs typeface="Times New Roman" panose="02020603050405020304" pitchFamily="18" charset="0"/>
              </a:rPr>
              <a:t> </a:t>
            </a:r>
            <a:r>
              <a:rPr lang="tr-TR" sz="2500" dirty="0" err="1">
                <a:solidFill>
                  <a:srgbClr val="002060"/>
                </a:solidFill>
                <a:latin typeface="Times New Roman" panose="02020603050405020304" pitchFamily="18" charset="0"/>
                <a:cs typeface="Times New Roman" panose="02020603050405020304" pitchFamily="18" charset="0"/>
              </a:rPr>
              <a:t>Kleczynski</a:t>
            </a:r>
            <a:r>
              <a:rPr lang="tr-TR" sz="2500" dirty="0">
                <a:solidFill>
                  <a:srgbClr val="002060"/>
                </a:solidFill>
                <a:latin typeface="Times New Roman" panose="02020603050405020304" pitchFamily="18" charset="0"/>
                <a:cs typeface="Times New Roman" panose="02020603050405020304" pitchFamily="18" charset="0"/>
              </a:rPr>
              <a:t> 14 yaşındayken evde kullandığı bilgisayara virüs bulaştı ve kullandığı hiçbir </a:t>
            </a:r>
            <a:r>
              <a:rPr lang="tr-TR" sz="2500" dirty="0" err="1">
                <a:solidFill>
                  <a:srgbClr val="002060"/>
                </a:solidFill>
                <a:latin typeface="Times New Roman" panose="02020603050405020304" pitchFamily="18" charset="0"/>
                <a:cs typeface="Times New Roman" panose="02020603050405020304" pitchFamily="18" charset="0"/>
              </a:rPr>
              <a:t>antivirüs</a:t>
            </a:r>
            <a:r>
              <a:rPr lang="tr-TR" sz="2500" dirty="0">
                <a:solidFill>
                  <a:srgbClr val="002060"/>
                </a:solidFill>
                <a:latin typeface="Times New Roman" panose="02020603050405020304" pitchFamily="18" charset="0"/>
                <a:cs typeface="Times New Roman" panose="02020603050405020304" pitchFamily="18" charset="0"/>
              </a:rPr>
              <a:t> programı ile virüsü yok edemedi. Sonrasında girdiği bir forum sitesinde tek tek o virüsü nasıl yok edebileceğine dair yardım edenler oldu.</a:t>
            </a:r>
          </a:p>
          <a:p>
            <a:pPr algn="just"/>
            <a:r>
              <a:rPr lang="tr-TR" sz="2500" dirty="0">
                <a:solidFill>
                  <a:srgbClr val="002060"/>
                </a:solidFill>
                <a:latin typeface="Times New Roman" panose="02020603050405020304" pitchFamily="18" charset="0"/>
                <a:cs typeface="Times New Roman" panose="02020603050405020304" pitchFamily="18" charset="0"/>
              </a:rPr>
              <a:t>Sonrasında bu kişilere 14 yaşında olduğunu söylemeden bir iş kurmak istediğinden </a:t>
            </a:r>
            <a:r>
              <a:rPr lang="tr-TR" sz="2500" dirty="0" err="1">
                <a:solidFill>
                  <a:srgbClr val="002060"/>
                </a:solidFill>
                <a:latin typeface="Times New Roman" panose="02020603050405020304" pitchFamily="18" charset="0"/>
                <a:cs typeface="Times New Roman" panose="02020603050405020304" pitchFamily="18" charset="0"/>
              </a:rPr>
              <a:t>bahsettii</a:t>
            </a:r>
            <a:r>
              <a:rPr lang="tr-TR" sz="2500" dirty="0">
                <a:solidFill>
                  <a:srgbClr val="002060"/>
                </a:solidFill>
                <a:latin typeface="Times New Roman" panose="02020603050405020304" pitchFamily="18" charset="0"/>
                <a:cs typeface="Times New Roman" panose="02020603050405020304" pitchFamily="18" charset="0"/>
              </a:rPr>
              <a:t> ve bazılarına iş teklif etti.</a:t>
            </a:r>
          </a:p>
          <a:p>
            <a:pPr algn="just"/>
            <a:r>
              <a:rPr lang="tr-TR" sz="2500" dirty="0">
                <a:solidFill>
                  <a:srgbClr val="002060"/>
                </a:solidFill>
                <a:latin typeface="Times New Roman" panose="02020603050405020304" pitchFamily="18" charset="0"/>
                <a:cs typeface="Times New Roman" panose="02020603050405020304" pitchFamily="18" charset="0"/>
              </a:rPr>
              <a:t>Şirket, geçtiğimiz yıl 100 milyon doların üzerinde gelir elde etti.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2AD9A6A-EE01-48E5-9D30-F53EE90EA89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0F2DB911-68F6-4360-8072-E5BC6983168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27F3D40-4EEF-49B4-9D77-0856533F73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110595"/>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3200" i="1" u="sng" dirty="0" err="1">
                <a:solidFill>
                  <a:srgbClr val="002060"/>
                </a:solidFill>
                <a:latin typeface="Times New Roman" panose="02020603050405020304" pitchFamily="18" charset="0"/>
                <a:cs typeface="Times New Roman" panose="02020603050405020304" pitchFamily="18" charset="0"/>
              </a:rPr>
              <a:t>Facebook</a:t>
            </a:r>
            <a:endParaRPr lang="tr-TR" sz="3200" i="1" u="sng" dirty="0">
              <a:solidFill>
                <a:srgbClr val="002060"/>
              </a:solidFill>
              <a:latin typeface="Times New Roman" panose="02020603050405020304" pitchFamily="18" charset="0"/>
              <a:cs typeface="Times New Roman" panose="02020603050405020304" pitchFamily="18" charset="0"/>
            </a:endParaRPr>
          </a:p>
          <a:p>
            <a:pPr algn="just"/>
            <a:r>
              <a:rPr lang="tr-TR" sz="3200" dirty="0">
                <a:solidFill>
                  <a:srgbClr val="002060"/>
                </a:solidFill>
                <a:latin typeface="Times New Roman" panose="02020603050405020304" pitchFamily="18" charset="0"/>
                <a:cs typeface="Times New Roman" panose="02020603050405020304" pitchFamily="18" charset="0"/>
              </a:rPr>
              <a:t>Mark </a:t>
            </a:r>
            <a:r>
              <a:rPr lang="tr-TR" sz="3200" dirty="0" err="1">
                <a:solidFill>
                  <a:srgbClr val="002060"/>
                </a:solidFill>
                <a:latin typeface="Times New Roman" panose="02020603050405020304" pitchFamily="18" charset="0"/>
                <a:cs typeface="Times New Roman" panose="02020603050405020304" pitchFamily="18" charset="0"/>
              </a:rPr>
              <a:t>Zuckerberg</a:t>
            </a:r>
            <a:r>
              <a:rPr lang="tr-TR" sz="3200" dirty="0">
                <a:solidFill>
                  <a:srgbClr val="002060"/>
                </a:solidFill>
                <a:latin typeface="Times New Roman" panose="02020603050405020304" pitchFamily="18" charset="0"/>
                <a:cs typeface="Times New Roman" panose="02020603050405020304" pitchFamily="18" charset="0"/>
              </a:rPr>
              <a:t> üniversitedeyken aldığı dersleri başka kimlerin aldığını görmek için </a:t>
            </a:r>
            <a:r>
              <a:rPr lang="tr-TR" sz="3200" dirty="0" err="1">
                <a:solidFill>
                  <a:srgbClr val="002060"/>
                </a:solidFill>
                <a:latin typeface="Times New Roman" panose="02020603050405020304" pitchFamily="18" charset="0"/>
                <a:cs typeface="Times New Roman" panose="02020603050405020304" pitchFamily="18" charset="0"/>
              </a:rPr>
              <a:t>Coursematch</a:t>
            </a:r>
            <a:r>
              <a:rPr lang="tr-TR" sz="3200" dirty="0">
                <a:solidFill>
                  <a:srgbClr val="002060"/>
                </a:solidFill>
                <a:latin typeface="Times New Roman" panose="02020603050405020304" pitchFamily="18" charset="0"/>
                <a:cs typeface="Times New Roman" panose="02020603050405020304" pitchFamily="18" charset="0"/>
              </a:rPr>
              <a:t> adlı bir site yapmıştır. Sonrasında etrafındaki kişilerin çekiciliğini test eden eğlence amaçlı </a:t>
            </a:r>
            <a:r>
              <a:rPr lang="tr-TR" sz="3200" dirty="0" err="1">
                <a:solidFill>
                  <a:srgbClr val="002060"/>
                </a:solidFill>
                <a:latin typeface="Times New Roman" panose="02020603050405020304" pitchFamily="18" charset="0"/>
                <a:cs typeface="Times New Roman" panose="02020603050405020304" pitchFamily="18" charset="0"/>
              </a:rPr>
              <a:t>Facemash</a:t>
            </a:r>
            <a:r>
              <a:rPr lang="tr-TR" sz="3200" dirty="0">
                <a:solidFill>
                  <a:srgbClr val="002060"/>
                </a:solidFill>
                <a:latin typeface="Times New Roman" panose="02020603050405020304" pitchFamily="18" charset="0"/>
                <a:cs typeface="Times New Roman" panose="02020603050405020304" pitchFamily="18" charset="0"/>
              </a:rPr>
              <a:t> adlı başka bir site daha yaptı.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EFFEDDD-8EB7-4D4A-8FA5-2631047856A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425B679-DA77-4922-8B02-E5CB61E6D8C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5F1E28CE-3067-44FE-AB54-EFC766CB32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871829"/>
          </a:xfrm>
          <a:prstGeom prst="rect">
            <a:avLst/>
          </a:prstGeom>
          <a:noFill/>
        </p:spPr>
        <p:txBody>
          <a:bodyPr wrap="square" rtlCol="0">
            <a:spAutoFit/>
          </a:bodyPr>
          <a:lstStyle/>
          <a:p>
            <a:pPr algn="just"/>
            <a:r>
              <a:rPr lang="tr-TR" sz="26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26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2600" i="1" u="sng" dirty="0" err="1">
                <a:solidFill>
                  <a:srgbClr val="002060"/>
                </a:solidFill>
                <a:latin typeface="Times New Roman" panose="02020603050405020304" pitchFamily="18" charset="0"/>
                <a:cs typeface="Times New Roman" panose="02020603050405020304" pitchFamily="18" charset="0"/>
              </a:rPr>
              <a:t>Facebook</a:t>
            </a:r>
            <a:endParaRPr lang="tr-TR" sz="2600" i="1" u="sng" dirty="0">
              <a:solidFill>
                <a:srgbClr val="002060"/>
              </a:solidFill>
              <a:latin typeface="Times New Roman" panose="02020603050405020304" pitchFamily="18" charset="0"/>
              <a:cs typeface="Times New Roman" panose="02020603050405020304" pitchFamily="18" charset="0"/>
            </a:endParaRPr>
          </a:p>
          <a:p>
            <a:pPr algn="just"/>
            <a:r>
              <a:rPr lang="tr-TR" sz="2600" dirty="0">
                <a:solidFill>
                  <a:srgbClr val="002060"/>
                </a:solidFill>
                <a:latin typeface="Times New Roman" panose="02020603050405020304" pitchFamily="18" charset="0"/>
                <a:cs typeface="Times New Roman" panose="02020603050405020304" pitchFamily="18" charset="0"/>
              </a:rPr>
              <a:t>İki sitede de em başkalarının ne yaptığını hem de başkalarının düşüncelerini öğrenmenin online ortamda ne kadar zor olduğunu fark etti ve bugünkü Facebook’ un tohumları bu problemleri çözerek ortaya çıktı.</a:t>
            </a:r>
          </a:p>
          <a:p>
            <a:pPr algn="just"/>
            <a:r>
              <a:rPr lang="tr-TR" sz="2600" dirty="0">
                <a:solidFill>
                  <a:srgbClr val="002060"/>
                </a:solidFill>
                <a:latin typeface="Times New Roman" panose="02020603050405020304" pitchFamily="18" charset="0"/>
                <a:cs typeface="Times New Roman" panose="02020603050405020304" pitchFamily="18" charset="0"/>
              </a:rPr>
              <a:t>İlk başlarda sadece üniversitelerde kullanılan site daha sonrasında aslında tüm insanların bu tip problemleri olduğunu fark etmeleriyle tüm dünyaya açıldı. </a:t>
            </a:r>
            <a:r>
              <a:rPr lang="tr-TR" sz="2600" dirty="0" err="1">
                <a:solidFill>
                  <a:srgbClr val="002060"/>
                </a:solidFill>
                <a:latin typeface="Times New Roman" panose="02020603050405020304" pitchFamily="18" charset="0"/>
                <a:cs typeface="Times New Roman" panose="02020603050405020304" pitchFamily="18" charset="0"/>
              </a:rPr>
              <a:t>Facebook</a:t>
            </a:r>
            <a:r>
              <a:rPr lang="tr-TR" sz="2600" dirty="0">
                <a:solidFill>
                  <a:srgbClr val="002060"/>
                </a:solidFill>
                <a:latin typeface="Times New Roman" panose="02020603050405020304" pitchFamily="18" charset="0"/>
                <a:cs typeface="Times New Roman" panose="02020603050405020304" pitchFamily="18" charset="0"/>
              </a:rPr>
              <a:t> şu an 70 milyar doların üzerindeki geliriyle dünyanın önde gelen uygulamalarından biri haline geldi.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EFFEDDD-8EB7-4D4A-8FA5-2631047856A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425B679-DA77-4922-8B02-E5CB61E6D8C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5F1E28CE-3067-44FE-AB54-EFC766CB32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81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276794"/>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3200" i="1" u="sng" dirty="0" err="1">
                <a:solidFill>
                  <a:srgbClr val="002060"/>
                </a:solidFill>
                <a:latin typeface="Times New Roman" panose="02020603050405020304" pitchFamily="18" charset="0"/>
                <a:cs typeface="Times New Roman" panose="02020603050405020304" pitchFamily="18" charset="0"/>
              </a:rPr>
              <a:t>Google</a:t>
            </a:r>
            <a:endParaRPr lang="tr-TR" sz="3200" i="1" u="sng" dirty="0">
              <a:solidFill>
                <a:srgbClr val="002060"/>
              </a:solidFill>
              <a:latin typeface="Times New Roman" panose="02020603050405020304" pitchFamily="18" charset="0"/>
              <a:cs typeface="Times New Roman" panose="02020603050405020304" pitchFamily="18" charset="0"/>
            </a:endParaRPr>
          </a:p>
          <a:p>
            <a:pPr algn="just"/>
            <a:r>
              <a:rPr lang="tr-TR" sz="2800" dirty="0" err="1">
                <a:solidFill>
                  <a:srgbClr val="002060"/>
                </a:solidFill>
                <a:latin typeface="Times New Roman" panose="02020603050405020304" pitchFamily="18" charset="0"/>
                <a:cs typeface="Times New Roman" panose="02020603050405020304" pitchFamily="18" charset="0"/>
              </a:rPr>
              <a:t>Larry</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Page</a:t>
            </a:r>
            <a:r>
              <a:rPr lang="tr-TR" sz="2800" dirty="0">
                <a:solidFill>
                  <a:srgbClr val="002060"/>
                </a:solidFill>
                <a:latin typeface="Times New Roman" panose="02020603050405020304" pitchFamily="18" charset="0"/>
                <a:cs typeface="Times New Roman" panose="02020603050405020304" pitchFamily="18" charset="0"/>
              </a:rPr>
              <a:t> doktora tezi için bir konu arıyordu ve internetteki tüm sayfalardan oluşan bir grafik yapısı düşünüyordu. Aslında amacı internet dünyasının en iyi arama motorunu yapmak değildi. Bir web sayfasındaki bağlantıları takip ederek başka bir web sayfasına bağlanmak kolaydı </a:t>
            </a:r>
            <a:r>
              <a:rPr lang="tr-TR" sz="2800" dirty="0" err="1">
                <a:solidFill>
                  <a:srgbClr val="002060"/>
                </a:solidFill>
                <a:latin typeface="Times New Roman" panose="02020603050405020304" pitchFamily="18" charset="0"/>
                <a:cs typeface="Times New Roman" panose="02020603050405020304" pitchFamily="18" charset="0"/>
              </a:rPr>
              <a:t>fakar</a:t>
            </a:r>
            <a:r>
              <a:rPr lang="tr-TR" sz="2800" dirty="0">
                <a:solidFill>
                  <a:srgbClr val="002060"/>
                </a:solidFill>
                <a:latin typeface="Times New Roman" panose="02020603050405020304" pitchFamily="18" charset="0"/>
                <a:cs typeface="Times New Roman" panose="02020603050405020304" pitchFamily="18" charset="0"/>
              </a:rPr>
              <a:t> bir problem fark etti. Bir web sayfasına başka hangi sayfaların bağlantı yaptığını bulamıyordu.</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461F75B-4A9C-43DE-AE69-833997ED60B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26F5CEC-7FD6-4F43-BC39-33119EA0D7A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432D9DB-109E-4A59-A14E-0FA2477CCA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400931"/>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28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2800" i="1" u="sng" dirty="0" err="1">
                <a:solidFill>
                  <a:srgbClr val="002060"/>
                </a:solidFill>
                <a:latin typeface="Times New Roman" panose="02020603050405020304" pitchFamily="18" charset="0"/>
                <a:cs typeface="Times New Roman" panose="02020603050405020304" pitchFamily="18" charset="0"/>
              </a:rPr>
              <a:t>Google</a:t>
            </a:r>
            <a:endParaRPr lang="tr-TR" sz="2800" i="1" u="sng" dirty="0">
              <a:solidFill>
                <a:srgbClr val="002060"/>
              </a:solidFill>
              <a:latin typeface="Times New Roman" panose="02020603050405020304" pitchFamily="18" charset="0"/>
              <a:cs typeface="Times New Roman" panose="02020603050405020304" pitchFamily="18" charset="0"/>
            </a:endParaRPr>
          </a:p>
          <a:p>
            <a:pPr algn="just"/>
            <a:r>
              <a:rPr lang="tr-TR" sz="2400" dirty="0" err="1">
                <a:solidFill>
                  <a:srgbClr val="002060"/>
                </a:solidFill>
                <a:latin typeface="Times New Roman" panose="02020603050405020304" pitchFamily="18" charset="0"/>
                <a:cs typeface="Times New Roman" panose="02020603050405020304" pitchFamily="18" charset="0"/>
              </a:rPr>
              <a:t>Larry</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Page</a:t>
            </a:r>
            <a:r>
              <a:rPr lang="tr-TR" sz="2400" dirty="0">
                <a:solidFill>
                  <a:srgbClr val="002060"/>
                </a:solidFill>
                <a:latin typeface="Times New Roman" panose="02020603050405020304" pitchFamily="18" charset="0"/>
                <a:cs typeface="Times New Roman" panose="02020603050405020304" pitchFamily="18" charset="0"/>
              </a:rPr>
              <a:t> ve </a:t>
            </a:r>
            <a:r>
              <a:rPr lang="tr-TR" sz="2400" dirty="0" err="1">
                <a:solidFill>
                  <a:srgbClr val="002060"/>
                </a:solidFill>
                <a:latin typeface="Times New Roman" panose="02020603050405020304" pitchFamily="18" charset="0"/>
                <a:cs typeface="Times New Roman" panose="02020603050405020304" pitchFamily="18" charset="0"/>
              </a:rPr>
              <a:t>Sergey</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Brin</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biraraya</a:t>
            </a:r>
            <a:r>
              <a:rPr lang="tr-TR" sz="2400" dirty="0">
                <a:solidFill>
                  <a:srgbClr val="002060"/>
                </a:solidFill>
                <a:latin typeface="Times New Roman" panose="02020603050405020304" pitchFamily="18" charset="0"/>
                <a:cs typeface="Times New Roman" panose="02020603050405020304" pitchFamily="18" charset="0"/>
              </a:rPr>
              <a:t> gelerek aynı akademik makalelerdeki mantığı internet dünyasına getirmek için </a:t>
            </a:r>
            <a:r>
              <a:rPr lang="tr-TR" sz="2400" dirty="0" err="1">
                <a:solidFill>
                  <a:srgbClr val="002060"/>
                </a:solidFill>
                <a:latin typeface="Times New Roman" panose="02020603050405020304" pitchFamily="18" charset="0"/>
                <a:cs typeface="Times New Roman" panose="02020603050405020304" pitchFamily="18" charset="0"/>
              </a:rPr>
              <a:t>BackRub</a:t>
            </a:r>
            <a:r>
              <a:rPr lang="tr-TR" sz="2400" dirty="0">
                <a:solidFill>
                  <a:srgbClr val="002060"/>
                </a:solidFill>
                <a:latin typeface="Times New Roman" panose="02020603050405020304" pitchFamily="18" charset="0"/>
                <a:cs typeface="Times New Roman" panose="02020603050405020304" pitchFamily="18" charset="0"/>
              </a:rPr>
              <a:t> adlı girişimi kurdular. Daha sonrasında bu girişim </a:t>
            </a:r>
            <a:r>
              <a:rPr lang="tr-TR" sz="2400" dirty="0" err="1">
                <a:solidFill>
                  <a:srgbClr val="002060"/>
                </a:solidFill>
                <a:latin typeface="Times New Roman" panose="02020603050405020304" pitchFamily="18" charset="0"/>
                <a:cs typeface="Times New Roman" panose="02020603050405020304" pitchFamily="18" charset="0"/>
              </a:rPr>
              <a:t>Google</a:t>
            </a:r>
            <a:r>
              <a:rPr lang="tr-TR" sz="2400" dirty="0">
                <a:solidFill>
                  <a:srgbClr val="002060"/>
                </a:solidFill>
                <a:latin typeface="Times New Roman" panose="02020603050405020304" pitchFamily="18" charset="0"/>
                <a:cs typeface="Times New Roman" panose="02020603050405020304" pitchFamily="18" charset="0"/>
              </a:rPr>
              <a:t> adını ve şu anki halini aldı. Aslında matematiksel bir problem ile yola çıkan ikili daha sonra bunu web sayfalarının güvenilirliğini ve itibarını ölçmek için kullanmışlar ve </a:t>
            </a:r>
            <a:r>
              <a:rPr lang="tr-TR" sz="2400" dirty="0" err="1">
                <a:solidFill>
                  <a:srgbClr val="002060"/>
                </a:solidFill>
                <a:latin typeface="Times New Roman" panose="02020603050405020304" pitchFamily="18" charset="0"/>
                <a:cs typeface="Times New Roman" panose="02020603050405020304" pitchFamily="18" charset="0"/>
              </a:rPr>
              <a:t>Google</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ın</a:t>
            </a:r>
            <a:r>
              <a:rPr lang="tr-TR" sz="2400" dirty="0">
                <a:solidFill>
                  <a:srgbClr val="002060"/>
                </a:solidFill>
                <a:latin typeface="Times New Roman" panose="02020603050405020304" pitchFamily="18" charset="0"/>
                <a:cs typeface="Times New Roman" panose="02020603050405020304" pitchFamily="18" charset="0"/>
              </a:rPr>
              <a:t> en büyük altyapısını oluşturan </a:t>
            </a:r>
            <a:r>
              <a:rPr lang="tr-TR" sz="2400" dirty="0" err="1">
                <a:solidFill>
                  <a:srgbClr val="002060"/>
                </a:solidFill>
                <a:latin typeface="Times New Roman" panose="02020603050405020304" pitchFamily="18" charset="0"/>
                <a:cs typeface="Times New Roman" panose="02020603050405020304" pitchFamily="18" charset="0"/>
              </a:rPr>
              <a:t>PageRank</a:t>
            </a:r>
            <a:r>
              <a:rPr lang="tr-TR" sz="2400" dirty="0">
                <a:solidFill>
                  <a:srgbClr val="002060"/>
                </a:solidFill>
                <a:latin typeface="Times New Roman" panose="02020603050405020304" pitchFamily="18" charset="0"/>
                <a:cs typeface="Times New Roman" panose="02020603050405020304" pitchFamily="18" charset="0"/>
              </a:rPr>
              <a:t> algoritmasını bulmuşlardı.</a:t>
            </a:r>
          </a:p>
          <a:p>
            <a:pPr algn="just"/>
            <a:r>
              <a:rPr lang="tr-TR" sz="2400" dirty="0" err="1">
                <a:solidFill>
                  <a:srgbClr val="002060"/>
                </a:solidFill>
                <a:latin typeface="Times New Roman" panose="02020603050405020304" pitchFamily="18" charset="0"/>
                <a:cs typeface="Times New Roman" panose="02020603050405020304" pitchFamily="18" charset="0"/>
              </a:rPr>
              <a:t>Google</a:t>
            </a:r>
            <a:r>
              <a:rPr lang="tr-TR" sz="2400" dirty="0">
                <a:solidFill>
                  <a:srgbClr val="002060"/>
                </a:solidFill>
                <a:latin typeface="Times New Roman" panose="02020603050405020304" pitchFamily="18" charset="0"/>
                <a:cs typeface="Times New Roman" panose="02020603050405020304" pitchFamily="18" charset="0"/>
              </a:rPr>
              <a:t> bugün 34 milyar doların üzerinde gelire sahip bir oluşum haline gelmiştir.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461F75B-4A9C-43DE-AE69-833997ED60B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26F5CEC-7FD6-4F43-BC39-33119EA0D7A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432D9DB-109E-4A59-A14E-0FA2477CCA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6489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442994"/>
          </a:xfrm>
          <a:prstGeom prst="rect">
            <a:avLst/>
          </a:prstGeom>
          <a:noFill/>
        </p:spPr>
        <p:txBody>
          <a:bodyPr wrap="square" rtlCol="0">
            <a:spAutoFit/>
          </a:bodyPr>
          <a:lstStyle/>
          <a:p>
            <a:pPr algn="just"/>
            <a:r>
              <a:rPr lang="tr-TR" sz="27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27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2700" i="1" u="sng" dirty="0" err="1">
                <a:solidFill>
                  <a:srgbClr val="002060"/>
                </a:solidFill>
                <a:latin typeface="Times New Roman" panose="02020603050405020304" pitchFamily="18" charset="0"/>
                <a:cs typeface="Times New Roman" panose="02020603050405020304" pitchFamily="18" charset="0"/>
              </a:rPr>
              <a:t>Joy</a:t>
            </a:r>
            <a:r>
              <a:rPr lang="tr-TR" sz="2700" i="1" u="sng" dirty="0">
                <a:solidFill>
                  <a:srgbClr val="002060"/>
                </a:solidFill>
                <a:latin typeface="Times New Roman" panose="02020603050405020304" pitchFamily="18" charset="0"/>
                <a:cs typeface="Times New Roman" panose="02020603050405020304" pitchFamily="18" charset="0"/>
              </a:rPr>
              <a:t> </a:t>
            </a:r>
            <a:r>
              <a:rPr lang="tr-TR" sz="2700" i="1" u="sng" dirty="0" err="1">
                <a:solidFill>
                  <a:srgbClr val="002060"/>
                </a:solidFill>
                <a:latin typeface="Times New Roman" panose="02020603050405020304" pitchFamily="18" charset="0"/>
                <a:cs typeface="Times New Roman" panose="02020603050405020304" pitchFamily="18" charset="0"/>
              </a:rPr>
              <a:t>Mangano</a:t>
            </a:r>
            <a:endParaRPr lang="tr-TR" sz="2700" i="1" u="sng" dirty="0">
              <a:solidFill>
                <a:srgbClr val="002060"/>
              </a:solidFill>
              <a:latin typeface="Times New Roman" panose="02020603050405020304" pitchFamily="18" charset="0"/>
              <a:cs typeface="Times New Roman" panose="02020603050405020304" pitchFamily="18" charset="0"/>
            </a:endParaRPr>
          </a:p>
          <a:p>
            <a:pPr algn="just"/>
            <a:r>
              <a:rPr lang="tr-TR" sz="2700" dirty="0">
                <a:solidFill>
                  <a:srgbClr val="002060"/>
                </a:solidFill>
                <a:latin typeface="Times New Roman" panose="02020603050405020304" pitchFamily="18" charset="0"/>
                <a:cs typeface="Times New Roman" panose="02020603050405020304" pitchFamily="18" charset="0"/>
              </a:rPr>
              <a:t>Ülkemizde de gösterilen </a:t>
            </a:r>
            <a:r>
              <a:rPr lang="tr-TR" sz="2700" dirty="0" err="1">
                <a:solidFill>
                  <a:srgbClr val="002060"/>
                </a:solidFill>
                <a:latin typeface="Times New Roman" panose="02020603050405020304" pitchFamily="18" charset="0"/>
                <a:cs typeface="Times New Roman" panose="02020603050405020304" pitchFamily="18" charset="0"/>
              </a:rPr>
              <a:t>Joy</a:t>
            </a:r>
            <a:r>
              <a:rPr lang="tr-TR" sz="2700" dirty="0">
                <a:solidFill>
                  <a:srgbClr val="002060"/>
                </a:solidFill>
                <a:latin typeface="Times New Roman" panose="02020603050405020304" pitchFamily="18" charset="0"/>
                <a:cs typeface="Times New Roman" panose="02020603050405020304" pitchFamily="18" charset="0"/>
              </a:rPr>
              <a:t> adlı filmde, Amerikalı </a:t>
            </a:r>
            <a:r>
              <a:rPr lang="tr-TR" sz="2700" dirty="0" err="1">
                <a:solidFill>
                  <a:srgbClr val="002060"/>
                </a:solidFill>
                <a:latin typeface="Times New Roman" panose="02020603050405020304" pitchFamily="18" charset="0"/>
                <a:cs typeface="Times New Roman" panose="02020603050405020304" pitchFamily="18" charset="0"/>
              </a:rPr>
              <a:t>Joy</a:t>
            </a:r>
            <a:r>
              <a:rPr lang="tr-TR" sz="2700" dirty="0">
                <a:solidFill>
                  <a:srgbClr val="002060"/>
                </a:solidFill>
                <a:latin typeface="Times New Roman" panose="02020603050405020304" pitchFamily="18" charset="0"/>
                <a:cs typeface="Times New Roman" panose="02020603050405020304" pitchFamily="18" charset="0"/>
              </a:rPr>
              <a:t> </a:t>
            </a:r>
            <a:r>
              <a:rPr lang="tr-TR" sz="2700" dirty="0" err="1">
                <a:solidFill>
                  <a:srgbClr val="002060"/>
                </a:solidFill>
                <a:latin typeface="Times New Roman" panose="02020603050405020304" pitchFamily="18" charset="0"/>
                <a:cs typeface="Times New Roman" panose="02020603050405020304" pitchFamily="18" charset="0"/>
              </a:rPr>
              <a:t>Mangano</a:t>
            </a:r>
            <a:r>
              <a:rPr lang="tr-TR" sz="2700" dirty="0">
                <a:solidFill>
                  <a:srgbClr val="002060"/>
                </a:solidFill>
                <a:latin typeface="Times New Roman" panose="02020603050405020304" pitchFamily="18" charset="0"/>
                <a:cs typeface="Times New Roman" panose="02020603050405020304" pitchFamily="18" charset="0"/>
              </a:rPr>
              <a:t> adlı bir kadının, yaşadığı veya gördüğü problemleri icatlara çevirdiği anlatılmaktadır. Filmde </a:t>
            </a:r>
            <a:r>
              <a:rPr lang="tr-TR" sz="2700" dirty="0" err="1">
                <a:solidFill>
                  <a:srgbClr val="002060"/>
                </a:solidFill>
                <a:latin typeface="Times New Roman" panose="02020603050405020304" pitchFamily="18" charset="0"/>
                <a:cs typeface="Times New Roman" panose="02020603050405020304" pitchFamily="18" charset="0"/>
              </a:rPr>
              <a:t>Joy</a:t>
            </a:r>
            <a:r>
              <a:rPr lang="tr-TR" sz="2700" dirty="0">
                <a:solidFill>
                  <a:srgbClr val="002060"/>
                </a:solidFill>
                <a:latin typeface="Times New Roman" panose="02020603050405020304" pitchFamily="18" charset="0"/>
                <a:cs typeface="Times New Roman" panose="02020603050405020304" pitchFamily="18" charset="0"/>
              </a:rPr>
              <a:t> paspasların hem sıkmasının zor olduğunu hem de yerleri iyi temizlemediğini fark eder. Bu problemin üzerine giden </a:t>
            </a:r>
            <a:r>
              <a:rPr lang="tr-TR" sz="2700" dirty="0" err="1">
                <a:solidFill>
                  <a:srgbClr val="002060"/>
                </a:solidFill>
                <a:latin typeface="Times New Roman" panose="02020603050405020304" pitchFamily="18" charset="0"/>
                <a:cs typeface="Times New Roman" panose="02020603050405020304" pitchFamily="18" charset="0"/>
              </a:rPr>
              <a:t>Joy</a:t>
            </a:r>
            <a:r>
              <a:rPr lang="tr-TR" sz="2700" dirty="0">
                <a:solidFill>
                  <a:srgbClr val="002060"/>
                </a:solidFill>
                <a:latin typeface="Times New Roman" panose="02020603050405020304" pitchFamily="18" charset="0"/>
                <a:cs typeface="Times New Roman" panose="02020603050405020304" pitchFamily="18" charset="0"/>
              </a:rPr>
              <a:t>, kolayca tek hamleyle çevrilerek sıkılabilen paspas yapar. Filmde de gösterildiği üzere satış yapan televizyon kanallarında satmaya çalışır. Birçok zorlukların ardından başarılı bir iş insanına dönüşür.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D5AC4DF-80E2-4B13-B415-3DCACACD46B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815674F-D7D4-47C1-ADF5-56696F82FDD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0F794A2-52EE-4FE9-9AE2-AB64093EC2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276794"/>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pPr algn="just"/>
            <a:r>
              <a:rPr lang="tr-TR" sz="3200" i="1" dirty="0">
                <a:solidFill>
                  <a:srgbClr val="002060"/>
                </a:solidFill>
                <a:latin typeface="Times New Roman" panose="02020603050405020304" pitchFamily="18" charset="0"/>
                <a:cs typeface="Times New Roman" panose="02020603050405020304" pitchFamily="18" charset="0"/>
              </a:rPr>
              <a:t>1.3.1 Girişimciler ve Çözdükleri Problemler – </a:t>
            </a:r>
            <a:r>
              <a:rPr lang="tr-TR" sz="3200" i="1" u="sng" dirty="0" err="1">
                <a:solidFill>
                  <a:srgbClr val="002060"/>
                </a:solidFill>
                <a:latin typeface="Times New Roman" panose="02020603050405020304" pitchFamily="18" charset="0"/>
                <a:cs typeface="Times New Roman" panose="02020603050405020304" pitchFamily="18" charset="0"/>
              </a:rPr>
              <a:t>Joy</a:t>
            </a:r>
            <a:r>
              <a:rPr lang="tr-TR" sz="3200" i="1" u="sng" dirty="0">
                <a:solidFill>
                  <a:srgbClr val="002060"/>
                </a:solidFill>
                <a:latin typeface="Times New Roman" panose="02020603050405020304" pitchFamily="18" charset="0"/>
                <a:cs typeface="Times New Roman" panose="02020603050405020304" pitchFamily="18" charset="0"/>
              </a:rPr>
              <a:t> </a:t>
            </a:r>
            <a:r>
              <a:rPr lang="tr-TR" sz="3200" i="1" u="sng" dirty="0" err="1">
                <a:solidFill>
                  <a:srgbClr val="002060"/>
                </a:solidFill>
                <a:latin typeface="Times New Roman" panose="02020603050405020304" pitchFamily="18" charset="0"/>
                <a:cs typeface="Times New Roman" panose="02020603050405020304" pitchFamily="18" charset="0"/>
              </a:rPr>
              <a:t>Mangano</a:t>
            </a:r>
            <a:endParaRPr lang="tr-TR" sz="3200" i="1" u="sng" dirty="0">
              <a:solidFill>
                <a:srgbClr val="002060"/>
              </a:solidFill>
              <a:latin typeface="Times New Roman" panose="02020603050405020304" pitchFamily="18" charset="0"/>
              <a:cs typeface="Times New Roman" panose="02020603050405020304" pitchFamily="18" charset="0"/>
            </a:endParaRPr>
          </a:p>
          <a:p>
            <a:pPr algn="just"/>
            <a:r>
              <a:rPr lang="tr-TR" sz="2800" dirty="0">
                <a:solidFill>
                  <a:srgbClr val="002060"/>
                </a:solidFill>
                <a:latin typeface="Times New Roman" panose="02020603050405020304" pitchFamily="18" charset="0"/>
                <a:cs typeface="Times New Roman" panose="02020603050405020304" pitchFamily="18" charset="0"/>
              </a:rPr>
              <a:t>Sonrasında problem çözme konusuna kafayı takar ve  100’ den fazla patent alır. Dolabındaki birçok elbisenin askıda zor durduğunu, kaydığını ve hatta dolabın altına düştüğünü fark ettiğinde, askının üst kısmının doğru eğimle yapılmadığını tespit eder, kaymayan bir malzeme ile de kaymayan askıyı icat eder.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BD5AC4DF-80E2-4B13-B415-3DCACACD46B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815674F-D7D4-47C1-ADF5-56696F82FDD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0F794A2-52EE-4FE9-9AE2-AB64093EC2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249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a16="http://schemas.microsoft.com/office/drawing/2014/main" xmlns="" id="{D13C2B82-4652-4609-AAA0-3FED7574E5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a:solidFill>
                  <a:srgbClr val="002060"/>
                </a:solidFill>
                <a:latin typeface="Times New Roman" panose="02020603050405020304" pitchFamily="18" charset="0"/>
                <a:cs typeface="Times New Roman" panose="02020603050405020304" pitchFamily="18" charset="0"/>
              </a:rPr>
              <a:t>10 Dakika Ara </a:t>
            </a:r>
            <a:r>
              <a:rPr lang="tr-TR" sz="6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30E225E-BD3B-490C-9A23-D75962EE3E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a16="http://schemas.microsoft.com/office/drawing/2014/main" xmlns=""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a16="http://schemas.microsoft.com/office/drawing/2014/main" xmlns=""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8897862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3290131"/>
          </a:xfrm>
          <a:prstGeom prst="rect">
            <a:avLst/>
          </a:prstGeom>
          <a:noFill/>
        </p:spPr>
        <p:txBody>
          <a:bodyPr wrap="square" rtlCol="0">
            <a:spAutoFit/>
          </a:bodyPr>
          <a:lstStyle/>
          <a:p>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r>
              <a:rPr lang="tr-TR" sz="3200" i="1" dirty="0">
                <a:solidFill>
                  <a:srgbClr val="002060"/>
                </a:solidFill>
                <a:latin typeface="Times New Roman" panose="02020603050405020304" pitchFamily="18" charset="0"/>
                <a:cs typeface="Times New Roman" panose="02020603050405020304" pitchFamily="18" charset="0"/>
              </a:rPr>
              <a:t>1.4 İhtiyaç Nedir?</a:t>
            </a:r>
          </a:p>
          <a:p>
            <a:r>
              <a:rPr lang="tr-TR" sz="3200" dirty="0">
                <a:solidFill>
                  <a:srgbClr val="002060"/>
                </a:solidFill>
                <a:latin typeface="Times New Roman" panose="02020603050405020304" pitchFamily="18" charset="0"/>
                <a:cs typeface="Times New Roman" panose="02020603050405020304" pitchFamily="18" charset="0"/>
              </a:rPr>
              <a:t>Bir kişinin eksikliğini hissettiği şeydir fakat direkt olarak ihtiyacı karşılamaya çalışmak girişimci için yanlış bir yol izlemek anlamına gelmektedir.</a:t>
            </a:r>
          </a:p>
          <a:p>
            <a:r>
              <a:rPr lang="tr-TR" sz="3200" dirty="0">
                <a:solidFill>
                  <a:srgbClr val="002060"/>
                </a:solidFill>
                <a:latin typeface="Times New Roman" panose="02020603050405020304" pitchFamily="18" charset="0"/>
                <a:cs typeface="Times New Roman" panose="02020603050405020304" pitchFamily="18" charset="0"/>
              </a:rPr>
              <a:t>İhtiyaç zamana göre değişen bir kavramdır.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1E8D95F-63FB-4653-8D58-082C8F7E2B3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2AB4D49-DE8E-470A-9AD8-96258ECFB40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AE3BED5-3552-40D3-A283-ADAB78A33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5" y="1845734"/>
            <a:ext cx="11416937" cy="1781000"/>
          </a:xfrm>
          <a:prstGeom prst="rect">
            <a:avLst/>
          </a:prstGeom>
          <a:noFill/>
        </p:spPr>
        <p:txBody>
          <a:bodyPr wrap="square" rtlCol="0">
            <a:spAutoFit/>
          </a:bodyPr>
          <a:lstStyle/>
          <a:p>
            <a:r>
              <a:rPr lang="tr-TR" sz="3200" b="1" dirty="0">
                <a:solidFill>
                  <a:srgbClr val="C00000"/>
                </a:solidFill>
                <a:latin typeface="Times New Roman" panose="02020603050405020304" pitchFamily="18" charset="0"/>
                <a:cs typeface="Times New Roman" panose="02020603050405020304" pitchFamily="18" charset="0"/>
              </a:rPr>
              <a:t>1.Fikir, Fırsat, Problem ve İhtiyaç Kavramları</a:t>
            </a:r>
          </a:p>
          <a:p>
            <a:r>
              <a:rPr lang="tr-TR" sz="3200" i="1" dirty="0">
                <a:solidFill>
                  <a:srgbClr val="002060"/>
                </a:solidFill>
                <a:latin typeface="Times New Roman" panose="02020603050405020304" pitchFamily="18" charset="0"/>
                <a:cs typeface="Times New Roman" panose="02020603050405020304" pitchFamily="18" charset="0"/>
              </a:rPr>
              <a:t>1.4 İhtiyaç Nedir?</a:t>
            </a:r>
          </a:p>
          <a:p>
            <a:endParaRPr lang="tr-TR" sz="3200" i="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1E8D95F-63FB-4653-8D58-082C8F7E2B3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42AB4D49-DE8E-470A-9AD8-96258ECFB40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AE3BED5-3552-40D3-A283-ADAB78A33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netflix ile ilgili görsel sonucu">
            <a:extLst>
              <a:ext uri="{FF2B5EF4-FFF2-40B4-BE49-F238E27FC236}">
                <a16:creationId xmlns:a16="http://schemas.microsoft.com/office/drawing/2014/main" xmlns="" id="{2E22BBC6-594C-4DED-9E37-BEF9DB4BA6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178" y="3140541"/>
            <a:ext cx="2321922" cy="17373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potify logo ile ilgili görsel sonucu">
            <a:extLst>
              <a:ext uri="{FF2B5EF4-FFF2-40B4-BE49-F238E27FC236}">
                <a16:creationId xmlns:a16="http://schemas.microsoft.com/office/drawing/2014/main" xmlns="" id="{1DA1B61B-021D-40B5-8F3C-A67CBA7364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1883" y="3140541"/>
            <a:ext cx="264795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uber ile ilgili görsel sonucu">
            <a:extLst>
              <a:ext uri="{FF2B5EF4-FFF2-40B4-BE49-F238E27FC236}">
                <a16:creationId xmlns:a16="http://schemas.microsoft.com/office/drawing/2014/main" xmlns="" id="{5E624903-0EF3-417E-8893-670DA8701D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6616" y="3140541"/>
            <a:ext cx="2422617" cy="173736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google drive ile ilgili görsel sonucu">
            <a:extLst>
              <a:ext uri="{FF2B5EF4-FFF2-40B4-BE49-F238E27FC236}">
                <a16:creationId xmlns:a16="http://schemas.microsoft.com/office/drawing/2014/main" xmlns="" id="{B2B10253-3279-479F-AFAD-D257A2A6247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8527" y="3140541"/>
            <a:ext cx="2651588"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896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Ekibi</a:t>
            </a:r>
          </a:p>
        </p:txBody>
      </p:sp>
      <p:sp>
        <p:nvSpPr>
          <p:cNvPr id="5" name="İçerik Yer Tutucusu 4"/>
          <p:cNvSpPr txBox="1">
            <a:spLocks noGrp="1"/>
          </p:cNvSpPr>
          <p:nvPr>
            <p:ph idx="1"/>
          </p:nvPr>
        </p:nvSpPr>
        <p:spPr>
          <a:xfrm>
            <a:off x="1449092" y="1845734"/>
            <a:ext cx="8708368" cy="4134465"/>
          </a:xfrm>
          <a:prstGeom prst="rect">
            <a:avLst/>
          </a:prstGeom>
          <a:noFill/>
        </p:spPr>
        <p:txBody>
          <a:bodyPr wrap="square" rtlCol="0">
            <a:spAutoFit/>
          </a:bodyPr>
          <a:lstStyle/>
          <a:p>
            <a:r>
              <a:rPr lang="tr-TR" sz="2400" b="1" dirty="0">
                <a:solidFill>
                  <a:srgbClr val="002060"/>
                </a:solidFill>
                <a:latin typeface="Times New Roman" panose="02020603050405020304" pitchFamily="18" charset="0"/>
                <a:cs typeface="Times New Roman" panose="02020603050405020304" pitchFamily="18" charset="0"/>
              </a:rPr>
              <a:t>Hasan ALİŞAN </a:t>
            </a:r>
            <a:r>
              <a:rPr lang="tr-TR" sz="2400" dirty="0">
                <a:solidFill>
                  <a:srgbClr val="002060"/>
                </a:solidFill>
                <a:latin typeface="Times New Roman" panose="02020603050405020304" pitchFamily="18" charset="0"/>
                <a:cs typeface="Times New Roman" panose="02020603050405020304" pitchFamily="18" charset="0"/>
              </a:rPr>
              <a:t>– Sakarya Esnaf ve Sanatkarlar Odaları Birliği Yönetim Kurulu Başkanı</a:t>
            </a:r>
          </a:p>
          <a:p>
            <a:r>
              <a:rPr lang="tr-TR" sz="2400" b="1" dirty="0">
                <a:solidFill>
                  <a:srgbClr val="002060"/>
                </a:solidFill>
                <a:latin typeface="Times New Roman" panose="02020603050405020304" pitchFamily="18" charset="0"/>
                <a:cs typeface="Times New Roman" panose="02020603050405020304" pitchFamily="18" charset="0"/>
              </a:rPr>
              <a:t>Dr. Mesut AKDERE </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Purdue</a:t>
            </a:r>
            <a:r>
              <a:rPr lang="tr-TR" sz="2400" dirty="0">
                <a:solidFill>
                  <a:srgbClr val="002060"/>
                </a:solidFill>
                <a:latin typeface="Times New Roman" panose="02020603050405020304" pitchFamily="18" charset="0"/>
                <a:cs typeface="Times New Roman" panose="02020603050405020304" pitchFamily="18" charset="0"/>
              </a:rPr>
              <a:t> Üniversitesi Teknoloji Liderlik ve </a:t>
            </a:r>
            <a:r>
              <a:rPr lang="tr-TR" sz="2400" dirty="0" err="1">
                <a:solidFill>
                  <a:srgbClr val="002060"/>
                </a:solidFill>
                <a:latin typeface="Times New Roman" panose="02020603050405020304" pitchFamily="18" charset="0"/>
                <a:cs typeface="Times New Roman" panose="02020603050405020304" pitchFamily="18" charset="0"/>
              </a:rPr>
              <a:t>İnnovasyon</a:t>
            </a:r>
            <a:r>
              <a:rPr lang="tr-TR" sz="2400" dirty="0">
                <a:solidFill>
                  <a:srgbClr val="002060"/>
                </a:solidFill>
                <a:latin typeface="Times New Roman" panose="02020603050405020304" pitchFamily="18" charset="0"/>
                <a:cs typeface="Times New Roman" panose="02020603050405020304" pitchFamily="18" charset="0"/>
              </a:rPr>
              <a:t> ABD Doçent Doktor öğretim görevlisi</a:t>
            </a:r>
          </a:p>
          <a:p>
            <a:r>
              <a:rPr lang="tr-TR" sz="2400" b="1" dirty="0">
                <a:solidFill>
                  <a:srgbClr val="002060"/>
                </a:solidFill>
                <a:latin typeface="Times New Roman" panose="02020603050405020304" pitchFamily="18" charset="0"/>
                <a:cs typeface="Times New Roman" panose="02020603050405020304" pitchFamily="18" charset="0"/>
              </a:rPr>
              <a:t>Dr. Ece KUZULU </a:t>
            </a:r>
            <a:r>
              <a:rPr lang="tr-TR" sz="2400" dirty="0">
                <a:solidFill>
                  <a:srgbClr val="002060"/>
                </a:solidFill>
                <a:latin typeface="Times New Roman" panose="02020603050405020304" pitchFamily="18" charset="0"/>
                <a:cs typeface="Times New Roman" panose="02020603050405020304" pitchFamily="18" charset="0"/>
              </a:rPr>
              <a:t>– İzmir Demokrasi Üniversitesi İİBF İnsan Kaynakları Yönetimi bölümünde Doktor öğretim üyesi</a:t>
            </a:r>
          </a:p>
          <a:p>
            <a:r>
              <a:rPr lang="tr-TR" sz="2400" b="1" dirty="0">
                <a:solidFill>
                  <a:srgbClr val="002060"/>
                </a:solidFill>
                <a:latin typeface="Times New Roman" panose="02020603050405020304" pitchFamily="18" charset="0"/>
                <a:cs typeface="Times New Roman" panose="02020603050405020304" pitchFamily="18" charset="0"/>
              </a:rPr>
              <a:t>Dr. Tuncay YILMAZ </a:t>
            </a:r>
            <a:r>
              <a:rPr lang="tr-TR" sz="2400" dirty="0">
                <a:solidFill>
                  <a:srgbClr val="002060"/>
                </a:solidFill>
                <a:latin typeface="Times New Roman" panose="02020603050405020304" pitchFamily="18" charset="0"/>
                <a:cs typeface="Times New Roman" panose="02020603050405020304" pitchFamily="18" charset="0"/>
              </a:rPr>
              <a:t>– Sakarya Üniversitesi İşletme Fakültesi İnsan Kaynakları Yönetimi bölümünde öğretim görevlisi</a:t>
            </a:r>
          </a:p>
          <a:p>
            <a:r>
              <a:rPr lang="tr-TR" sz="2400" b="1" dirty="0">
                <a:solidFill>
                  <a:srgbClr val="002060"/>
                </a:solidFill>
                <a:latin typeface="Times New Roman" panose="02020603050405020304" pitchFamily="18" charset="0"/>
                <a:cs typeface="Times New Roman" panose="02020603050405020304" pitchFamily="18" charset="0"/>
              </a:rPr>
              <a:t>Dr. Hayrettin ZENGİN </a:t>
            </a:r>
            <a:r>
              <a:rPr lang="tr-TR" sz="2400" dirty="0">
                <a:solidFill>
                  <a:srgbClr val="002060"/>
                </a:solidFill>
                <a:latin typeface="Times New Roman" panose="02020603050405020304" pitchFamily="18" charset="0"/>
                <a:cs typeface="Times New Roman" panose="02020603050405020304" pitchFamily="18" charset="0"/>
              </a:rPr>
              <a:t>– Sakarya Üniversitesi İşletme Fakültesinde öğretim görevlisi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F427B4DC-B4AF-417B-9F18-DF2DA5F27C1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FBB3B37-A253-419C-8FF6-2DBA478B719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087FB9A-3DF2-444A-98E4-98A88E89C7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4273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6" y="1845734"/>
            <a:ext cx="11408228" cy="3469668"/>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Müşteri Keşfi</a:t>
            </a:r>
          </a:p>
          <a:p>
            <a:pPr algn="just"/>
            <a:r>
              <a:rPr lang="tr-TR" sz="3200" dirty="0">
                <a:solidFill>
                  <a:srgbClr val="002060"/>
                </a:solidFill>
                <a:latin typeface="Times New Roman" panose="02020603050405020304" pitchFamily="18" charset="0"/>
                <a:cs typeface="Times New Roman" panose="02020603050405020304" pitchFamily="18" charset="0"/>
              </a:rPr>
              <a:t>* «Şöyle bir ürünümüz var, kullanır mısınız?» diye direkt sormayın.</a:t>
            </a:r>
          </a:p>
          <a:p>
            <a:pPr algn="just"/>
            <a:r>
              <a:rPr lang="tr-TR" sz="3200" dirty="0">
                <a:solidFill>
                  <a:srgbClr val="002060"/>
                </a:solidFill>
                <a:latin typeface="Times New Roman" panose="02020603050405020304" pitchFamily="18" charset="0"/>
                <a:cs typeface="Times New Roman" panose="02020603050405020304" pitchFamily="18" charset="0"/>
              </a:rPr>
              <a:t>* Zaten cevabını az çok bildiğiniz sorular sormayın.</a:t>
            </a:r>
          </a:p>
          <a:p>
            <a:pPr algn="just"/>
            <a:r>
              <a:rPr lang="tr-TR" sz="3200" dirty="0">
                <a:solidFill>
                  <a:srgbClr val="002060"/>
                </a:solidFill>
                <a:latin typeface="Times New Roman" panose="02020603050405020304" pitchFamily="18" charset="0"/>
                <a:cs typeface="Times New Roman" panose="02020603050405020304" pitchFamily="18" charset="0"/>
              </a:rPr>
              <a:t>* Görüşürken siz çok konuşmayın, karşı tarafı konuşturmaya çalışın. </a:t>
            </a:r>
          </a:p>
          <a:p>
            <a:pPr algn="just"/>
            <a:r>
              <a:rPr lang="tr-TR" sz="3200" dirty="0">
                <a:solidFill>
                  <a:srgbClr val="002060"/>
                </a:solidFill>
                <a:latin typeface="Times New Roman" panose="02020603050405020304" pitchFamily="18" charset="0"/>
                <a:cs typeface="Times New Roman" panose="02020603050405020304" pitchFamily="18" charset="0"/>
              </a:rPr>
              <a:t>Güçlü sorular =&gt; Güçlü Yanıtlar =&gt; Güçlü Davranışlar =&gt; Güçlü Sonuçlar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1BB777E-06C5-4E0D-83BC-35EEA1CD180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2604A85-B527-4033-B95E-B5095635C44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2ED721A-5DA4-4270-B2D5-7FF290FFF7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91886" y="1845734"/>
            <a:ext cx="11408228"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2. Müşteri Keşfi</a:t>
            </a:r>
          </a:p>
          <a:p>
            <a:pPr algn="just"/>
            <a:r>
              <a:rPr lang="tr-TR" sz="3200" dirty="0">
                <a:solidFill>
                  <a:srgbClr val="002060"/>
                </a:solidFill>
                <a:latin typeface="Times New Roman" panose="02020603050405020304" pitchFamily="18" charset="0"/>
                <a:cs typeface="Times New Roman" panose="02020603050405020304" pitchFamily="18" charset="0"/>
              </a:rPr>
              <a:t>* Bir müşteri size problemleri ile ilgili belli ipuçları vermiş olabilir ama bunu herkesin yaşadığını varsaymayın, o yüzden olabildiğince çok kişiyle görüşün.</a:t>
            </a:r>
          </a:p>
          <a:p>
            <a:pPr algn="just"/>
            <a:r>
              <a:rPr lang="tr-TR" sz="3200" dirty="0">
                <a:solidFill>
                  <a:srgbClr val="002060"/>
                </a:solidFill>
                <a:latin typeface="Times New Roman" panose="02020603050405020304" pitchFamily="18" charset="0"/>
                <a:cs typeface="Times New Roman" panose="02020603050405020304" pitchFamily="18" charset="0"/>
              </a:rPr>
              <a:t>* Müşterilerin söylediklerinden çok yaptıklarıyla ilgilenin.</a:t>
            </a:r>
          </a:p>
          <a:p>
            <a:pPr algn="just"/>
            <a:r>
              <a:rPr lang="tr-TR" sz="3200" dirty="0">
                <a:solidFill>
                  <a:srgbClr val="002060"/>
                </a:solidFill>
                <a:latin typeface="Times New Roman" panose="02020603050405020304" pitchFamily="18" charset="0"/>
                <a:cs typeface="Times New Roman" panose="02020603050405020304" pitchFamily="18" charset="0"/>
              </a:rPr>
              <a:t>* Müşterinin yaşadıklarını inceleyin, hayatının hangi kısmında sizin ürününüzü kullanabileceğini keşfetmeye çalışın.</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1BB777E-06C5-4E0D-83BC-35EEA1CD180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2604A85-B527-4033-B95E-B5095635C44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2ED721A-5DA4-4270-B2D5-7FF290FFF7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623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283029" y="1845734"/>
            <a:ext cx="11625942" cy="2182136"/>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Girişimci Düşünme Yöntemleri</a:t>
            </a:r>
          </a:p>
          <a:p>
            <a:r>
              <a:rPr lang="tr-TR" sz="2800" dirty="0">
                <a:solidFill>
                  <a:srgbClr val="002060"/>
                </a:solidFill>
                <a:latin typeface="Times New Roman" panose="02020603050405020304" pitchFamily="18" charset="0"/>
                <a:cs typeface="Times New Roman" panose="02020603050405020304" pitchFamily="18" charset="0"/>
              </a:rPr>
              <a:t>3.1 Tasarımsal Düşünme Yöntemi</a:t>
            </a:r>
          </a:p>
          <a:p>
            <a:r>
              <a:rPr lang="tr-TR" sz="2800" dirty="0">
                <a:solidFill>
                  <a:srgbClr val="002060"/>
                </a:solidFill>
                <a:latin typeface="Times New Roman" panose="02020603050405020304" pitchFamily="18" charset="0"/>
                <a:cs typeface="Times New Roman" panose="02020603050405020304" pitchFamily="18" charset="0"/>
              </a:rPr>
              <a:t>3.2 Yapılacak İşler Yöntemi</a:t>
            </a:r>
          </a:p>
          <a:p>
            <a:r>
              <a:rPr lang="tr-TR" sz="2800" dirty="0">
                <a:solidFill>
                  <a:srgbClr val="002060"/>
                </a:solidFill>
                <a:latin typeface="Times New Roman" panose="02020603050405020304" pitchFamily="18" charset="0"/>
                <a:cs typeface="Times New Roman" panose="02020603050405020304" pitchFamily="18" charset="0"/>
              </a:rPr>
              <a:t>3.3 </a:t>
            </a:r>
            <a:r>
              <a:rPr lang="tr-TR" sz="2800" dirty="0" err="1">
                <a:solidFill>
                  <a:srgbClr val="002060"/>
                </a:solidFill>
                <a:latin typeface="Times New Roman" panose="02020603050405020304" pitchFamily="18" charset="0"/>
                <a:cs typeface="Times New Roman" panose="02020603050405020304" pitchFamily="18" charset="0"/>
              </a:rPr>
              <a:t>İnovasyon</a:t>
            </a:r>
            <a:r>
              <a:rPr lang="tr-TR" sz="2800" dirty="0">
                <a:solidFill>
                  <a:srgbClr val="002060"/>
                </a:solidFill>
                <a:latin typeface="Times New Roman" panose="02020603050405020304" pitchFamily="18" charset="0"/>
                <a:cs typeface="Times New Roman" panose="02020603050405020304" pitchFamily="18" charset="0"/>
              </a:rPr>
              <a:t> Çeşitleri ve Fikir Yaratma</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1B10D49C-0D46-41DD-A2AB-3516C795524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DFD8AFE-FCB6-4BFF-A28E-E1D3D0E132F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B7C22EBE-8347-4D47-B066-05598C3F26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3389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283029" y="1845734"/>
            <a:ext cx="11625942" cy="3775393"/>
          </a:xfrm>
          <a:prstGeom prst="rect">
            <a:avLst/>
          </a:prstGeom>
          <a:noFill/>
        </p:spPr>
        <p:txBody>
          <a:bodyPr wrap="square" rtlCol="0">
            <a:spAutoFit/>
          </a:bodyPr>
          <a:lstStyle/>
          <a:p>
            <a:pPr algn="just"/>
            <a:r>
              <a:rPr lang="tr-TR" sz="4000" b="1" dirty="0">
                <a:solidFill>
                  <a:srgbClr val="C00000"/>
                </a:solidFill>
                <a:latin typeface="Times New Roman" panose="02020603050405020304" pitchFamily="18" charset="0"/>
                <a:cs typeface="Times New Roman" panose="02020603050405020304" pitchFamily="18" charset="0"/>
              </a:rPr>
              <a:t>3. Girişimci Düşünme Yöntemleri</a:t>
            </a:r>
          </a:p>
          <a:p>
            <a:pPr algn="just"/>
            <a:r>
              <a:rPr lang="tr-TR" sz="4000" i="1" dirty="0">
                <a:solidFill>
                  <a:srgbClr val="002060"/>
                </a:solidFill>
                <a:latin typeface="Times New Roman" panose="02020603050405020304" pitchFamily="18" charset="0"/>
                <a:cs typeface="Times New Roman" panose="02020603050405020304" pitchFamily="18" charset="0"/>
              </a:rPr>
              <a:t>3.1 Tasarımsal Düşünme Yöntemi</a:t>
            </a:r>
          </a:p>
          <a:p>
            <a:pPr algn="just"/>
            <a:r>
              <a:rPr lang="tr-TR" sz="4000" dirty="0">
                <a:solidFill>
                  <a:srgbClr val="002060"/>
                </a:solidFill>
                <a:latin typeface="Times New Roman" panose="02020603050405020304" pitchFamily="18" charset="0"/>
                <a:cs typeface="Times New Roman" panose="02020603050405020304" pitchFamily="18" charset="0"/>
              </a:rPr>
              <a:t>İnsanları dinleme, onların hikayelerini, problemlerini anlama, karşılanmış veya tam karşılanamamış ihtiyaçlarını anlama üzerine kurulu aktif dinlemeye dayalı bir yöntemdir.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07C7FA2-4952-43A2-885C-31D9D87D3AA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9182256-6500-4F16-9F4D-19E55FD6C4E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D63E0F7-7B4D-4C50-8825-53C61B5645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283029" y="1845734"/>
            <a:ext cx="11625942" cy="3704604"/>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Girişimci Düşünme Yöntemleri</a:t>
            </a:r>
          </a:p>
          <a:p>
            <a:pPr algn="just"/>
            <a:r>
              <a:rPr lang="tr-TR" sz="2800" i="1" dirty="0">
                <a:solidFill>
                  <a:srgbClr val="002060"/>
                </a:solidFill>
                <a:latin typeface="Times New Roman" panose="02020603050405020304" pitchFamily="18" charset="0"/>
                <a:cs typeface="Times New Roman" panose="02020603050405020304" pitchFamily="18" charset="0"/>
              </a:rPr>
              <a:t>3.1 Tasarımsal Düşünme Yöntemi</a:t>
            </a:r>
          </a:p>
          <a:p>
            <a:pPr algn="just">
              <a:buFont typeface="Arial" panose="020B0604020202020204" pitchFamily="34" charset="0"/>
              <a:buChar char="•"/>
            </a:pPr>
            <a:r>
              <a:rPr lang="tr-TR" sz="2800" dirty="0">
                <a:solidFill>
                  <a:srgbClr val="002060"/>
                </a:solidFill>
                <a:latin typeface="Times New Roman" panose="02020603050405020304" pitchFamily="18" charset="0"/>
                <a:cs typeface="Times New Roman" panose="02020603050405020304" pitchFamily="18" charset="0"/>
              </a:rPr>
              <a:t>Empati kurarak müşteri ve hikayelerini anlamaya çalışırsınız</a:t>
            </a:r>
          </a:p>
          <a:p>
            <a:pPr algn="just">
              <a:buFont typeface="Arial" panose="020B0604020202020204" pitchFamily="34" charset="0"/>
              <a:buChar char="•"/>
            </a:pPr>
            <a:r>
              <a:rPr lang="tr-TR" sz="2800" dirty="0">
                <a:solidFill>
                  <a:srgbClr val="002060"/>
                </a:solidFill>
                <a:latin typeface="Times New Roman" panose="02020603050405020304" pitchFamily="18" charset="0"/>
                <a:cs typeface="Times New Roman" panose="02020603050405020304" pitchFamily="18" charset="0"/>
              </a:rPr>
              <a:t> Problemlere odaklanırsınız</a:t>
            </a:r>
          </a:p>
          <a:p>
            <a:pPr algn="just">
              <a:buFont typeface="Arial" panose="020B0604020202020204" pitchFamily="34" charset="0"/>
              <a:buChar char="•"/>
            </a:pPr>
            <a:r>
              <a:rPr lang="tr-TR" sz="2800" dirty="0">
                <a:solidFill>
                  <a:srgbClr val="002060"/>
                </a:solidFill>
                <a:latin typeface="Times New Roman" panose="02020603050405020304" pitchFamily="18" charset="0"/>
                <a:cs typeface="Times New Roman" panose="02020603050405020304" pitchFamily="18" charset="0"/>
              </a:rPr>
              <a:t> Bulduğunuz problemler için fikir geliştirirsiniz</a:t>
            </a:r>
          </a:p>
          <a:p>
            <a:pPr algn="just">
              <a:buFont typeface="Arial" panose="020B0604020202020204" pitchFamily="34" charset="0"/>
              <a:buChar char="•"/>
            </a:pPr>
            <a:r>
              <a:rPr lang="tr-TR" sz="2800" dirty="0">
                <a:solidFill>
                  <a:srgbClr val="002060"/>
                </a:solidFill>
                <a:latin typeface="Times New Roman" panose="02020603050405020304" pitchFamily="18" charset="0"/>
                <a:cs typeface="Times New Roman" panose="02020603050405020304" pitchFamily="18" charset="0"/>
              </a:rPr>
              <a:t> Fikirlerden prototipler yapıp bu kişilerin ihtiyaçlarını karşılayıp karşılamadığına bakarsınız.</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207C7FA2-4952-43A2-885C-31D9D87D3AA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9182256-6500-4F16-9F4D-19E55FD6C4E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D63E0F7-7B4D-4C50-8825-53C61B5645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7345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283029" y="1845734"/>
            <a:ext cx="11625942" cy="3110595"/>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3. Girişimci Düşünme Yöntemleri</a:t>
            </a:r>
          </a:p>
          <a:p>
            <a:pPr algn="just"/>
            <a:r>
              <a:rPr lang="tr-TR" sz="3200" i="1" dirty="0">
                <a:solidFill>
                  <a:srgbClr val="002060"/>
                </a:solidFill>
                <a:latin typeface="Times New Roman" panose="02020603050405020304" pitchFamily="18" charset="0"/>
                <a:cs typeface="Times New Roman" panose="02020603050405020304" pitchFamily="18" charset="0"/>
              </a:rPr>
              <a:t>3.2 Yapılacak İşler Yöntemi</a:t>
            </a:r>
          </a:p>
          <a:p>
            <a:pPr algn="just"/>
            <a:r>
              <a:rPr lang="tr-TR" sz="3200" dirty="0">
                <a:solidFill>
                  <a:srgbClr val="002060"/>
                </a:solidFill>
                <a:latin typeface="Times New Roman" panose="02020603050405020304" pitchFamily="18" charset="0"/>
                <a:cs typeface="Times New Roman" panose="02020603050405020304" pitchFamily="18" charset="0"/>
              </a:rPr>
              <a:t>İnsanların bir işi yapmak için motivasyonları ve kullandığı araçlar vardır ancak araçlar her zaman değişim gösterebilir. Çevreye bu gözle bakarak aslında insanların hangi işleri hangi motivasyonla yaptığını inceleyip kullandıkları araçları değiştirmeye çalışabilirsiniz.</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50F5056E-F3C0-40E2-AD5A-CB42CC7205C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501C406-CA5A-4242-87FF-22F7CC330B9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1DC3852-5499-45AA-AF09-C82434413C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8393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283029" y="1845734"/>
            <a:ext cx="11625942" cy="239039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Girişimci Düşünme Yöntemleri</a:t>
            </a:r>
          </a:p>
          <a:p>
            <a:pPr algn="just"/>
            <a:r>
              <a:rPr lang="tr-TR" sz="2800" i="1" dirty="0">
                <a:solidFill>
                  <a:srgbClr val="002060"/>
                </a:solidFill>
                <a:latin typeface="Times New Roman" panose="02020603050405020304" pitchFamily="18" charset="0"/>
                <a:cs typeface="Times New Roman" panose="02020603050405020304" pitchFamily="18" charset="0"/>
              </a:rPr>
              <a:t>3.2 Yapılacak İşler Yöntemi</a:t>
            </a:r>
          </a:p>
          <a:p>
            <a:pPr algn="just"/>
            <a:r>
              <a:rPr lang="tr-TR" sz="2800" dirty="0">
                <a:solidFill>
                  <a:srgbClr val="002060"/>
                </a:solidFill>
                <a:latin typeface="Times New Roman" panose="02020603050405020304" pitchFamily="18" charset="0"/>
                <a:cs typeface="Times New Roman" panose="02020603050405020304" pitchFamily="18" charset="0"/>
              </a:rPr>
              <a:t>Mahalledeki bir süpermarket iyi bir işletmedir ancak insanlar ihtiyaçlarının evine gelmesini talep ederler. Bu sayede de eve servis yapan market girişimleri ortaya çıkmıştır.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50F5056E-F3C0-40E2-AD5A-CB42CC7205C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501C406-CA5A-4242-87FF-22F7CC330B9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1DC3852-5499-45AA-AF09-C82434413C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getir banabi glovo ile ilgili görsel sonucu">
            <a:extLst>
              <a:ext uri="{FF2B5EF4-FFF2-40B4-BE49-F238E27FC236}">
                <a16:creationId xmlns:a16="http://schemas.microsoft.com/office/drawing/2014/main" xmlns="" id="{BD6FF65B-B446-41B4-9AF2-0FBB90773C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937" r="2519" b="30102"/>
          <a:stretch/>
        </p:blipFill>
        <p:spPr bwMode="auto">
          <a:xfrm>
            <a:off x="2040255" y="3800880"/>
            <a:ext cx="7694295" cy="239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3247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283029" y="1845734"/>
            <a:ext cx="11625942" cy="352506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Girişimci Düşünme Yöntemleri</a:t>
            </a:r>
          </a:p>
          <a:p>
            <a:pPr algn="just"/>
            <a:r>
              <a:rPr lang="tr-TR" sz="2800" i="1" dirty="0">
                <a:solidFill>
                  <a:srgbClr val="002060"/>
                </a:solidFill>
                <a:latin typeface="Times New Roman" panose="02020603050405020304" pitchFamily="18" charset="0"/>
                <a:cs typeface="Times New Roman" panose="02020603050405020304" pitchFamily="18" charset="0"/>
              </a:rPr>
              <a:t>3.3 </a:t>
            </a:r>
            <a:r>
              <a:rPr lang="tr-TR" sz="2800" i="1" dirty="0" err="1">
                <a:solidFill>
                  <a:srgbClr val="002060"/>
                </a:solidFill>
                <a:latin typeface="Times New Roman" panose="02020603050405020304" pitchFamily="18" charset="0"/>
                <a:cs typeface="Times New Roman" panose="02020603050405020304" pitchFamily="18" charset="0"/>
              </a:rPr>
              <a:t>İnovasyon</a:t>
            </a:r>
            <a:r>
              <a:rPr lang="tr-TR" sz="2800" i="1" dirty="0">
                <a:solidFill>
                  <a:srgbClr val="002060"/>
                </a:solidFill>
                <a:latin typeface="Times New Roman" panose="02020603050405020304" pitchFamily="18" charset="0"/>
                <a:cs typeface="Times New Roman" panose="02020603050405020304" pitchFamily="18" charset="0"/>
              </a:rPr>
              <a:t> Çeşitleri ve Fikir Yaratma</a:t>
            </a:r>
          </a:p>
          <a:p>
            <a:pPr algn="just"/>
            <a:r>
              <a:rPr lang="tr-TR" sz="2800" dirty="0">
                <a:solidFill>
                  <a:srgbClr val="002060"/>
                </a:solidFill>
                <a:latin typeface="Times New Roman" panose="02020603050405020304" pitchFamily="18" charset="0"/>
                <a:cs typeface="Times New Roman" panose="02020603050405020304" pitchFamily="18" charset="0"/>
              </a:rPr>
              <a:t>İnovasyon işe yarar yenilik demektir.</a:t>
            </a:r>
          </a:p>
          <a:p>
            <a:pPr algn="just"/>
            <a:r>
              <a:rPr lang="tr-TR" sz="2800" dirty="0">
                <a:solidFill>
                  <a:srgbClr val="002060"/>
                </a:solidFill>
                <a:latin typeface="Times New Roman" panose="02020603050405020304" pitchFamily="18" charset="0"/>
                <a:cs typeface="Times New Roman" panose="02020603050405020304" pitchFamily="18" charset="0"/>
              </a:rPr>
              <a:t>Pazarda fark yaratacak ve rekabette avantaj sağlayacak yeniliklerin hepsi inovasyon olabilir. </a:t>
            </a:r>
          </a:p>
          <a:p>
            <a:pPr algn="just"/>
            <a:r>
              <a:rPr lang="tr-TR" sz="2800" dirty="0">
                <a:solidFill>
                  <a:srgbClr val="002060"/>
                </a:solidFill>
                <a:latin typeface="Times New Roman" panose="02020603050405020304" pitchFamily="18" charset="0"/>
                <a:cs typeface="Times New Roman" panose="02020603050405020304" pitchFamily="18" charset="0"/>
              </a:rPr>
              <a:t>İş modeli, </a:t>
            </a:r>
            <a:r>
              <a:rPr lang="tr-TR" sz="2800" dirty="0" err="1">
                <a:solidFill>
                  <a:srgbClr val="002060"/>
                </a:solidFill>
                <a:latin typeface="Times New Roman" panose="02020603050405020304" pitchFamily="18" charset="0"/>
                <a:cs typeface="Times New Roman" panose="02020603050405020304" pitchFamily="18" charset="0"/>
              </a:rPr>
              <a:t>organizasyonel</a:t>
            </a:r>
            <a:r>
              <a:rPr lang="tr-TR" sz="2800" dirty="0">
                <a:solidFill>
                  <a:srgbClr val="002060"/>
                </a:solidFill>
                <a:latin typeface="Times New Roman" panose="02020603050405020304" pitchFamily="18" charset="0"/>
                <a:cs typeface="Times New Roman" panose="02020603050405020304" pitchFamily="18" charset="0"/>
              </a:rPr>
              <a:t>, iş ağı, ürün performansı, satış kanalı, müşteri deneyimi, ürün sunumu gibi alanlarda inovasyon yapılabilir.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2298A26-B3AA-4993-AD22-A8C1941D8F3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44C223E-FA1A-4059-876B-3F7CBC637FA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93A3220-4E10-4EB2-940C-7E154E6BFD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7291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283029" y="1845734"/>
            <a:ext cx="11625942" cy="3290131"/>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3. Girişimci Düşünme Yöntemleri</a:t>
            </a:r>
          </a:p>
          <a:p>
            <a:pPr algn="just"/>
            <a:r>
              <a:rPr lang="tr-TR" sz="3200" i="1" dirty="0">
                <a:solidFill>
                  <a:srgbClr val="002060"/>
                </a:solidFill>
                <a:latin typeface="Times New Roman" panose="02020603050405020304" pitchFamily="18" charset="0"/>
                <a:cs typeface="Times New Roman" panose="02020603050405020304" pitchFamily="18" charset="0"/>
              </a:rPr>
              <a:t>3.3 </a:t>
            </a:r>
            <a:r>
              <a:rPr lang="tr-TR" sz="3200" i="1" dirty="0" err="1">
                <a:solidFill>
                  <a:srgbClr val="002060"/>
                </a:solidFill>
                <a:latin typeface="Times New Roman" panose="02020603050405020304" pitchFamily="18" charset="0"/>
                <a:cs typeface="Times New Roman" panose="02020603050405020304" pitchFamily="18" charset="0"/>
              </a:rPr>
              <a:t>İnovasyon</a:t>
            </a:r>
            <a:r>
              <a:rPr lang="tr-TR" sz="3200" i="1" dirty="0">
                <a:solidFill>
                  <a:srgbClr val="002060"/>
                </a:solidFill>
                <a:latin typeface="Times New Roman" panose="02020603050405020304" pitchFamily="18" charset="0"/>
                <a:cs typeface="Times New Roman" panose="02020603050405020304" pitchFamily="18" charset="0"/>
              </a:rPr>
              <a:t> Çeşitleri ve Fikir Yaratma</a:t>
            </a:r>
          </a:p>
          <a:p>
            <a:pPr algn="just"/>
            <a:r>
              <a:rPr lang="tr-TR" sz="3200" i="1" dirty="0">
                <a:solidFill>
                  <a:srgbClr val="002060"/>
                </a:solidFill>
                <a:latin typeface="Times New Roman" panose="02020603050405020304" pitchFamily="18" charset="0"/>
                <a:cs typeface="Times New Roman" panose="02020603050405020304" pitchFamily="18" charset="0"/>
              </a:rPr>
              <a:t>3.3.1 </a:t>
            </a:r>
            <a:r>
              <a:rPr lang="tr-TR" sz="3200" i="1" dirty="0" err="1">
                <a:solidFill>
                  <a:srgbClr val="002060"/>
                </a:solidFill>
                <a:latin typeface="Times New Roman" panose="02020603050405020304" pitchFamily="18" charset="0"/>
                <a:cs typeface="Times New Roman" panose="02020603050405020304" pitchFamily="18" charset="0"/>
              </a:rPr>
              <a:t>İnovasyon</a:t>
            </a:r>
            <a:r>
              <a:rPr lang="tr-TR" sz="3200" i="1" dirty="0">
                <a:solidFill>
                  <a:srgbClr val="002060"/>
                </a:solidFill>
                <a:latin typeface="Times New Roman" panose="02020603050405020304" pitchFamily="18" charset="0"/>
                <a:cs typeface="Times New Roman" panose="02020603050405020304" pitchFamily="18" charset="0"/>
              </a:rPr>
              <a:t> Kaynakları</a:t>
            </a:r>
          </a:p>
          <a:p>
            <a:pPr algn="just"/>
            <a:r>
              <a:rPr lang="tr-TR" sz="3200" dirty="0">
                <a:solidFill>
                  <a:srgbClr val="002060"/>
                </a:solidFill>
                <a:latin typeface="Times New Roman" panose="02020603050405020304" pitchFamily="18" charset="0"/>
                <a:cs typeface="Times New Roman" panose="02020603050405020304" pitchFamily="18" charset="0"/>
              </a:rPr>
              <a:t>* Müşteri kaynaklı inovasyon: Müşterinin ihtiyaç ve sorunlarına odaklanmak (1 milyon dolara ışınlama yapan makineyi kullanacak kişi sayısı 1 milyon dolar verebilecek kişi sayısı kadardır).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FB46E4B-9300-47A5-9E91-B9E3C8D7FD1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CFF9B6A-C1CB-4272-BDF0-21C512DF8C0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E857953-5168-471E-90CD-A85302A7A1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0198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283029" y="1845734"/>
            <a:ext cx="11625942" cy="3303468"/>
          </a:xfrm>
          <a:prstGeom prst="rect">
            <a:avLst/>
          </a:prstGeom>
          <a:noFill/>
        </p:spPr>
        <p:txBody>
          <a:bodyPr wrap="square" rtlCol="0">
            <a:spAutoFit/>
          </a:bodyPr>
          <a:lstStyle/>
          <a:p>
            <a:pPr algn="just"/>
            <a:r>
              <a:rPr lang="tr-TR" sz="3000" b="1" dirty="0">
                <a:solidFill>
                  <a:srgbClr val="C00000"/>
                </a:solidFill>
                <a:latin typeface="Times New Roman" panose="02020603050405020304" pitchFamily="18" charset="0"/>
                <a:cs typeface="Times New Roman" panose="02020603050405020304" pitchFamily="18" charset="0"/>
              </a:rPr>
              <a:t>3. Girişimci Düşünme Yöntemleri</a:t>
            </a:r>
          </a:p>
          <a:p>
            <a:pPr algn="just"/>
            <a:r>
              <a:rPr lang="tr-TR" sz="3000" i="1" dirty="0">
                <a:solidFill>
                  <a:srgbClr val="002060"/>
                </a:solidFill>
                <a:latin typeface="Times New Roman" panose="02020603050405020304" pitchFamily="18" charset="0"/>
                <a:cs typeface="Times New Roman" panose="02020603050405020304" pitchFamily="18" charset="0"/>
              </a:rPr>
              <a:t>3.3 </a:t>
            </a:r>
            <a:r>
              <a:rPr lang="tr-TR" sz="3000" i="1" dirty="0" err="1">
                <a:solidFill>
                  <a:srgbClr val="002060"/>
                </a:solidFill>
                <a:latin typeface="Times New Roman" panose="02020603050405020304" pitchFamily="18" charset="0"/>
                <a:cs typeface="Times New Roman" panose="02020603050405020304" pitchFamily="18" charset="0"/>
              </a:rPr>
              <a:t>İnovasyon</a:t>
            </a:r>
            <a:r>
              <a:rPr lang="tr-TR" sz="3000" i="1" dirty="0">
                <a:solidFill>
                  <a:srgbClr val="002060"/>
                </a:solidFill>
                <a:latin typeface="Times New Roman" panose="02020603050405020304" pitchFamily="18" charset="0"/>
                <a:cs typeface="Times New Roman" panose="02020603050405020304" pitchFamily="18" charset="0"/>
              </a:rPr>
              <a:t> Çeşitleri ve Fikir Yaratma</a:t>
            </a:r>
          </a:p>
          <a:p>
            <a:pPr algn="just"/>
            <a:r>
              <a:rPr lang="tr-TR" sz="3000" i="1" dirty="0">
                <a:solidFill>
                  <a:srgbClr val="002060"/>
                </a:solidFill>
                <a:latin typeface="Times New Roman" panose="02020603050405020304" pitchFamily="18" charset="0"/>
                <a:cs typeface="Times New Roman" panose="02020603050405020304" pitchFamily="18" charset="0"/>
              </a:rPr>
              <a:t>3.3.1 </a:t>
            </a:r>
            <a:r>
              <a:rPr lang="tr-TR" sz="3000" i="1" dirty="0" err="1">
                <a:solidFill>
                  <a:srgbClr val="002060"/>
                </a:solidFill>
                <a:latin typeface="Times New Roman" panose="02020603050405020304" pitchFamily="18" charset="0"/>
                <a:cs typeface="Times New Roman" panose="02020603050405020304" pitchFamily="18" charset="0"/>
              </a:rPr>
              <a:t>İnovasyon</a:t>
            </a:r>
            <a:r>
              <a:rPr lang="tr-TR" sz="3000" i="1" dirty="0">
                <a:solidFill>
                  <a:srgbClr val="002060"/>
                </a:solidFill>
                <a:latin typeface="Times New Roman" panose="02020603050405020304" pitchFamily="18" charset="0"/>
                <a:cs typeface="Times New Roman" panose="02020603050405020304" pitchFamily="18" charset="0"/>
              </a:rPr>
              <a:t> Kaynakları</a:t>
            </a:r>
          </a:p>
          <a:p>
            <a:pPr algn="just"/>
            <a:r>
              <a:rPr lang="tr-TR" sz="3000" dirty="0">
                <a:solidFill>
                  <a:srgbClr val="002060"/>
                </a:solidFill>
                <a:latin typeface="Times New Roman" panose="02020603050405020304" pitchFamily="18" charset="0"/>
                <a:cs typeface="Times New Roman" panose="02020603050405020304" pitchFamily="18" charset="0"/>
              </a:rPr>
              <a:t>* Teknoloji kaynaklı inovasyon: </a:t>
            </a:r>
            <a:r>
              <a:rPr lang="tr-TR" sz="3000" dirty="0" err="1">
                <a:solidFill>
                  <a:srgbClr val="002060"/>
                </a:solidFill>
                <a:latin typeface="Times New Roman" panose="02020603050405020304" pitchFamily="18" charset="0"/>
                <a:cs typeface="Times New Roman" panose="02020603050405020304" pitchFamily="18" charset="0"/>
              </a:rPr>
              <a:t>Nano</a:t>
            </a:r>
            <a:r>
              <a:rPr lang="tr-TR" sz="3000" dirty="0">
                <a:solidFill>
                  <a:srgbClr val="002060"/>
                </a:solidFill>
                <a:latin typeface="Times New Roman" panose="02020603050405020304" pitchFamily="18" charset="0"/>
                <a:cs typeface="Times New Roman" panose="02020603050405020304" pitchFamily="18" charset="0"/>
              </a:rPr>
              <a:t> teknoloji, akıllı telefonlar</a:t>
            </a:r>
          </a:p>
          <a:p>
            <a:pPr algn="just"/>
            <a:r>
              <a:rPr lang="tr-TR" sz="3000" dirty="0">
                <a:solidFill>
                  <a:srgbClr val="002060"/>
                </a:solidFill>
                <a:latin typeface="Times New Roman" panose="02020603050405020304" pitchFamily="18" charset="0"/>
                <a:cs typeface="Times New Roman" panose="02020603050405020304" pitchFamily="18" charset="0"/>
              </a:rPr>
              <a:t>* Pazar trendleri kaynaklı </a:t>
            </a:r>
            <a:r>
              <a:rPr lang="tr-TR" sz="3000" dirty="0" err="1">
                <a:solidFill>
                  <a:srgbClr val="002060"/>
                </a:solidFill>
                <a:latin typeface="Times New Roman" panose="02020603050405020304" pitchFamily="18" charset="0"/>
                <a:cs typeface="Times New Roman" panose="02020603050405020304" pitchFamily="18" charset="0"/>
              </a:rPr>
              <a:t>inovasyon</a:t>
            </a:r>
            <a:r>
              <a:rPr lang="tr-TR" sz="3000" dirty="0">
                <a:solidFill>
                  <a:srgbClr val="002060"/>
                </a:solidFill>
                <a:latin typeface="Times New Roman" panose="02020603050405020304" pitchFamily="18" charset="0"/>
                <a:cs typeface="Times New Roman" panose="02020603050405020304" pitchFamily="18" charset="0"/>
              </a:rPr>
              <a:t>: Pazardaki gelişmeler ışığında ortaya çıkarılan </a:t>
            </a:r>
            <a:r>
              <a:rPr lang="tr-TR" sz="3000" dirty="0" err="1">
                <a:solidFill>
                  <a:srgbClr val="002060"/>
                </a:solidFill>
                <a:latin typeface="Times New Roman" panose="02020603050405020304" pitchFamily="18" charset="0"/>
                <a:cs typeface="Times New Roman" panose="02020603050405020304" pitchFamily="18" charset="0"/>
              </a:rPr>
              <a:t>inovasyondur</a:t>
            </a:r>
            <a:r>
              <a:rPr lang="tr-TR" sz="3000" dirty="0">
                <a:solidFill>
                  <a:srgbClr val="002060"/>
                </a:solidFill>
                <a:latin typeface="Times New Roman" panose="02020603050405020304" pitchFamily="18" charset="0"/>
                <a:cs typeface="Times New Roman" panose="02020603050405020304" pitchFamily="18" charset="0"/>
              </a:rPr>
              <a:t>. Global projelerin yerel versiyonlarını yapmak gibi.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6FB46E4B-9300-47A5-9E91-B9E3C8D7FD1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2CFF9B6A-C1CB-4272-BDF0-21C512DF8C0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E857953-5168-471E-90CD-A85302A7A1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33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696683" y="1121807"/>
            <a:ext cx="10589623"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Ekibi – Türkiye Danışma Kurulu Üyeleri</a:t>
            </a:r>
          </a:p>
        </p:txBody>
      </p:sp>
      <p:sp>
        <p:nvSpPr>
          <p:cNvPr id="5" name="İçerik Yer Tutucusu 4"/>
          <p:cNvSpPr txBox="1">
            <a:spLocks noGrp="1"/>
          </p:cNvSpPr>
          <p:nvPr>
            <p:ph idx="1"/>
          </p:nvPr>
        </p:nvSpPr>
        <p:spPr>
          <a:xfrm>
            <a:off x="1631852" y="1845734"/>
            <a:ext cx="8693834" cy="3345531"/>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Dr. Nejat YUMUŞAK </a:t>
            </a:r>
            <a:r>
              <a:rPr lang="tr-TR" sz="2800" dirty="0">
                <a:solidFill>
                  <a:srgbClr val="002060"/>
                </a:solidFill>
                <a:latin typeface="Times New Roman" panose="02020603050405020304" pitchFamily="18" charset="0"/>
                <a:cs typeface="Times New Roman" panose="02020603050405020304" pitchFamily="18" charset="0"/>
              </a:rPr>
              <a:t>– Sakarya Üniversitesi Bilgisayar ve Bilişim Fakültesi Bilgisayar Mühendisliğinde öğretim üyesi</a:t>
            </a:r>
          </a:p>
          <a:p>
            <a:r>
              <a:rPr lang="tr-TR" sz="2800" b="1" dirty="0">
                <a:solidFill>
                  <a:srgbClr val="002060"/>
                </a:solidFill>
                <a:latin typeface="Times New Roman" panose="02020603050405020304" pitchFamily="18" charset="0"/>
                <a:cs typeface="Times New Roman" panose="02020603050405020304" pitchFamily="18" charset="0"/>
              </a:rPr>
              <a:t>Ayhan BALCI </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Della</a:t>
            </a:r>
            <a:r>
              <a:rPr lang="tr-TR" sz="2800" dirty="0">
                <a:solidFill>
                  <a:srgbClr val="002060"/>
                </a:solidFill>
                <a:latin typeface="Times New Roman" panose="02020603050405020304" pitchFamily="18" charset="0"/>
                <a:cs typeface="Times New Roman" panose="02020603050405020304" pitchFamily="18" charset="0"/>
              </a:rPr>
              <a:t> Gıda San. Ve Tic. A.Ş.’ de Fabrika Direktörü</a:t>
            </a:r>
          </a:p>
          <a:p>
            <a:r>
              <a:rPr lang="tr-TR" sz="2800" b="1" dirty="0">
                <a:solidFill>
                  <a:srgbClr val="002060"/>
                </a:solidFill>
                <a:latin typeface="Times New Roman" panose="02020603050405020304" pitchFamily="18" charset="0"/>
                <a:cs typeface="Times New Roman" panose="02020603050405020304" pitchFamily="18" charset="0"/>
              </a:rPr>
              <a:t>Gamze ERBEY </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Erbatu</a:t>
            </a:r>
            <a:r>
              <a:rPr lang="tr-TR" sz="2800" dirty="0">
                <a:solidFill>
                  <a:srgbClr val="002060"/>
                </a:solidFill>
                <a:latin typeface="Times New Roman" panose="02020603050405020304" pitchFamily="18" charset="0"/>
                <a:cs typeface="Times New Roman" panose="02020603050405020304" pitchFamily="18" charset="0"/>
              </a:rPr>
              <a:t> Grubu Kurucu Genel Müdürü</a:t>
            </a:r>
          </a:p>
          <a:p>
            <a:r>
              <a:rPr lang="tr-TR" sz="2800" b="1" dirty="0">
                <a:solidFill>
                  <a:srgbClr val="002060"/>
                </a:solidFill>
                <a:latin typeface="Times New Roman" panose="02020603050405020304" pitchFamily="18" charset="0"/>
                <a:cs typeface="Times New Roman" panose="02020603050405020304" pitchFamily="18" charset="0"/>
              </a:rPr>
              <a:t>Mehmet YÜCE </a:t>
            </a:r>
            <a:r>
              <a:rPr lang="tr-TR" sz="2800" dirty="0">
                <a:solidFill>
                  <a:srgbClr val="002060"/>
                </a:solidFill>
                <a:latin typeface="Times New Roman" panose="02020603050405020304" pitchFamily="18" charset="0"/>
                <a:cs typeface="Times New Roman" panose="02020603050405020304" pitchFamily="18" charset="0"/>
              </a:rPr>
              <a:t>– MYK Onaylı İş ve Meslek Danışmanı – KOBİ Danışmanı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4F1E777-456E-4B36-ABD9-F71E8942EF0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B0A3921-172F-4C15-8B7B-7487FC66AF8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09160ABB-A2FC-44B0-9B26-5BE7930CEC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7706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48343" y="1845734"/>
            <a:ext cx="11517086" cy="2749471"/>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4. Trendler</a:t>
            </a:r>
          </a:p>
          <a:p>
            <a:pPr algn="just"/>
            <a:r>
              <a:rPr lang="tr-TR" sz="2800" dirty="0">
                <a:solidFill>
                  <a:srgbClr val="002060"/>
                </a:solidFill>
                <a:latin typeface="Times New Roman" panose="02020603050405020304" pitchFamily="18" charset="0"/>
                <a:cs typeface="Times New Roman" panose="02020603050405020304" pitchFamily="18" charset="0"/>
              </a:rPr>
              <a:t>4.1 Pazarı Takip Etme</a:t>
            </a:r>
          </a:p>
          <a:p>
            <a:pPr algn="just"/>
            <a:r>
              <a:rPr lang="tr-TR" sz="2800" dirty="0">
                <a:solidFill>
                  <a:srgbClr val="002060"/>
                </a:solidFill>
                <a:latin typeface="Times New Roman" panose="02020603050405020304" pitchFamily="18" charset="0"/>
                <a:cs typeface="Times New Roman" panose="02020603050405020304" pitchFamily="18" charset="0"/>
              </a:rPr>
              <a:t>4.2 Jenerasyonları Takip Etme</a:t>
            </a:r>
          </a:p>
          <a:p>
            <a:pPr algn="just"/>
            <a:r>
              <a:rPr lang="tr-TR" sz="2800" dirty="0">
                <a:solidFill>
                  <a:srgbClr val="002060"/>
                </a:solidFill>
                <a:latin typeface="Times New Roman" panose="02020603050405020304" pitchFamily="18" charset="0"/>
                <a:cs typeface="Times New Roman" panose="02020603050405020304" pitchFamily="18" charset="0"/>
              </a:rPr>
              <a:t>4.3 Regülasyonları Takip Etme</a:t>
            </a:r>
          </a:p>
          <a:p>
            <a:pPr algn="just"/>
            <a:r>
              <a:rPr lang="tr-TR" sz="2800" dirty="0">
                <a:solidFill>
                  <a:srgbClr val="002060"/>
                </a:solidFill>
                <a:latin typeface="Times New Roman" panose="02020603050405020304" pitchFamily="18" charset="0"/>
                <a:cs typeface="Times New Roman" panose="02020603050405020304" pitchFamily="18" charset="0"/>
              </a:rPr>
              <a:t>4.4 Teknolojik Gelişmeleri Takip Etme</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FA42467-B1E6-4A78-B6A6-06B9E8D2BD9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A6EF2E67-C81D-4C4D-A0D3-8E20DFAA72A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A35CFD07-453E-401E-AB80-1BB625BA2D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48343" y="1845734"/>
            <a:ext cx="11517086"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4. Trendler</a:t>
            </a:r>
          </a:p>
          <a:p>
            <a:pPr algn="just"/>
            <a:r>
              <a:rPr lang="tr-TR" sz="3200" i="1" dirty="0">
                <a:solidFill>
                  <a:srgbClr val="002060"/>
                </a:solidFill>
                <a:latin typeface="Times New Roman" panose="02020603050405020304" pitchFamily="18" charset="0"/>
                <a:cs typeface="Times New Roman" panose="02020603050405020304" pitchFamily="18" charset="0"/>
              </a:rPr>
              <a:t>4.1 Pazarı Takip Etme</a:t>
            </a:r>
          </a:p>
          <a:p>
            <a:pPr algn="just"/>
            <a:r>
              <a:rPr lang="tr-TR" sz="3200" dirty="0">
                <a:solidFill>
                  <a:srgbClr val="002060"/>
                </a:solidFill>
                <a:latin typeface="Times New Roman" panose="02020603050405020304" pitchFamily="18" charset="0"/>
                <a:cs typeface="Times New Roman" panose="02020603050405020304" pitchFamily="18" charset="0"/>
              </a:rPr>
              <a:t>Pazarı takip ederek çıkan girişimlerin temsil ettiği akımları anlamak girişimcilere yeni fırsatlar doğuracaktır. Örneğin paylaşım ekonomisi.</a:t>
            </a:r>
          </a:p>
          <a:p>
            <a:pPr algn="just"/>
            <a:r>
              <a:rPr lang="tr-TR" sz="3200" dirty="0">
                <a:solidFill>
                  <a:srgbClr val="002060"/>
                </a:solidFill>
                <a:latin typeface="Times New Roman" panose="02020603050405020304" pitchFamily="18" charset="0"/>
                <a:cs typeface="Times New Roman" panose="02020603050405020304" pitchFamily="18" charset="0"/>
              </a:rPr>
              <a:t>Paylaşım ekonomisi ile sahibi tarafından yüzde yüz kullanılmayan her şey başkalarının da kullanabileceği hale getirilerek hem ticari anlamda hem de verimlilik anlamında fayda sağlamaktadır.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54D6A959-877D-4E17-A582-534198BE298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076731D-B73A-4A12-9AA9-C4033F8B1B8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B65BD368-1453-4BBD-A14F-7476B43746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4518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48343" y="1845734"/>
            <a:ext cx="11517086"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4. Trendler</a:t>
            </a:r>
          </a:p>
          <a:p>
            <a:pPr algn="just"/>
            <a:r>
              <a:rPr lang="tr-TR" sz="3200" i="1" dirty="0">
                <a:solidFill>
                  <a:srgbClr val="002060"/>
                </a:solidFill>
                <a:latin typeface="Times New Roman" panose="02020603050405020304" pitchFamily="18" charset="0"/>
                <a:cs typeface="Times New Roman" panose="02020603050405020304" pitchFamily="18" charset="0"/>
              </a:rPr>
              <a:t>4.2 Jenerasyonları Takip Etme</a:t>
            </a:r>
          </a:p>
          <a:p>
            <a:pPr algn="just"/>
            <a:r>
              <a:rPr lang="tr-TR" sz="3200" dirty="0">
                <a:solidFill>
                  <a:srgbClr val="002060"/>
                </a:solidFill>
                <a:latin typeface="Times New Roman" panose="02020603050405020304" pitchFamily="18" charset="0"/>
                <a:cs typeface="Times New Roman" panose="02020603050405020304" pitchFamily="18" charset="0"/>
              </a:rPr>
              <a:t>2000 doğumlu gençler üniversiteye gidiyor. Yani siyah beyaz televizyonu hiç görmemiş, doğduğu günden beri akıllı telefonları kullanan bir jenerasyonlar.</a:t>
            </a:r>
          </a:p>
          <a:p>
            <a:pPr algn="just"/>
            <a:r>
              <a:rPr lang="tr-TR" sz="3200" dirty="0">
                <a:solidFill>
                  <a:srgbClr val="002060"/>
                </a:solidFill>
                <a:latin typeface="Times New Roman" panose="02020603050405020304" pitchFamily="18" charset="0"/>
                <a:cs typeface="Times New Roman" panose="02020603050405020304" pitchFamily="18" charset="0"/>
              </a:rPr>
              <a:t>Bu jenerasyonları anlamak, onlara uygun çözümler geliştirmek girişimcilere yeni fırsatlar sunacaktır.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1D7BF6B-2C54-4735-80F5-D1A808F9092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864A5320-7E7F-4273-A9A6-92DF2F52447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15F6D2-7B20-4193-B752-A674DB20A1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4219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48343" y="1845734"/>
            <a:ext cx="11517086" cy="3442994"/>
          </a:xfrm>
          <a:prstGeom prst="rect">
            <a:avLst/>
          </a:prstGeom>
          <a:noFill/>
        </p:spPr>
        <p:txBody>
          <a:bodyPr wrap="square" rtlCol="0">
            <a:spAutoFit/>
          </a:bodyPr>
          <a:lstStyle/>
          <a:p>
            <a:pPr algn="just"/>
            <a:r>
              <a:rPr lang="tr-TR" sz="3600" b="1" dirty="0">
                <a:solidFill>
                  <a:srgbClr val="C00000"/>
                </a:solidFill>
                <a:latin typeface="Times New Roman" panose="02020603050405020304" pitchFamily="18" charset="0"/>
                <a:cs typeface="Times New Roman" panose="02020603050405020304" pitchFamily="18" charset="0"/>
              </a:rPr>
              <a:t>4. Trendler</a:t>
            </a:r>
          </a:p>
          <a:p>
            <a:pPr algn="just"/>
            <a:r>
              <a:rPr lang="tr-TR" sz="3600" i="1" dirty="0">
                <a:solidFill>
                  <a:srgbClr val="002060"/>
                </a:solidFill>
                <a:latin typeface="Times New Roman" panose="02020603050405020304" pitchFamily="18" charset="0"/>
                <a:cs typeface="Times New Roman" panose="02020603050405020304" pitchFamily="18" charset="0"/>
              </a:rPr>
              <a:t>4.2 Jenerasyonları Takip Etme</a:t>
            </a:r>
          </a:p>
          <a:p>
            <a:pPr algn="just"/>
            <a:r>
              <a:rPr lang="tr-TR" sz="3600" dirty="0">
                <a:solidFill>
                  <a:srgbClr val="002060"/>
                </a:solidFill>
                <a:latin typeface="Times New Roman" panose="02020603050405020304" pitchFamily="18" charset="0"/>
                <a:cs typeface="Times New Roman" panose="02020603050405020304" pitchFamily="18" charset="0"/>
              </a:rPr>
              <a:t>Örneğin 1990’ </a:t>
            </a:r>
            <a:r>
              <a:rPr lang="tr-TR" sz="3600" dirty="0" err="1">
                <a:solidFill>
                  <a:srgbClr val="002060"/>
                </a:solidFill>
                <a:latin typeface="Times New Roman" panose="02020603050405020304" pitchFamily="18" charset="0"/>
                <a:cs typeface="Times New Roman" panose="02020603050405020304" pitchFamily="18" charset="0"/>
              </a:rPr>
              <a:t>lı</a:t>
            </a:r>
            <a:r>
              <a:rPr lang="tr-TR" sz="3600" dirty="0">
                <a:solidFill>
                  <a:srgbClr val="002060"/>
                </a:solidFill>
                <a:latin typeface="Times New Roman" panose="02020603050405020304" pitchFamily="18" charset="0"/>
                <a:cs typeface="Times New Roman" panose="02020603050405020304" pitchFamily="18" charset="0"/>
              </a:rPr>
              <a:t> yıllarda çocuk kitabı çıkarmak bir fırsatken, şimdi çocuğun gelişim seviyesine göre hikayeyi değiştiren, sesli ve animasyonlu tablet uygulamaları girişimciler için fırsat sayılmaktadır.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71D7BF6B-2C54-4735-80F5-D1A808F9092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864A5320-7E7F-4273-A9A6-92DF2F52447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15F6D2-7B20-4193-B752-A674DB20A1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365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48343" y="1845734"/>
            <a:ext cx="11517086" cy="2888996"/>
          </a:xfrm>
          <a:prstGeom prst="rect">
            <a:avLst/>
          </a:prstGeom>
          <a:noFill/>
        </p:spPr>
        <p:txBody>
          <a:bodyPr wrap="square" rtlCol="0">
            <a:spAutoFit/>
          </a:bodyPr>
          <a:lstStyle/>
          <a:p>
            <a:pPr algn="just"/>
            <a:r>
              <a:rPr lang="tr-TR" sz="4400" b="1" dirty="0">
                <a:solidFill>
                  <a:srgbClr val="C00000"/>
                </a:solidFill>
                <a:latin typeface="Times New Roman" panose="02020603050405020304" pitchFamily="18" charset="0"/>
                <a:cs typeface="Times New Roman" panose="02020603050405020304" pitchFamily="18" charset="0"/>
              </a:rPr>
              <a:t>4. Trendler</a:t>
            </a:r>
          </a:p>
          <a:p>
            <a:pPr algn="just"/>
            <a:r>
              <a:rPr lang="tr-TR" sz="4400" i="1" dirty="0">
                <a:solidFill>
                  <a:srgbClr val="002060"/>
                </a:solidFill>
                <a:latin typeface="Times New Roman" panose="02020603050405020304" pitchFamily="18" charset="0"/>
                <a:cs typeface="Times New Roman" panose="02020603050405020304" pitchFamily="18" charset="0"/>
              </a:rPr>
              <a:t>4.3 Regülasyonları Takip Etme</a:t>
            </a:r>
          </a:p>
          <a:p>
            <a:pPr algn="just"/>
            <a:r>
              <a:rPr lang="tr-TR" sz="4400" dirty="0">
                <a:solidFill>
                  <a:srgbClr val="002060"/>
                </a:solidFill>
                <a:latin typeface="Times New Roman" panose="02020603050405020304" pitchFamily="18" charset="0"/>
                <a:cs typeface="Times New Roman" panose="02020603050405020304" pitchFamily="18" charset="0"/>
              </a:rPr>
              <a:t>Devlet kurumlarının çıkardığı </a:t>
            </a:r>
            <a:r>
              <a:rPr lang="tr-TR" sz="4400" dirty="0" err="1">
                <a:solidFill>
                  <a:srgbClr val="002060"/>
                </a:solidFill>
                <a:latin typeface="Times New Roman" panose="02020603050405020304" pitchFamily="18" charset="0"/>
                <a:cs typeface="Times New Roman" panose="02020603050405020304" pitchFamily="18" charset="0"/>
              </a:rPr>
              <a:t>regülatif</a:t>
            </a:r>
            <a:r>
              <a:rPr lang="tr-TR" sz="4400" dirty="0">
                <a:solidFill>
                  <a:srgbClr val="002060"/>
                </a:solidFill>
                <a:latin typeface="Times New Roman" panose="02020603050405020304" pitchFamily="18" charset="0"/>
                <a:cs typeface="Times New Roman" panose="02020603050405020304" pitchFamily="18" charset="0"/>
              </a:rPr>
              <a:t> kararlar birçok fırsatı beraberinde getirebilmektedir.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E192CF1-A5CA-4CFA-829C-F80B7299563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6ECB682-0821-4F93-95C4-6266B17913F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C37FBDD-7DB6-49C8-9DE3-85A38A6CD1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6221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48343" y="1845734"/>
            <a:ext cx="11517086" cy="3733330"/>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4. Trendler</a:t>
            </a:r>
          </a:p>
          <a:p>
            <a:pPr algn="just"/>
            <a:r>
              <a:rPr lang="tr-TR" sz="3200" i="1" dirty="0">
                <a:solidFill>
                  <a:srgbClr val="002060"/>
                </a:solidFill>
                <a:latin typeface="Times New Roman" panose="02020603050405020304" pitchFamily="18" charset="0"/>
                <a:cs typeface="Times New Roman" panose="02020603050405020304" pitchFamily="18" charset="0"/>
              </a:rPr>
              <a:t>4.3 Regülasyonları Takip Etme</a:t>
            </a:r>
          </a:p>
          <a:p>
            <a:pPr algn="just"/>
            <a:r>
              <a:rPr lang="tr-TR" sz="3200" dirty="0">
                <a:solidFill>
                  <a:srgbClr val="002060"/>
                </a:solidFill>
                <a:latin typeface="Times New Roman" panose="02020603050405020304" pitchFamily="18" charset="0"/>
                <a:cs typeface="Times New Roman" panose="02020603050405020304" pitchFamily="18" charset="0"/>
              </a:rPr>
              <a:t>Örneğin BDDK’ </a:t>
            </a:r>
            <a:r>
              <a:rPr lang="tr-TR" sz="3200" dirty="0" err="1">
                <a:solidFill>
                  <a:srgbClr val="002060"/>
                </a:solidFill>
                <a:latin typeface="Times New Roman" panose="02020603050405020304" pitchFamily="18" charset="0"/>
                <a:cs typeface="Times New Roman" panose="02020603050405020304" pitchFamily="18" charset="0"/>
              </a:rPr>
              <a:t>nın</a:t>
            </a:r>
            <a:r>
              <a:rPr lang="tr-TR" sz="3200" dirty="0">
                <a:solidFill>
                  <a:srgbClr val="002060"/>
                </a:solidFill>
                <a:latin typeface="Times New Roman" panose="02020603050405020304" pitchFamily="18" charset="0"/>
                <a:cs typeface="Times New Roman" panose="02020603050405020304" pitchFamily="18" charset="0"/>
              </a:rPr>
              <a:t> çıkardığı ödeme kuruluşları lisansı ile elektrik, su, doğalgaz ödemelerini özel kuruluşların da tahsil edilmesinin önü açılmıştır.</a:t>
            </a:r>
          </a:p>
          <a:p>
            <a:pPr algn="just"/>
            <a:r>
              <a:rPr lang="tr-TR" sz="3200" dirty="0">
                <a:solidFill>
                  <a:srgbClr val="002060"/>
                </a:solidFill>
                <a:latin typeface="Times New Roman" panose="02020603050405020304" pitchFamily="18" charset="0"/>
                <a:cs typeface="Times New Roman" panose="02020603050405020304" pitchFamily="18" charset="0"/>
              </a:rPr>
              <a:t>Birçok devlet kurumunun çıkardığı yasaları takip etmek girişimci adaylarına birçok fırsat doğuracaktır.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E192CF1-A5CA-4CFA-829C-F80B7299563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6ECB682-0821-4F93-95C4-6266B17913F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1C37FBDD-7DB6-49C8-9DE3-85A38A6CD1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4257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48343" y="1845734"/>
            <a:ext cx="11517086" cy="3442994"/>
          </a:xfrm>
          <a:prstGeom prst="rect">
            <a:avLst/>
          </a:prstGeom>
          <a:noFill/>
        </p:spPr>
        <p:txBody>
          <a:bodyPr wrap="square" rtlCol="0">
            <a:spAutoFit/>
          </a:bodyPr>
          <a:lstStyle/>
          <a:p>
            <a:pPr algn="just"/>
            <a:r>
              <a:rPr lang="tr-TR" sz="3600" b="1" dirty="0">
                <a:solidFill>
                  <a:srgbClr val="C00000"/>
                </a:solidFill>
                <a:latin typeface="Times New Roman" panose="02020603050405020304" pitchFamily="18" charset="0"/>
                <a:cs typeface="Times New Roman" panose="02020603050405020304" pitchFamily="18" charset="0"/>
              </a:rPr>
              <a:t>4. Trendler</a:t>
            </a:r>
          </a:p>
          <a:p>
            <a:pPr algn="just"/>
            <a:r>
              <a:rPr lang="tr-TR" sz="3600" i="1" dirty="0">
                <a:solidFill>
                  <a:srgbClr val="002060"/>
                </a:solidFill>
                <a:latin typeface="Times New Roman" panose="02020603050405020304" pitchFamily="18" charset="0"/>
                <a:cs typeface="Times New Roman" panose="02020603050405020304" pitchFamily="18" charset="0"/>
              </a:rPr>
              <a:t>4.4 Teknolojik Gelişmeleri Takip Etme</a:t>
            </a:r>
          </a:p>
          <a:p>
            <a:pPr algn="just"/>
            <a:r>
              <a:rPr lang="tr-TR" sz="3600" dirty="0">
                <a:solidFill>
                  <a:srgbClr val="002060"/>
                </a:solidFill>
                <a:latin typeface="Times New Roman" panose="02020603050405020304" pitchFamily="18" charset="0"/>
                <a:cs typeface="Times New Roman" panose="02020603050405020304" pitchFamily="18" charset="0"/>
              </a:rPr>
              <a:t>Üç boyutlu yazıcı teknolojisi, yapay zeka teknolojileri, arttırılmış gerçeklik teknolojileri, </a:t>
            </a:r>
            <a:r>
              <a:rPr lang="tr-TR" sz="3600" dirty="0" err="1">
                <a:solidFill>
                  <a:srgbClr val="002060"/>
                </a:solidFill>
                <a:latin typeface="Times New Roman" panose="02020603050405020304" pitchFamily="18" charset="0"/>
                <a:cs typeface="Times New Roman" panose="02020603050405020304" pitchFamily="18" charset="0"/>
              </a:rPr>
              <a:t>nanoteknoloji</a:t>
            </a:r>
            <a:r>
              <a:rPr lang="tr-TR" sz="3600" dirty="0">
                <a:solidFill>
                  <a:srgbClr val="002060"/>
                </a:solidFill>
                <a:latin typeface="Times New Roman" panose="02020603050405020304" pitchFamily="18" charset="0"/>
                <a:cs typeface="Times New Roman" panose="02020603050405020304" pitchFamily="18" charset="0"/>
              </a:rPr>
              <a:t> alanlarındaki gelişmeleri takip etmek, bu alanlardaki gelişmelerden doğabilecek fırsatları fark etmek girişimciler için önemlidir.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743F35F-EF00-402D-B4DE-1A2BC0FFF4A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4861563-B02C-44D5-9B44-5DEEFB7ADB3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D3A62E01-DE77-4028-B33F-7D776324D5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8076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 FIRSATLARINI GÖRME ve FİKİR YARATMA / GELİŞTİRME</a:t>
            </a:r>
          </a:p>
        </p:txBody>
      </p:sp>
      <p:sp>
        <p:nvSpPr>
          <p:cNvPr id="5" name="İçerik Yer Tutucusu 4"/>
          <p:cNvSpPr txBox="1">
            <a:spLocks noGrp="1"/>
          </p:cNvSpPr>
          <p:nvPr>
            <p:ph idx="1"/>
          </p:nvPr>
        </p:nvSpPr>
        <p:spPr>
          <a:xfrm>
            <a:off x="348343" y="1845734"/>
            <a:ext cx="11517086" cy="3400931"/>
          </a:xfrm>
          <a:prstGeom prst="rect">
            <a:avLst/>
          </a:prstGeom>
          <a:noFill/>
        </p:spPr>
        <p:txBody>
          <a:bodyPr wrap="square" rtlCol="0">
            <a:spAutoFit/>
          </a:bodyPr>
          <a:lstStyle/>
          <a:p>
            <a:pPr algn="just"/>
            <a:r>
              <a:rPr lang="tr-TR" sz="4000" b="1" dirty="0">
                <a:solidFill>
                  <a:srgbClr val="C00000"/>
                </a:solidFill>
                <a:latin typeface="Times New Roman" panose="02020603050405020304" pitchFamily="18" charset="0"/>
                <a:cs typeface="Times New Roman" panose="02020603050405020304" pitchFamily="18" charset="0"/>
              </a:rPr>
              <a:t>4. Trendler</a:t>
            </a:r>
          </a:p>
          <a:p>
            <a:pPr algn="just"/>
            <a:r>
              <a:rPr lang="tr-TR" sz="4000" i="1" dirty="0">
                <a:solidFill>
                  <a:srgbClr val="002060"/>
                </a:solidFill>
                <a:latin typeface="Times New Roman" panose="02020603050405020304" pitchFamily="18" charset="0"/>
                <a:cs typeface="Times New Roman" panose="02020603050405020304" pitchFamily="18" charset="0"/>
              </a:rPr>
              <a:t>4.4 Teknolojik Gelişmeleri Takip Etme</a:t>
            </a:r>
          </a:p>
          <a:p>
            <a:pPr algn="just"/>
            <a:r>
              <a:rPr lang="tr-TR" sz="4000" dirty="0">
                <a:solidFill>
                  <a:srgbClr val="002060"/>
                </a:solidFill>
                <a:latin typeface="Times New Roman" panose="02020603050405020304" pitchFamily="18" charset="0"/>
                <a:cs typeface="Times New Roman" panose="02020603050405020304" pitchFamily="18" charset="0"/>
              </a:rPr>
              <a:t>Girişimci, teknolojik gelişmelerle fark ettiği ve gözlemlediği problemleri buluşturabilen kişidir. </a:t>
            </a:r>
          </a:p>
          <a:p>
            <a:pPr algn="just"/>
            <a:r>
              <a:rPr lang="tr-TR" sz="4000" dirty="0">
                <a:solidFill>
                  <a:srgbClr val="002060"/>
                </a:solidFill>
                <a:latin typeface="Times New Roman" panose="02020603050405020304" pitchFamily="18" charset="0"/>
                <a:cs typeface="Times New Roman" panose="02020603050405020304" pitchFamily="18" charset="0"/>
              </a:rPr>
              <a:t>Akıllı telefonların akıllı saatlere dönüşmesi gibi…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0743F35F-EF00-402D-B4DE-1A2BC0FFF4A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4861563-B02C-44D5-9B44-5DEEFB7ADB3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D3A62E01-DE77-4028-B33F-7D776324D5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9376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D177381-C38D-4C75-979C-8E03B2FE791C}"/>
              </a:ext>
            </a:extLst>
          </p:cNvPr>
          <p:cNvSpPr>
            <a:spLocks noGrp="1"/>
          </p:cNvSpPr>
          <p:nvPr>
            <p:ph type="title"/>
          </p:nvPr>
        </p:nvSpPr>
        <p:spPr>
          <a:xfrm>
            <a:off x="1066800" y="228600"/>
            <a:ext cx="10058400" cy="4724400"/>
          </a:xfrm>
        </p:spPr>
        <p:txBody>
          <a:bodyPr>
            <a:normAutofit/>
          </a:bodyPr>
          <a:lstStyle/>
          <a:p>
            <a:r>
              <a:rPr lang="tr-TR" sz="11500" b="1" dirty="0"/>
              <a:t>Öğle Arası</a:t>
            </a:r>
            <a:br>
              <a:rPr lang="tr-TR" sz="11500" b="1" dirty="0"/>
            </a:br>
            <a:r>
              <a:rPr lang="tr-TR" sz="11500" b="1" dirty="0" smtClean="0"/>
              <a:t>15.30’da </a:t>
            </a:r>
            <a:r>
              <a:rPr lang="tr-TR" sz="11500" b="1" dirty="0"/>
              <a:t>Görüşmek Üzere</a:t>
            </a:r>
          </a:p>
        </p:txBody>
      </p:sp>
    </p:spTree>
    <p:extLst>
      <p:ext uri="{BB962C8B-B14F-4D97-AF65-F5344CB8AC3E}">
        <p14:creationId xmlns:p14="http://schemas.microsoft.com/office/powerpoint/2010/main" val="27856233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1097280" y="1845734"/>
            <a:ext cx="10058400" cy="3068532"/>
          </a:xfrm>
          <a:prstGeom prst="rect">
            <a:avLst/>
          </a:prstGeom>
          <a:noFill/>
        </p:spPr>
        <p:txBody>
          <a:bodyPr wrap="square" rtlCol="0">
            <a:spAutoFit/>
          </a:bodyPr>
          <a:lstStyle/>
          <a:p>
            <a:r>
              <a:rPr lang="tr-TR" sz="4400" b="1" dirty="0">
                <a:solidFill>
                  <a:srgbClr val="002060"/>
                </a:solidFill>
                <a:latin typeface="Times New Roman" panose="02020603050405020304" pitchFamily="18" charset="0"/>
                <a:cs typeface="Times New Roman" panose="02020603050405020304" pitchFamily="18" charset="0"/>
              </a:rPr>
              <a:t>1. İş Modelleri</a:t>
            </a:r>
          </a:p>
          <a:p>
            <a:r>
              <a:rPr lang="tr-TR" sz="4400" b="1" dirty="0">
                <a:solidFill>
                  <a:srgbClr val="002060"/>
                </a:solidFill>
                <a:latin typeface="Times New Roman" panose="02020603050405020304" pitchFamily="18" charset="0"/>
                <a:cs typeface="Times New Roman" panose="02020603050405020304" pitchFamily="18" charset="0"/>
              </a:rPr>
              <a:t>2. Müşteriler</a:t>
            </a:r>
          </a:p>
          <a:p>
            <a:r>
              <a:rPr lang="tr-TR" sz="4400" b="1" dirty="0">
                <a:solidFill>
                  <a:srgbClr val="002060"/>
                </a:solidFill>
                <a:latin typeface="Times New Roman" panose="02020603050405020304" pitchFamily="18" charset="0"/>
                <a:cs typeface="Times New Roman" panose="02020603050405020304" pitchFamily="18" charset="0"/>
              </a:rPr>
              <a:t>3. Değer Önerileri</a:t>
            </a:r>
          </a:p>
          <a:p>
            <a:r>
              <a:rPr lang="tr-TR" sz="4400" b="1" dirty="0">
                <a:solidFill>
                  <a:srgbClr val="002060"/>
                </a:solidFill>
                <a:latin typeface="Times New Roman" panose="02020603050405020304" pitchFamily="18" charset="0"/>
                <a:cs typeface="Times New Roman" panose="02020603050405020304" pitchFamily="18" charset="0"/>
              </a:rPr>
              <a:t>4. Gelir Kaynakları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AB3083C1-6E7D-4C6F-9E55-19067BF3BAD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104422A3-468C-4A7B-BCE3-833AD471825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37F721E1-1ACE-4B5D-9969-C8454E8181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Ekibi – ABD Danışma Kurulu Üyeleri</a:t>
            </a:r>
          </a:p>
        </p:txBody>
      </p:sp>
      <p:sp>
        <p:nvSpPr>
          <p:cNvPr id="5" name="İçerik Yer Tutucusu 4"/>
          <p:cNvSpPr txBox="1">
            <a:spLocks noGrp="1"/>
          </p:cNvSpPr>
          <p:nvPr>
            <p:ph idx="1"/>
          </p:nvPr>
        </p:nvSpPr>
        <p:spPr>
          <a:xfrm>
            <a:off x="1431946" y="1845734"/>
            <a:ext cx="8725514" cy="3941592"/>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Dr. </a:t>
            </a:r>
            <a:r>
              <a:rPr lang="tr-TR" sz="2800" b="1" dirty="0" err="1">
                <a:solidFill>
                  <a:srgbClr val="002060"/>
                </a:solidFill>
                <a:latin typeface="Times New Roman" panose="02020603050405020304" pitchFamily="18" charset="0"/>
                <a:cs typeface="Times New Roman" panose="02020603050405020304" pitchFamily="18" charset="0"/>
              </a:rPr>
              <a:t>Nathalie</a:t>
            </a:r>
            <a:r>
              <a:rPr lang="tr-TR" sz="2800" b="1" dirty="0">
                <a:solidFill>
                  <a:srgbClr val="002060"/>
                </a:solidFill>
                <a:latin typeface="Times New Roman" panose="02020603050405020304" pitchFamily="18" charset="0"/>
                <a:cs typeface="Times New Roman" panose="02020603050405020304" pitchFamily="18" charset="0"/>
              </a:rPr>
              <a:t> DUVAL - COUETIL </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Purdue</a:t>
            </a:r>
            <a:r>
              <a:rPr lang="tr-TR" sz="2800" dirty="0">
                <a:solidFill>
                  <a:srgbClr val="002060"/>
                </a:solidFill>
                <a:latin typeface="Times New Roman" panose="02020603050405020304" pitchFamily="18" charset="0"/>
                <a:cs typeface="Times New Roman" panose="02020603050405020304" pitchFamily="18" charset="0"/>
              </a:rPr>
              <a:t> Üniversitesi Girişimcilik ve </a:t>
            </a:r>
            <a:r>
              <a:rPr lang="tr-TR" sz="2800" dirty="0" err="1">
                <a:solidFill>
                  <a:srgbClr val="002060"/>
                </a:solidFill>
                <a:latin typeface="Times New Roman" panose="02020603050405020304" pitchFamily="18" charset="0"/>
                <a:cs typeface="Times New Roman" panose="02020603050405020304" pitchFamily="18" charset="0"/>
              </a:rPr>
              <a:t>İnovasyon</a:t>
            </a:r>
            <a:r>
              <a:rPr lang="tr-TR" sz="2800" dirty="0">
                <a:solidFill>
                  <a:srgbClr val="002060"/>
                </a:solidFill>
                <a:latin typeface="Times New Roman" panose="02020603050405020304" pitchFamily="18" charset="0"/>
                <a:cs typeface="Times New Roman" panose="02020603050405020304" pitchFamily="18" charset="0"/>
              </a:rPr>
              <a:t> Sertifika Programı Direktörü – </a:t>
            </a:r>
            <a:r>
              <a:rPr lang="tr-TR" sz="2800" dirty="0" err="1">
                <a:solidFill>
                  <a:srgbClr val="002060"/>
                </a:solidFill>
                <a:latin typeface="Times New Roman" panose="02020603050405020304" pitchFamily="18" charset="0"/>
                <a:cs typeface="Times New Roman" panose="02020603050405020304" pitchFamily="18" charset="0"/>
              </a:rPr>
              <a:t>Purdue</a:t>
            </a:r>
            <a:r>
              <a:rPr lang="tr-TR" sz="2800" dirty="0">
                <a:solidFill>
                  <a:srgbClr val="002060"/>
                </a:solidFill>
                <a:latin typeface="Times New Roman" panose="02020603050405020304" pitchFamily="18" charset="0"/>
                <a:cs typeface="Times New Roman" panose="02020603050405020304" pitchFamily="18" charset="0"/>
              </a:rPr>
              <a:t> Üniversitesi </a:t>
            </a:r>
            <a:r>
              <a:rPr lang="tr-TR" sz="2800" dirty="0" err="1">
                <a:solidFill>
                  <a:srgbClr val="002060"/>
                </a:solidFill>
                <a:latin typeface="Times New Roman" panose="02020603050405020304" pitchFamily="18" charset="0"/>
                <a:cs typeface="Times New Roman" panose="02020603050405020304" pitchFamily="18" charset="0"/>
              </a:rPr>
              <a:t>Burton</a:t>
            </a:r>
            <a:r>
              <a:rPr lang="tr-TR" sz="2800" dirty="0">
                <a:solidFill>
                  <a:srgbClr val="002060"/>
                </a:solidFill>
                <a:latin typeface="Times New Roman" panose="02020603050405020304" pitchFamily="18" charset="0"/>
                <a:cs typeface="Times New Roman" panose="02020603050405020304" pitchFamily="18" charset="0"/>
              </a:rPr>
              <a:t> D. Morgan Girişimcilik Merkezi Direktör Yardımcısı</a:t>
            </a:r>
          </a:p>
          <a:p>
            <a:r>
              <a:rPr lang="tr-TR" sz="2800" b="1" dirty="0">
                <a:solidFill>
                  <a:srgbClr val="002060"/>
                </a:solidFill>
                <a:latin typeface="Times New Roman" panose="02020603050405020304" pitchFamily="18" charset="0"/>
                <a:cs typeface="Times New Roman" panose="02020603050405020304" pitchFamily="18" charset="0"/>
              </a:rPr>
              <a:t>Dr. Robert COX </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Purdue</a:t>
            </a:r>
            <a:r>
              <a:rPr lang="tr-TR" sz="2800" dirty="0">
                <a:solidFill>
                  <a:srgbClr val="002060"/>
                </a:solidFill>
                <a:latin typeface="Times New Roman" panose="02020603050405020304" pitchFamily="18" charset="0"/>
                <a:cs typeface="Times New Roman" panose="02020603050405020304" pitchFamily="18" charset="0"/>
              </a:rPr>
              <a:t> Üniversitesi </a:t>
            </a:r>
            <a:r>
              <a:rPr lang="tr-TR" sz="2800" dirty="0" err="1">
                <a:solidFill>
                  <a:srgbClr val="002060"/>
                </a:solidFill>
                <a:latin typeface="Times New Roman" panose="02020603050405020304" pitchFamily="18" charset="0"/>
                <a:cs typeface="Times New Roman" panose="02020603050405020304" pitchFamily="18" charset="0"/>
              </a:rPr>
              <a:t>Politeknik</a:t>
            </a:r>
            <a:r>
              <a:rPr lang="tr-TR" sz="2800" dirty="0">
                <a:solidFill>
                  <a:srgbClr val="002060"/>
                </a:solidFill>
                <a:latin typeface="Times New Roman" panose="02020603050405020304" pitchFamily="18" charset="0"/>
                <a:cs typeface="Times New Roman" panose="02020603050405020304" pitchFamily="18" charset="0"/>
              </a:rPr>
              <a:t> Fakültesi Globalleşme Dekan Yardımcısı</a:t>
            </a:r>
          </a:p>
          <a:p>
            <a:r>
              <a:rPr lang="tr-TR" sz="2800" b="1" dirty="0">
                <a:solidFill>
                  <a:srgbClr val="002060"/>
                </a:solidFill>
                <a:latin typeface="Times New Roman" panose="02020603050405020304" pitchFamily="18" charset="0"/>
                <a:cs typeface="Times New Roman" panose="02020603050405020304" pitchFamily="18" charset="0"/>
              </a:rPr>
              <a:t>Dr. </a:t>
            </a:r>
            <a:r>
              <a:rPr lang="tr-TR" sz="2800" b="1" dirty="0" err="1">
                <a:solidFill>
                  <a:srgbClr val="002060"/>
                </a:solidFill>
                <a:latin typeface="Times New Roman" panose="02020603050405020304" pitchFamily="18" charset="0"/>
                <a:cs typeface="Times New Roman" panose="02020603050405020304" pitchFamily="18" charset="0"/>
              </a:rPr>
              <a:t>Kris</a:t>
            </a:r>
            <a:r>
              <a:rPr lang="tr-TR" sz="2800" b="1" dirty="0">
                <a:solidFill>
                  <a:srgbClr val="002060"/>
                </a:solidFill>
                <a:latin typeface="Times New Roman" panose="02020603050405020304" pitchFamily="18" charset="0"/>
                <a:cs typeface="Times New Roman" panose="02020603050405020304" pitchFamily="18" charset="0"/>
              </a:rPr>
              <a:t> ACHESON – CLAIR </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Purdue</a:t>
            </a:r>
            <a:r>
              <a:rPr lang="tr-TR" sz="2800" dirty="0">
                <a:solidFill>
                  <a:srgbClr val="002060"/>
                </a:solidFill>
                <a:latin typeface="Times New Roman" panose="02020603050405020304" pitchFamily="18" charset="0"/>
                <a:cs typeface="Times New Roman" panose="02020603050405020304" pitchFamily="18" charset="0"/>
              </a:rPr>
              <a:t> Üniversitesi Kültürlerarası Yetkinlik Gelişimi, </a:t>
            </a:r>
            <a:r>
              <a:rPr lang="tr-TR" sz="2800" dirty="0" err="1">
                <a:solidFill>
                  <a:srgbClr val="002060"/>
                </a:solidFill>
                <a:latin typeface="Times New Roman" panose="02020603050405020304" pitchFamily="18" charset="0"/>
                <a:cs typeface="Times New Roman" panose="02020603050405020304" pitchFamily="18" charset="0"/>
              </a:rPr>
              <a:t>Mentörlüğü</a:t>
            </a:r>
            <a:r>
              <a:rPr lang="tr-TR" sz="2800" dirty="0">
                <a:solidFill>
                  <a:srgbClr val="002060"/>
                </a:solidFill>
                <a:latin typeface="Times New Roman" panose="02020603050405020304" pitchFamily="18" charset="0"/>
                <a:cs typeface="Times New Roman" panose="02020603050405020304" pitchFamily="18" charset="0"/>
              </a:rPr>
              <a:t>, Değerlendirme Araştırma Merkezi Direktörü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EBE8B3C8-7E30-48F5-8F5C-750464B3EBE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F04EEE4B-7028-45BB-991C-DFB816AFC4B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F9234AF0-467C-481B-84BE-5B98AC5D3B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727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677930"/>
          </a:xfrm>
          <a:prstGeom prst="rect">
            <a:avLst/>
          </a:prstGeom>
          <a:noFill/>
        </p:spPr>
        <p:txBody>
          <a:bodyPr wrap="square" rtlCol="0">
            <a:spAutoFit/>
          </a:bodyPr>
          <a:lstStyle/>
          <a:p>
            <a:pPr algn="just"/>
            <a:r>
              <a:rPr lang="tr-TR" sz="2200" b="1" dirty="0">
                <a:solidFill>
                  <a:srgbClr val="C00000"/>
                </a:solidFill>
                <a:latin typeface="Times New Roman" panose="02020603050405020304" pitchFamily="18" charset="0"/>
                <a:cs typeface="Times New Roman" panose="02020603050405020304" pitchFamily="18" charset="0"/>
              </a:rPr>
              <a:t>EVREKA</a:t>
            </a:r>
          </a:p>
          <a:p>
            <a:pPr algn="just"/>
            <a:r>
              <a:rPr lang="tr-TR" sz="2200" dirty="0">
                <a:solidFill>
                  <a:srgbClr val="002060"/>
                </a:solidFill>
                <a:latin typeface="Times New Roman" panose="02020603050405020304" pitchFamily="18" charset="0"/>
                <a:cs typeface="Times New Roman" panose="02020603050405020304" pitchFamily="18" charset="0"/>
              </a:rPr>
              <a:t>Üniversitede girişimcilik dersi alırken tanışan Berkay ve </a:t>
            </a:r>
            <a:r>
              <a:rPr lang="tr-TR" sz="2200" dirty="0" err="1">
                <a:solidFill>
                  <a:srgbClr val="002060"/>
                </a:solidFill>
                <a:latin typeface="Times New Roman" panose="02020603050405020304" pitchFamily="18" charset="0"/>
                <a:cs typeface="Times New Roman" panose="02020603050405020304" pitchFamily="18" charset="0"/>
              </a:rPr>
              <a:t>Umutcan</a:t>
            </a:r>
            <a:r>
              <a:rPr lang="tr-TR" sz="2200" dirty="0">
                <a:solidFill>
                  <a:srgbClr val="002060"/>
                </a:solidFill>
                <a:latin typeface="Times New Roman" panose="02020603050405020304" pitchFamily="18" charset="0"/>
                <a:cs typeface="Times New Roman" panose="02020603050405020304" pitchFamily="18" charset="0"/>
              </a:rPr>
              <a:t>’ </a:t>
            </a:r>
            <a:r>
              <a:rPr lang="tr-TR" sz="2200" dirty="0" err="1">
                <a:solidFill>
                  <a:srgbClr val="002060"/>
                </a:solidFill>
                <a:latin typeface="Times New Roman" panose="02020603050405020304" pitchFamily="18" charset="0"/>
                <a:cs typeface="Times New Roman" panose="02020603050405020304" pitchFamily="18" charset="0"/>
              </a:rPr>
              <a:t>ın</a:t>
            </a:r>
            <a:r>
              <a:rPr lang="tr-TR" sz="2200" dirty="0">
                <a:solidFill>
                  <a:srgbClr val="002060"/>
                </a:solidFill>
                <a:latin typeface="Times New Roman" panose="02020603050405020304" pitchFamily="18" charset="0"/>
                <a:cs typeface="Times New Roman" panose="02020603050405020304" pitchFamily="18" charset="0"/>
              </a:rPr>
              <a:t> ilk iş fikirleri dolaplarındaki kıyafetlerini organize etmeye yardımcı olacak bir akıllı telefon uygulaması ve öğrencilerle </a:t>
            </a:r>
            <a:r>
              <a:rPr lang="tr-TR" sz="2200" dirty="0" err="1">
                <a:solidFill>
                  <a:srgbClr val="002060"/>
                </a:solidFill>
                <a:latin typeface="Times New Roman" panose="02020603050405020304" pitchFamily="18" charset="0"/>
                <a:cs typeface="Times New Roman" panose="02020603050405020304" pitchFamily="18" charset="0"/>
              </a:rPr>
              <a:t>startuplarda</a:t>
            </a:r>
            <a:r>
              <a:rPr lang="tr-TR" sz="2200" dirty="0">
                <a:solidFill>
                  <a:srgbClr val="002060"/>
                </a:solidFill>
                <a:latin typeface="Times New Roman" panose="02020603050405020304" pitchFamily="18" charset="0"/>
                <a:cs typeface="Times New Roman" panose="02020603050405020304" pitchFamily="18" charset="0"/>
              </a:rPr>
              <a:t> staj yapma imkanı yaratan bir aracı kurmaktı.</a:t>
            </a:r>
          </a:p>
          <a:p>
            <a:pPr algn="just"/>
            <a:r>
              <a:rPr lang="tr-TR" sz="2200" dirty="0">
                <a:solidFill>
                  <a:srgbClr val="002060"/>
                </a:solidFill>
                <a:latin typeface="Times New Roman" panose="02020603050405020304" pitchFamily="18" charset="0"/>
                <a:cs typeface="Times New Roman" panose="02020603050405020304" pitchFamily="18" charset="0"/>
              </a:rPr>
              <a:t>Daha sonra birlikte çalışmaya karar verdiler ve girişimcilik ekosistemini bir araya getiren etkinlikler organize etmeye başladılar. Yanlarına Mert ve Mehmet isimli arkadaşlarını da ekleyerek projelere devam ettiler.</a:t>
            </a:r>
          </a:p>
          <a:p>
            <a:pPr algn="just"/>
            <a:r>
              <a:rPr lang="tr-TR" sz="2200" dirty="0">
                <a:solidFill>
                  <a:srgbClr val="002060"/>
                </a:solidFill>
                <a:latin typeface="Times New Roman" panose="02020603050405020304" pitchFamily="18" charset="0"/>
                <a:cs typeface="Times New Roman" panose="02020603050405020304" pitchFamily="18" charset="0"/>
              </a:rPr>
              <a:t>Tükettikleri sıvı ve kalori miktarlarını takip eden </a:t>
            </a:r>
            <a:r>
              <a:rPr lang="tr-TR" sz="2200" dirty="0" err="1">
                <a:solidFill>
                  <a:srgbClr val="002060"/>
                </a:solidFill>
                <a:latin typeface="Times New Roman" panose="02020603050405020304" pitchFamily="18" charset="0"/>
                <a:cs typeface="Times New Roman" panose="02020603050405020304" pitchFamily="18" charset="0"/>
              </a:rPr>
              <a:t>Drinkit</a:t>
            </a:r>
            <a:r>
              <a:rPr lang="tr-TR" sz="2200" dirty="0">
                <a:solidFill>
                  <a:srgbClr val="002060"/>
                </a:solidFill>
                <a:latin typeface="Times New Roman" panose="02020603050405020304" pitchFamily="18" charset="0"/>
                <a:cs typeface="Times New Roman" panose="02020603050405020304" pitchFamily="18" charset="0"/>
              </a:rPr>
              <a:t> adında bir akıllı bardak projesi ve </a:t>
            </a:r>
            <a:r>
              <a:rPr lang="tr-TR" sz="2200" dirty="0" err="1">
                <a:solidFill>
                  <a:srgbClr val="002060"/>
                </a:solidFill>
                <a:latin typeface="Times New Roman" panose="02020603050405020304" pitchFamily="18" charset="0"/>
                <a:cs typeface="Times New Roman" panose="02020603050405020304" pitchFamily="18" charset="0"/>
              </a:rPr>
              <a:t>Multify</a:t>
            </a:r>
            <a:r>
              <a:rPr lang="tr-TR" sz="2200" dirty="0">
                <a:solidFill>
                  <a:srgbClr val="002060"/>
                </a:solidFill>
                <a:latin typeface="Times New Roman" panose="02020603050405020304" pitchFamily="18" charset="0"/>
                <a:cs typeface="Times New Roman" panose="02020603050405020304" pitchFamily="18" charset="0"/>
              </a:rPr>
              <a:t> adında mekanlar için sosyal medya bağlantılı sayaç projesi gibi ilginç denemeler yaptılar ama başarıyı getirecek fikri hala arıyorlardı.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A2B4815-8EB2-49A2-9993-95C4A83C110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E37B614-1548-4CFB-9425-73D7A9EC6B4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6D8612A1-3564-4E3F-BB75-AD10F5C443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8045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553793"/>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EVREKA</a:t>
            </a:r>
          </a:p>
          <a:p>
            <a:pPr algn="just"/>
            <a:r>
              <a:rPr lang="tr-TR" sz="2800" dirty="0">
                <a:solidFill>
                  <a:srgbClr val="002060"/>
                </a:solidFill>
                <a:latin typeface="Times New Roman" panose="02020603050405020304" pitchFamily="18" charset="0"/>
                <a:cs typeface="Times New Roman" panose="02020603050405020304" pitchFamily="18" charset="0"/>
              </a:rPr>
              <a:t>Sonra akıllı şehirler yaratmaya yardımcı olmak için çöp toplama ve geri dönüşümü daha etkin hale getirmek için </a:t>
            </a:r>
            <a:r>
              <a:rPr lang="tr-TR" sz="2800" dirty="0" err="1">
                <a:solidFill>
                  <a:srgbClr val="002060"/>
                </a:solidFill>
                <a:latin typeface="Times New Roman" panose="02020603050405020304" pitchFamily="18" charset="0"/>
                <a:cs typeface="Times New Roman" panose="02020603050405020304" pitchFamily="18" charset="0"/>
              </a:rPr>
              <a:t>Evreka</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yı</a:t>
            </a:r>
            <a:r>
              <a:rPr lang="tr-TR" sz="2800" dirty="0">
                <a:solidFill>
                  <a:srgbClr val="002060"/>
                </a:solidFill>
                <a:latin typeface="Times New Roman" panose="02020603050405020304" pitchFamily="18" charset="0"/>
                <a:cs typeface="Times New Roman" panose="02020603050405020304" pitchFamily="18" charset="0"/>
              </a:rPr>
              <a:t> kurdular.</a:t>
            </a:r>
          </a:p>
          <a:p>
            <a:pPr algn="just"/>
            <a:r>
              <a:rPr lang="tr-TR" sz="2800" dirty="0" err="1">
                <a:solidFill>
                  <a:srgbClr val="002060"/>
                </a:solidFill>
                <a:latin typeface="Times New Roman" panose="02020603050405020304" pitchFamily="18" charset="0"/>
                <a:cs typeface="Times New Roman" panose="02020603050405020304" pitchFamily="18" charset="0"/>
              </a:rPr>
              <a:t>Evreka</a:t>
            </a:r>
            <a:r>
              <a:rPr lang="tr-TR" sz="2800" dirty="0">
                <a:solidFill>
                  <a:srgbClr val="002060"/>
                </a:solidFill>
                <a:latin typeface="Times New Roman" panose="02020603050405020304" pitchFamily="18" charset="0"/>
                <a:cs typeface="Times New Roman" panose="02020603050405020304" pitchFamily="18" charset="0"/>
              </a:rPr>
              <a:t>, kısa sürede, 1 milyon dolardan fazla yatırım, 2 milyon dolardan fazla ciro ve 20.000 çöp kutusu </a:t>
            </a:r>
            <a:r>
              <a:rPr lang="tr-TR" sz="2800" dirty="0" err="1">
                <a:solidFill>
                  <a:srgbClr val="002060"/>
                </a:solidFill>
                <a:latin typeface="Times New Roman" panose="02020603050405020304" pitchFamily="18" charset="0"/>
                <a:cs typeface="Times New Roman" panose="02020603050405020304" pitchFamily="18" charset="0"/>
              </a:rPr>
              <a:t>sensörüyle</a:t>
            </a:r>
            <a:r>
              <a:rPr lang="tr-TR" sz="2800" dirty="0">
                <a:solidFill>
                  <a:srgbClr val="002060"/>
                </a:solidFill>
                <a:latin typeface="Times New Roman" panose="02020603050405020304" pitchFamily="18" charset="0"/>
                <a:cs typeface="Times New Roman" panose="02020603050405020304" pitchFamily="18" charset="0"/>
              </a:rPr>
              <a:t> hikayesini yurt içi dışında hızlı büyümeyle yazmaya devam ediyor. Çöp kutularının içine konan </a:t>
            </a:r>
            <a:r>
              <a:rPr lang="tr-TR" sz="2800" dirty="0" err="1">
                <a:solidFill>
                  <a:srgbClr val="002060"/>
                </a:solidFill>
                <a:latin typeface="Times New Roman" panose="02020603050405020304" pitchFamily="18" charset="0"/>
                <a:cs typeface="Times New Roman" panose="02020603050405020304" pitchFamily="18" charset="0"/>
              </a:rPr>
              <a:t>sensörler</a:t>
            </a:r>
            <a:r>
              <a:rPr lang="tr-TR" sz="2800" dirty="0">
                <a:solidFill>
                  <a:srgbClr val="002060"/>
                </a:solidFill>
                <a:latin typeface="Times New Roman" panose="02020603050405020304" pitchFamily="18" charset="0"/>
                <a:cs typeface="Times New Roman" panose="02020603050405020304" pitchFamily="18" charset="0"/>
              </a:rPr>
              <a:t> sayesinde doluluk oranlarına göre toplama sırası ve zamanlaması optimizasyonu yaparak iyileştirmelerde bulunuyor.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3A2B4815-8EB2-49A2-9993-95C4A83C110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EE37B614-1548-4CFB-9425-73D7A9EC6B4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6D8612A1-3564-4E3F-BB75-AD10F5C443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6370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553793"/>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3200" dirty="0">
                <a:solidFill>
                  <a:srgbClr val="002060"/>
                </a:solidFill>
                <a:latin typeface="Times New Roman" panose="02020603050405020304" pitchFamily="18" charset="0"/>
                <a:cs typeface="Times New Roman" panose="02020603050405020304" pitchFamily="18" charset="0"/>
              </a:rPr>
              <a:t>İş modeli; yüksek belirsizliğin azaltılabilmesi için, havada uçuşan iş fikrinizi yakalayıp hızlı bir şekilde kağıda dökerek somutlaştırmanıza ve biraz detaylandırmanıza yardımcı olan bir araçtır.</a:t>
            </a:r>
          </a:p>
          <a:p>
            <a:pPr algn="just"/>
            <a:r>
              <a:rPr lang="tr-TR" sz="3200" dirty="0">
                <a:solidFill>
                  <a:srgbClr val="002060"/>
                </a:solidFill>
                <a:latin typeface="Times New Roman" panose="02020603050405020304" pitchFamily="18" charset="0"/>
                <a:cs typeface="Times New Roman" panose="02020603050405020304" pitchFamily="18" charset="0"/>
              </a:rPr>
              <a:t>Nasıl değer yaratacağınız, bu değeri müşteriye nasıl ulaştıracağınız ve yaratacağınız değerin bir kısmını girişiminiz için nasıl ele geçireceğinizin bir tarifidir.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2F4A57C-970B-449D-92B1-5A172D737B8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3AAE190E-B03A-42C3-B4B6-96027ED773B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98E11997-EF8B-4A97-9A8A-054CDEBEAB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1152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2778196"/>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800" i="1" dirty="0">
                <a:solidFill>
                  <a:srgbClr val="002060"/>
                </a:solidFill>
                <a:latin typeface="Times New Roman" panose="02020603050405020304" pitchFamily="18" charset="0"/>
                <a:cs typeface="Times New Roman" panose="02020603050405020304" pitchFamily="18" charset="0"/>
              </a:rPr>
              <a:t>1.1 </a:t>
            </a:r>
            <a:r>
              <a:rPr lang="tr-TR" sz="2800" i="1" dirty="0" err="1">
                <a:solidFill>
                  <a:srgbClr val="002060"/>
                </a:solidFill>
                <a:latin typeface="Times New Roman" panose="02020603050405020304" pitchFamily="18" charset="0"/>
                <a:cs typeface="Times New Roman" panose="02020603050405020304" pitchFamily="18" charset="0"/>
              </a:rPr>
              <a:t>Kanvas</a:t>
            </a:r>
            <a:r>
              <a:rPr lang="tr-TR" sz="2800" i="1" dirty="0">
                <a:solidFill>
                  <a:srgbClr val="002060"/>
                </a:solidFill>
                <a:latin typeface="Times New Roman" panose="02020603050405020304" pitchFamily="18" charset="0"/>
                <a:cs typeface="Times New Roman" panose="02020603050405020304" pitchFamily="18" charset="0"/>
              </a:rPr>
              <a:t> İş Modeli</a:t>
            </a:r>
          </a:p>
          <a:p>
            <a:pPr algn="just"/>
            <a:r>
              <a:rPr lang="tr-TR" sz="2800" dirty="0">
                <a:solidFill>
                  <a:srgbClr val="002060"/>
                </a:solidFill>
                <a:latin typeface="Times New Roman" panose="02020603050405020304" pitchFamily="18" charset="0"/>
                <a:cs typeface="Times New Roman" panose="02020603050405020304" pitchFamily="18" charset="0"/>
              </a:rPr>
              <a:t>Birçok farklı iş modeli bulunmakla birlikte, günümüz girişimcilik eğitimlerinde en yaygın olarak kullanılmakta olan ve Alexander </a:t>
            </a:r>
            <a:r>
              <a:rPr lang="tr-TR" sz="2800" dirty="0" err="1">
                <a:solidFill>
                  <a:srgbClr val="002060"/>
                </a:solidFill>
                <a:latin typeface="Times New Roman" panose="02020603050405020304" pitchFamily="18" charset="0"/>
                <a:cs typeface="Times New Roman" panose="02020603050405020304" pitchFamily="18" charset="0"/>
              </a:rPr>
              <a:t>Osterwalder</a:t>
            </a:r>
            <a:r>
              <a:rPr lang="tr-TR" sz="2800" dirty="0">
                <a:solidFill>
                  <a:srgbClr val="002060"/>
                </a:solidFill>
                <a:latin typeface="Times New Roman" panose="02020603050405020304" pitchFamily="18" charset="0"/>
                <a:cs typeface="Times New Roman" panose="02020603050405020304" pitchFamily="18" charset="0"/>
              </a:rPr>
              <a:t> (2012) tarafından geliştirilen </a:t>
            </a:r>
            <a:r>
              <a:rPr lang="tr-TR" sz="2800" dirty="0" err="1">
                <a:solidFill>
                  <a:srgbClr val="002060"/>
                </a:solidFill>
                <a:latin typeface="Times New Roman" panose="02020603050405020304" pitchFamily="18" charset="0"/>
                <a:cs typeface="Times New Roman" panose="02020603050405020304" pitchFamily="18" charset="0"/>
              </a:rPr>
              <a:t>Kanvas</a:t>
            </a:r>
            <a:r>
              <a:rPr lang="tr-TR" sz="2800" dirty="0">
                <a:solidFill>
                  <a:srgbClr val="002060"/>
                </a:solidFill>
                <a:latin typeface="Times New Roman" panose="02020603050405020304" pitchFamily="18" charset="0"/>
                <a:cs typeface="Times New Roman" panose="02020603050405020304" pitchFamily="18" charset="0"/>
              </a:rPr>
              <a:t> İş Modeli; iş fikrini 9 yapı taşına ayırarak düzenleyip kağıda dökmemize yardımcı olan bir modeldir.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843D7DC4-E643-4491-9F49-CB24C3BC982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D2DB035-2E48-4F95-B8C5-1F61C9A1A47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57A53CFA-8AA1-4F5C-9F77-79502262B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6954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649204"/>
          </a:xfrm>
          <a:prstGeom prst="rect">
            <a:avLst/>
          </a:prstGeom>
          <a:noFill/>
        </p:spPr>
        <p:txBody>
          <a:bodyPr wrap="square" rtlCol="0">
            <a:spAutoFit/>
          </a:bodyPr>
          <a:lstStyle/>
          <a:p>
            <a:pPr algn="just"/>
            <a:r>
              <a:rPr lang="tr-TR" sz="32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3200" i="1" dirty="0">
                <a:solidFill>
                  <a:srgbClr val="002060"/>
                </a:solidFill>
                <a:latin typeface="Times New Roman" panose="02020603050405020304" pitchFamily="18" charset="0"/>
                <a:cs typeface="Times New Roman" panose="02020603050405020304" pitchFamily="18" charset="0"/>
              </a:rPr>
              <a:t>1.1 </a:t>
            </a:r>
            <a:r>
              <a:rPr lang="tr-TR" sz="3200" i="1" dirty="0" err="1">
                <a:solidFill>
                  <a:srgbClr val="002060"/>
                </a:solidFill>
                <a:latin typeface="Times New Roman" panose="02020603050405020304" pitchFamily="18" charset="0"/>
                <a:cs typeface="Times New Roman" panose="02020603050405020304" pitchFamily="18" charset="0"/>
              </a:rPr>
              <a:t>Kanvas</a:t>
            </a:r>
            <a:r>
              <a:rPr lang="tr-TR" sz="3200" i="1" dirty="0">
                <a:solidFill>
                  <a:srgbClr val="002060"/>
                </a:solidFill>
                <a:latin typeface="Times New Roman" panose="02020603050405020304" pitchFamily="18" charset="0"/>
                <a:cs typeface="Times New Roman" panose="02020603050405020304" pitchFamily="18" charset="0"/>
              </a:rPr>
              <a:t> İş Modeline Göre İş Fikrinin 9 Yapı Taşı</a:t>
            </a:r>
          </a:p>
          <a:p>
            <a:pPr algn="just"/>
            <a:r>
              <a:rPr lang="tr-TR" sz="3200" dirty="0">
                <a:solidFill>
                  <a:srgbClr val="002060"/>
                </a:solidFill>
                <a:latin typeface="Times New Roman" panose="02020603050405020304" pitchFamily="18" charset="0"/>
                <a:cs typeface="Times New Roman" panose="02020603050405020304" pitchFamily="18" charset="0"/>
              </a:rPr>
              <a:t>*</a:t>
            </a:r>
            <a:r>
              <a:rPr lang="tr-TR" sz="3200" i="1" dirty="0">
                <a:solidFill>
                  <a:srgbClr val="002060"/>
                </a:solidFill>
                <a:latin typeface="Times New Roman" panose="02020603050405020304" pitchFamily="18" charset="0"/>
                <a:cs typeface="Times New Roman" panose="02020603050405020304" pitchFamily="18" charset="0"/>
              </a:rPr>
              <a:t> </a:t>
            </a:r>
            <a:r>
              <a:rPr lang="tr-TR" sz="3200" dirty="0">
                <a:solidFill>
                  <a:srgbClr val="002060"/>
                </a:solidFill>
                <a:latin typeface="Times New Roman" panose="02020603050405020304" pitchFamily="18" charset="0"/>
                <a:cs typeface="Times New Roman" panose="02020603050405020304" pitchFamily="18" charset="0"/>
              </a:rPr>
              <a:t>Müşteri Kesitleri</a:t>
            </a:r>
          </a:p>
          <a:p>
            <a:pPr algn="just"/>
            <a:r>
              <a:rPr lang="tr-TR" sz="3200" dirty="0">
                <a:solidFill>
                  <a:srgbClr val="002060"/>
                </a:solidFill>
                <a:latin typeface="Times New Roman" panose="02020603050405020304" pitchFamily="18" charset="0"/>
                <a:cs typeface="Times New Roman" panose="02020603050405020304" pitchFamily="18" charset="0"/>
              </a:rPr>
              <a:t>* Değer Önerileri</a:t>
            </a:r>
          </a:p>
          <a:p>
            <a:pPr algn="just"/>
            <a:r>
              <a:rPr lang="tr-TR" sz="3200" dirty="0">
                <a:solidFill>
                  <a:srgbClr val="002060"/>
                </a:solidFill>
                <a:latin typeface="Times New Roman" panose="02020603050405020304" pitchFamily="18" charset="0"/>
                <a:cs typeface="Times New Roman" panose="02020603050405020304" pitchFamily="18" charset="0"/>
              </a:rPr>
              <a:t>* Kanallar</a:t>
            </a:r>
          </a:p>
          <a:p>
            <a:pPr algn="just"/>
            <a:r>
              <a:rPr lang="tr-TR" sz="3200" dirty="0">
                <a:solidFill>
                  <a:srgbClr val="002060"/>
                </a:solidFill>
                <a:latin typeface="Times New Roman" panose="02020603050405020304" pitchFamily="18" charset="0"/>
                <a:cs typeface="Times New Roman" panose="02020603050405020304" pitchFamily="18" charset="0"/>
              </a:rPr>
              <a:t>* Müşteri İlişkileri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ADCAF3B-09DA-4EBA-B940-A42EEB600CF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47E52EE-576E-468F-9BBB-0E865B0AD54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C8A01CF-C2C9-4D2B-A067-4F92E5291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9590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496342"/>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400" i="1" dirty="0">
                <a:solidFill>
                  <a:srgbClr val="002060"/>
                </a:solidFill>
                <a:latin typeface="Times New Roman" panose="02020603050405020304" pitchFamily="18" charset="0"/>
                <a:cs typeface="Times New Roman" panose="02020603050405020304" pitchFamily="18" charset="0"/>
              </a:rPr>
              <a:t>1.1 </a:t>
            </a:r>
            <a:r>
              <a:rPr lang="tr-TR" sz="2400" i="1" dirty="0" err="1">
                <a:solidFill>
                  <a:srgbClr val="002060"/>
                </a:solidFill>
                <a:latin typeface="Times New Roman" panose="02020603050405020304" pitchFamily="18" charset="0"/>
                <a:cs typeface="Times New Roman" panose="02020603050405020304" pitchFamily="18" charset="0"/>
              </a:rPr>
              <a:t>Kanvas</a:t>
            </a:r>
            <a:r>
              <a:rPr lang="tr-TR" sz="2400" i="1" dirty="0">
                <a:solidFill>
                  <a:srgbClr val="002060"/>
                </a:solidFill>
                <a:latin typeface="Times New Roman" panose="02020603050405020304" pitchFamily="18" charset="0"/>
                <a:cs typeface="Times New Roman" panose="02020603050405020304" pitchFamily="18" charset="0"/>
              </a:rPr>
              <a:t> İş Modeline Göre İş Fikrinin 9 Yapı Taşı</a:t>
            </a:r>
          </a:p>
          <a:p>
            <a:pPr algn="just"/>
            <a:r>
              <a:rPr lang="tr-TR" sz="2400" dirty="0">
                <a:solidFill>
                  <a:srgbClr val="002060"/>
                </a:solidFill>
                <a:latin typeface="Times New Roman" panose="02020603050405020304" pitchFamily="18" charset="0"/>
                <a:cs typeface="Times New Roman" panose="02020603050405020304" pitchFamily="18" charset="0"/>
              </a:rPr>
              <a:t>* Kilit Etkinlikler</a:t>
            </a:r>
          </a:p>
          <a:p>
            <a:pPr algn="just"/>
            <a:r>
              <a:rPr lang="tr-TR" sz="2400" dirty="0">
                <a:solidFill>
                  <a:srgbClr val="002060"/>
                </a:solidFill>
                <a:latin typeface="Times New Roman" panose="02020603050405020304" pitchFamily="18" charset="0"/>
                <a:cs typeface="Times New Roman" panose="02020603050405020304" pitchFamily="18" charset="0"/>
              </a:rPr>
              <a:t>* Kilit Kaynaklar</a:t>
            </a:r>
          </a:p>
          <a:p>
            <a:pPr algn="just"/>
            <a:r>
              <a:rPr lang="tr-TR" sz="2400" dirty="0">
                <a:solidFill>
                  <a:srgbClr val="002060"/>
                </a:solidFill>
                <a:latin typeface="Times New Roman" panose="02020603050405020304" pitchFamily="18" charset="0"/>
                <a:cs typeface="Times New Roman" panose="02020603050405020304" pitchFamily="18" charset="0"/>
              </a:rPr>
              <a:t>* Kilit Ortaklar</a:t>
            </a:r>
          </a:p>
          <a:p>
            <a:pPr algn="just"/>
            <a:r>
              <a:rPr lang="tr-TR" sz="2400" dirty="0">
                <a:solidFill>
                  <a:srgbClr val="002060"/>
                </a:solidFill>
                <a:latin typeface="Times New Roman" panose="02020603050405020304" pitchFamily="18" charset="0"/>
                <a:cs typeface="Times New Roman" panose="02020603050405020304" pitchFamily="18" charset="0"/>
              </a:rPr>
              <a:t>* Gelir Kaynakları</a:t>
            </a:r>
          </a:p>
          <a:p>
            <a:pPr algn="just"/>
            <a:r>
              <a:rPr lang="tr-TR" sz="2400" dirty="0">
                <a:solidFill>
                  <a:srgbClr val="002060"/>
                </a:solidFill>
                <a:latin typeface="Times New Roman" panose="02020603050405020304" pitchFamily="18" charset="0"/>
                <a:cs typeface="Times New Roman" panose="02020603050405020304" pitchFamily="18" charset="0"/>
              </a:rPr>
              <a:t>* Maliyet Yapısı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ADCAF3B-09DA-4EBA-B940-A42EEB600CF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47E52EE-576E-468F-9BBB-0E865B0AD54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C8A01CF-C2C9-4D2B-A067-4F92E5291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449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4ADCAF3B-09DA-4EBA-B940-A42EEB600CF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547E52EE-576E-468F-9BBB-0E865B0AD54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EC8A01CF-C2C9-4D2B-A067-4F92E5291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kanvas iş modeli ile ilgili görsel sonucu">
            <a:extLst>
              <a:ext uri="{FF2B5EF4-FFF2-40B4-BE49-F238E27FC236}">
                <a16:creationId xmlns:a16="http://schemas.microsoft.com/office/drawing/2014/main" xmlns="" id="{3FADEE09-3611-4C96-9C79-5B9C481152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6" y="68134"/>
            <a:ext cx="12191999" cy="531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034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txBox="1">
            <a:spLocks noGrp="1"/>
          </p:cNvSpPr>
          <p:nvPr>
            <p:ph idx="1"/>
          </p:nvPr>
        </p:nvSpPr>
        <p:spPr>
          <a:xfrm>
            <a:off x="1097280" y="1845734"/>
            <a:ext cx="10058400" cy="1379865"/>
          </a:xfrm>
          <a:prstGeom prst="rect">
            <a:avLst/>
          </a:prstGeom>
          <a:noFill/>
        </p:spPr>
        <p:txBody>
          <a:bodyPr wrap="square" rtlCol="0">
            <a:spAutoFit/>
          </a:bodyPr>
          <a:lstStyle/>
          <a:p>
            <a:pPr algn="ctr"/>
            <a:r>
              <a:rPr lang="tr-TR" sz="4000" dirty="0">
                <a:solidFill>
                  <a:schemeClr val="accent5">
                    <a:lumMod val="75000"/>
                  </a:schemeClr>
                </a:solidFill>
                <a:latin typeface="Times New Roman" panose="02020603050405020304" pitchFamily="18" charset="0"/>
                <a:cs typeface="Times New Roman" panose="02020603050405020304" pitchFamily="18" charset="0"/>
              </a:rPr>
              <a:t>ABD Ankara Büyükelçiliği Destekli</a:t>
            </a:r>
          </a:p>
          <a:p>
            <a:pPr algn="ctr"/>
            <a:r>
              <a:rPr lang="tr-TR" sz="4000" dirty="0">
                <a:solidFill>
                  <a:schemeClr val="accent5">
                    <a:lumMod val="75000"/>
                  </a:schemeClr>
                </a:solidFill>
                <a:latin typeface="Times New Roman" panose="02020603050405020304" pitchFamily="18" charset="0"/>
                <a:cs typeface="Times New Roman" panose="02020603050405020304" pitchFamily="18" charset="0"/>
              </a:rPr>
              <a:t>GİRİŞİMCİLİK EĞİTİMİ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rotWithShape="1">
          <a:blip r:embed="rId3" cstate="print"/>
          <a:srcRect l="1954" t="14152" r="1815" b="3656"/>
          <a:stretch/>
        </p:blipFill>
        <p:spPr>
          <a:xfrm>
            <a:off x="0" y="0"/>
            <a:ext cx="12191999" cy="5317301"/>
          </a:xfrm>
          <a:prstGeom prst="rect">
            <a:avLst/>
          </a:prstGeom>
        </p:spPr>
      </p:pic>
      <p:sp>
        <p:nvSpPr>
          <p:cNvPr id="7" name="Dikdörtgen 6">
            <a:extLst>
              <a:ext uri="{FF2B5EF4-FFF2-40B4-BE49-F238E27FC236}">
                <a16:creationId xmlns:a16="http://schemas.microsoft.com/office/drawing/2014/main" xmlns="" id="{6C99BE61-5E5F-4F39-9CF3-50A25414BE5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9542EBCF-86C5-48F4-ACF5-2999C722C0F8}"/>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C2BC0F8A-739A-44A0-BBB0-B77597798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6360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10240" y="1648210"/>
            <a:ext cx="11430000" cy="3884140"/>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800" i="1" dirty="0">
                <a:solidFill>
                  <a:srgbClr val="002060"/>
                </a:solidFill>
                <a:latin typeface="Times New Roman" panose="02020603050405020304" pitchFamily="18" charset="0"/>
                <a:cs typeface="Times New Roman" panose="02020603050405020304" pitchFamily="18" charset="0"/>
              </a:rPr>
              <a:t>1.1 </a:t>
            </a:r>
            <a:r>
              <a:rPr lang="tr-TR" sz="2800" i="1" dirty="0" err="1">
                <a:solidFill>
                  <a:srgbClr val="002060"/>
                </a:solidFill>
                <a:latin typeface="Times New Roman" panose="02020603050405020304" pitchFamily="18" charset="0"/>
                <a:cs typeface="Times New Roman" panose="02020603050405020304" pitchFamily="18" charset="0"/>
              </a:rPr>
              <a:t>Kanvas</a:t>
            </a:r>
            <a:r>
              <a:rPr lang="tr-TR" sz="2800" i="1" dirty="0">
                <a:solidFill>
                  <a:srgbClr val="002060"/>
                </a:solidFill>
                <a:latin typeface="Times New Roman" panose="02020603050405020304" pitchFamily="18" charset="0"/>
                <a:cs typeface="Times New Roman" panose="02020603050405020304" pitchFamily="18" charset="0"/>
              </a:rPr>
              <a:t> İş Modeli</a:t>
            </a:r>
          </a:p>
          <a:p>
            <a:pPr algn="just"/>
            <a:r>
              <a:rPr lang="tr-TR" sz="2800" dirty="0">
                <a:solidFill>
                  <a:srgbClr val="002060"/>
                </a:solidFill>
                <a:latin typeface="Times New Roman" panose="02020603050405020304" pitchFamily="18" charset="0"/>
                <a:cs typeface="Times New Roman" panose="02020603050405020304" pitchFamily="18" charset="0"/>
              </a:rPr>
              <a:t>* Müşteri Kesitleri/</a:t>
            </a:r>
            <a:r>
              <a:rPr lang="tr-TR" sz="2800" dirty="0" err="1">
                <a:solidFill>
                  <a:srgbClr val="002060"/>
                </a:solidFill>
                <a:latin typeface="Times New Roman" panose="02020603050405020304" pitchFamily="18" charset="0"/>
                <a:cs typeface="Times New Roman" panose="02020603050405020304" pitchFamily="18" charset="0"/>
              </a:rPr>
              <a:t>Segmentleri</a:t>
            </a:r>
            <a:r>
              <a:rPr lang="tr-TR" sz="2800" dirty="0">
                <a:solidFill>
                  <a:srgbClr val="002060"/>
                </a:solidFill>
                <a:latin typeface="Times New Roman" panose="02020603050405020304" pitchFamily="18" charset="0"/>
                <a:cs typeface="Times New Roman" panose="02020603050405020304" pitchFamily="18" charset="0"/>
              </a:rPr>
              <a:t>: </a:t>
            </a:r>
          </a:p>
          <a:p>
            <a:pPr algn="just"/>
            <a:r>
              <a:rPr lang="tr-TR" sz="2800" dirty="0">
                <a:solidFill>
                  <a:srgbClr val="002060"/>
                </a:solidFill>
                <a:latin typeface="Times New Roman" panose="02020603050405020304" pitchFamily="18" charset="0"/>
                <a:cs typeface="Times New Roman" panose="02020603050405020304" pitchFamily="18" charset="0"/>
              </a:rPr>
              <a:t>- Kimler için değer yaratıyorsunuz?</a:t>
            </a:r>
          </a:p>
          <a:p>
            <a:pPr algn="just"/>
            <a:r>
              <a:rPr lang="tr-TR" sz="2800" dirty="0">
                <a:solidFill>
                  <a:srgbClr val="002060"/>
                </a:solidFill>
                <a:latin typeface="Times New Roman" panose="02020603050405020304" pitchFamily="18" charset="0"/>
                <a:cs typeface="Times New Roman" panose="02020603050405020304" pitchFamily="18" charset="0"/>
              </a:rPr>
              <a:t>- Kaç kişiler, ne tür işler yapmaya çalışıyorlar, ne tür sorunlarla karşılaşıyorlar?</a:t>
            </a:r>
          </a:p>
          <a:p>
            <a:pPr algn="just"/>
            <a:r>
              <a:rPr lang="tr-TR" sz="2800" dirty="0">
                <a:solidFill>
                  <a:srgbClr val="002060"/>
                </a:solidFill>
                <a:latin typeface="Times New Roman" panose="02020603050405020304" pitchFamily="18" charset="0"/>
                <a:cs typeface="Times New Roman" panose="02020603050405020304" pitchFamily="18" charset="0"/>
              </a:rPr>
              <a:t>- Nerede yaşıyorlar, ortak özellikleri neler?</a:t>
            </a:r>
          </a:p>
          <a:p>
            <a:pPr algn="just"/>
            <a:r>
              <a:rPr lang="tr-TR" sz="2800" dirty="0">
                <a:solidFill>
                  <a:srgbClr val="002060"/>
                </a:solidFill>
                <a:latin typeface="Times New Roman" panose="02020603050405020304" pitchFamily="18" charset="0"/>
                <a:cs typeface="Times New Roman" panose="02020603050405020304" pitchFamily="18" charset="0"/>
              </a:rPr>
              <a:t>- Satın alma kararı nasıl işliyor ve kimler rol oynuyor?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FAF3452C-F911-456C-9E85-094985A9C96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B0687C8F-FFB7-49BF-B8EF-14FBDFEEC08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49C2FC17-BFDC-429D-B28E-7D6EBECACB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6900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598587"/>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İŞ MODELLERİ, MÜŞTERİLER, DEĞER ÖNERİLERİ ve GELİR KAYNAKLARI</a:t>
            </a:r>
          </a:p>
        </p:txBody>
      </p:sp>
      <p:sp>
        <p:nvSpPr>
          <p:cNvPr id="5" name="İçerik Yer Tutucusu 4"/>
          <p:cNvSpPr txBox="1">
            <a:spLocks noGrp="1"/>
          </p:cNvSpPr>
          <p:nvPr>
            <p:ph idx="1"/>
          </p:nvPr>
        </p:nvSpPr>
        <p:spPr>
          <a:xfrm>
            <a:off x="348343" y="1845734"/>
            <a:ext cx="11430000" cy="3316805"/>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İş Modelleri</a:t>
            </a:r>
          </a:p>
          <a:p>
            <a:pPr algn="just"/>
            <a:r>
              <a:rPr lang="tr-TR" sz="2800" i="1" dirty="0">
                <a:solidFill>
                  <a:srgbClr val="002060"/>
                </a:solidFill>
                <a:latin typeface="Times New Roman" panose="02020603050405020304" pitchFamily="18" charset="0"/>
                <a:cs typeface="Times New Roman" panose="02020603050405020304" pitchFamily="18" charset="0"/>
              </a:rPr>
              <a:t>1.1 </a:t>
            </a:r>
            <a:r>
              <a:rPr lang="tr-TR" sz="2800" i="1" dirty="0" err="1">
                <a:solidFill>
                  <a:srgbClr val="002060"/>
                </a:solidFill>
                <a:latin typeface="Times New Roman" panose="02020603050405020304" pitchFamily="18" charset="0"/>
                <a:cs typeface="Times New Roman" panose="02020603050405020304" pitchFamily="18" charset="0"/>
              </a:rPr>
              <a:t>Kanvas</a:t>
            </a:r>
            <a:r>
              <a:rPr lang="tr-TR" sz="2800" i="1" dirty="0">
                <a:solidFill>
                  <a:srgbClr val="002060"/>
                </a:solidFill>
                <a:latin typeface="Times New Roman" panose="02020603050405020304" pitchFamily="18" charset="0"/>
                <a:cs typeface="Times New Roman" panose="02020603050405020304" pitchFamily="18" charset="0"/>
              </a:rPr>
              <a:t> İş Modeli</a:t>
            </a:r>
          </a:p>
          <a:p>
            <a:pPr algn="just"/>
            <a:r>
              <a:rPr lang="tr-TR" sz="2800" dirty="0">
                <a:solidFill>
                  <a:srgbClr val="002060"/>
                </a:solidFill>
                <a:latin typeface="Times New Roman" panose="02020603050405020304" pitchFamily="18" charset="0"/>
                <a:cs typeface="Times New Roman" panose="02020603050405020304" pitchFamily="18" charset="0"/>
              </a:rPr>
              <a:t>* Değer Önerileri:</a:t>
            </a:r>
          </a:p>
          <a:p>
            <a:pPr algn="just"/>
            <a:r>
              <a:rPr lang="tr-TR" sz="2800" dirty="0">
                <a:solidFill>
                  <a:srgbClr val="002060"/>
                </a:solidFill>
                <a:latin typeface="Times New Roman" panose="02020603050405020304" pitchFamily="18" charset="0"/>
                <a:cs typeface="Times New Roman" panose="02020603050405020304" pitchFamily="18" charset="0"/>
              </a:rPr>
              <a:t>- Müşterilerinize sağladığınız değerler nelerdir?</a:t>
            </a:r>
          </a:p>
          <a:p>
            <a:pPr algn="just"/>
            <a:r>
              <a:rPr lang="tr-TR" sz="2800" dirty="0">
                <a:solidFill>
                  <a:srgbClr val="002060"/>
                </a:solidFill>
                <a:latin typeface="Times New Roman" panose="02020603050405020304" pitchFamily="18" charset="0"/>
                <a:cs typeface="Times New Roman" panose="02020603050405020304" pitchFamily="18" charset="0"/>
              </a:rPr>
              <a:t>- Hangi problemleri çözerek bu değeri yaratıyorsunuz?</a:t>
            </a:r>
          </a:p>
          <a:p>
            <a:pPr algn="just"/>
            <a:r>
              <a:rPr lang="tr-TR" sz="2800" dirty="0">
                <a:solidFill>
                  <a:srgbClr val="002060"/>
                </a:solidFill>
                <a:latin typeface="Times New Roman" panose="02020603050405020304" pitchFamily="18" charset="0"/>
                <a:cs typeface="Times New Roman" panose="02020603050405020304" pitchFamily="18" charset="0"/>
              </a:rPr>
              <a:t>- Bu değeri yaratmak için müşteriye nasıl bir ürün veya hizmet sunuyorsunuz?</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a16="http://schemas.microsoft.com/office/drawing/2014/main" xmlns="" id="{DE151FA3-988C-4C6C-B53D-4960AA0AB36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a16="http://schemas.microsoft.com/office/drawing/2014/main" xmlns="" id="{DE700F66-D8A3-4D15-9EEC-AC382C8AB49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a16="http://schemas.microsoft.com/office/drawing/2014/main" xmlns="" id="{241B4868-DDB0-4BAD-866B-878C79E178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375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1765</TotalTime>
  <Words>17753</Words>
  <Application>Microsoft Office PowerPoint</Application>
  <PresentationFormat>Geniş ekran</PresentationFormat>
  <Paragraphs>1341</Paragraphs>
  <Slides>181</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181</vt:i4>
      </vt:variant>
    </vt:vector>
  </HeadingPairs>
  <TitlesOfParts>
    <vt:vector size="189" baseType="lpstr">
      <vt:lpstr>Arial</vt:lpstr>
      <vt:lpstr>Calibri</vt:lpstr>
      <vt:lpstr>Calibri Light</vt:lpstr>
      <vt:lpstr>Cambria Math</vt:lpstr>
      <vt:lpstr>Tahoma</vt:lpstr>
      <vt:lpstr>Times New Roman</vt:lpstr>
      <vt:lpstr>Wingdings</vt:lpstr>
      <vt:lpstr>Geçmişe bakış</vt:lpstr>
      <vt:lpstr>   </vt:lpstr>
      <vt:lpstr>PRETEST</vt:lpstr>
      <vt:lpstr>Girişimcilik Eğitim Programı  Temel Düzey</vt:lpstr>
      <vt:lpstr>Açılış, Proje Tanıtımı ve Amaçları</vt:lpstr>
      <vt:lpstr>Açılış, Proje Tanıtımı ve Amaçları</vt:lpstr>
      <vt:lpstr>Açılış, Proje Tanıtımı ve Amaçları</vt:lpstr>
      <vt:lpstr>Proje Ekibi</vt:lpstr>
      <vt:lpstr>Proje Ekibi – Türkiye Danışma Kurulu Üyeleri</vt:lpstr>
      <vt:lpstr>Proje Ekibi – ABD Danışma Kurulu Üyeleri</vt:lpstr>
      <vt:lpstr>Şeyda OTLUOĞLU KUYUMCU</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GİRİŞİMCİLİKTE TEMEL KAVRAMLAR</vt:lpstr>
      <vt:lpstr>10 Dakika Ara </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10 Dakika Ara </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GİRİŞİM FIRSATLARINI GÖRME ve FİKİR YARATMA / GELİŞTİRME</vt:lpstr>
      <vt:lpstr>Öğle Arası 15.30’da Görüşmek Üzere</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PowerPoint Sunusu</vt:lpstr>
      <vt:lpstr>PowerPoint Sunusu</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10 Dakika Ara </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İŞ MODELLERİ, MÜŞTERİLER, DEĞER ÖNERİLERİ ve GELİR KAYNAKLARI</vt:lpstr>
      <vt:lpstr>10 Dakika Ara </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EKONOMİ, ENDÜSTRİ, REKABET ve MÜŞTERİ ANALİZİ</vt:lpstr>
      <vt:lpstr>ANKET ZAMANI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Hasan Alişan</cp:lastModifiedBy>
  <cp:revision>294</cp:revision>
  <dcterms:created xsi:type="dcterms:W3CDTF">2020-02-24T09:28:50Z</dcterms:created>
  <dcterms:modified xsi:type="dcterms:W3CDTF">2021-03-06T08:11:55Z</dcterms:modified>
</cp:coreProperties>
</file>