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6" r:id="rId3"/>
    <p:sldId id="275" r:id="rId4"/>
    <p:sldId id="276" r:id="rId5"/>
    <p:sldId id="258" r:id="rId6"/>
    <p:sldId id="270" r:id="rId7"/>
    <p:sldId id="262" r:id="rId8"/>
    <p:sldId id="259" r:id="rId9"/>
    <p:sldId id="273" r:id="rId10"/>
    <p:sldId id="260" r:id="rId11"/>
    <p:sldId id="267" r:id="rId12"/>
    <p:sldId id="277" r:id="rId13"/>
    <p:sldId id="280" r:id="rId14"/>
    <p:sldId id="279" r:id="rId15"/>
    <p:sldId id="278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73175-1521-4EC8-B622-9C26038F4D2F}" type="datetimeFigureOut">
              <a:rPr lang="tr-TR" smtClean="0"/>
              <a:t>30.09.2020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1F7A-06A6-49AE-BB09-53F05E66448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94749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73175-1521-4EC8-B622-9C26038F4D2F}" type="datetimeFigureOut">
              <a:rPr lang="tr-TR" smtClean="0"/>
              <a:t>30.09.2020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1F7A-06A6-49AE-BB09-53F05E66448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87511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73175-1521-4EC8-B622-9C26038F4D2F}" type="datetimeFigureOut">
              <a:rPr lang="tr-TR" smtClean="0"/>
              <a:t>30.09.2020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1F7A-06A6-49AE-BB09-53F05E66448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0921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73175-1521-4EC8-B622-9C26038F4D2F}" type="datetimeFigureOut">
              <a:rPr lang="tr-TR" smtClean="0"/>
              <a:t>30.09.2020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1F7A-06A6-49AE-BB09-53F05E66448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09101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73175-1521-4EC8-B622-9C26038F4D2F}" type="datetimeFigureOut">
              <a:rPr lang="tr-TR" smtClean="0"/>
              <a:t>30.09.2020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1F7A-06A6-49AE-BB09-53F05E66448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1114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73175-1521-4EC8-B622-9C26038F4D2F}" type="datetimeFigureOut">
              <a:rPr lang="tr-TR" smtClean="0"/>
              <a:t>30.09.2020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1F7A-06A6-49AE-BB09-53F05E66448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0186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73175-1521-4EC8-B622-9C26038F4D2F}" type="datetimeFigureOut">
              <a:rPr lang="tr-TR" smtClean="0"/>
              <a:t>30.09.2020</a:t>
            </a:fld>
            <a:endParaRPr lang="tr-TR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1F7A-06A6-49AE-BB09-53F05E66448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6844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73175-1521-4EC8-B622-9C26038F4D2F}" type="datetimeFigureOut">
              <a:rPr lang="tr-TR" smtClean="0"/>
              <a:t>30.09.2020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1F7A-06A6-49AE-BB09-53F05E66448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5445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73175-1521-4EC8-B622-9C26038F4D2F}" type="datetimeFigureOut">
              <a:rPr lang="tr-TR" smtClean="0"/>
              <a:t>30.09.2020</a:t>
            </a:fld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1F7A-06A6-49AE-BB09-53F05E66448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0883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73175-1521-4EC8-B622-9C26038F4D2F}" type="datetimeFigureOut">
              <a:rPr lang="tr-TR" smtClean="0"/>
              <a:t>30.09.2020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1F7A-06A6-49AE-BB09-53F05E66448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37016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73175-1521-4EC8-B622-9C26038F4D2F}" type="datetimeFigureOut">
              <a:rPr lang="tr-TR" smtClean="0"/>
              <a:t>30.09.2020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1F7A-06A6-49AE-BB09-53F05E66448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3585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73175-1521-4EC8-B622-9C26038F4D2F}" type="datetimeFigureOut">
              <a:rPr lang="tr-TR" smtClean="0"/>
              <a:t>30.09.2020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31F7A-06A6-49AE-BB09-53F05E66448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1073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59697" y="299802"/>
            <a:ext cx="11412511" cy="6310859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342900" indent="-342900" algn="l">
              <a:buFontTx/>
              <a:buChar char="-"/>
            </a:pPr>
            <a:r>
              <a:rPr lang="tr-TR" sz="3200" dirty="0" smtClean="0"/>
              <a:t>TESCİL (KAYIT) İŞLEMİ </a:t>
            </a:r>
          </a:p>
          <a:p>
            <a:pPr marL="342900" indent="-342900" algn="l">
              <a:buFontTx/>
              <a:buChar char="-"/>
            </a:pPr>
            <a:r>
              <a:rPr lang="tr-TR" sz="3200" dirty="0" smtClean="0"/>
              <a:t>TESCİLE BAŞVURU</a:t>
            </a:r>
          </a:p>
          <a:p>
            <a:pPr marL="342900" indent="-342900" algn="l">
              <a:buFontTx/>
              <a:buChar char="-"/>
            </a:pPr>
            <a:r>
              <a:rPr lang="tr-TR" sz="3200" dirty="0" smtClean="0"/>
              <a:t>TESCİLDE BAŞVURUYA YETKİLİ KİŞİLER</a:t>
            </a:r>
          </a:p>
          <a:p>
            <a:pPr marL="342900" indent="-342900" algn="l">
              <a:buFontTx/>
              <a:buChar char="-"/>
            </a:pPr>
            <a:r>
              <a:rPr lang="tr-TR" sz="3200" dirty="0" smtClean="0"/>
              <a:t>TESCİLE ZORUNLU OLAN HUSUSLAR</a:t>
            </a:r>
          </a:p>
          <a:p>
            <a:pPr marL="342900" indent="-342900" algn="l">
              <a:buFontTx/>
              <a:buChar char="-"/>
            </a:pPr>
            <a:r>
              <a:rPr lang="tr-TR" sz="3200" dirty="0" smtClean="0"/>
              <a:t>İLGİLİ ODANIN TESPİTİ</a:t>
            </a:r>
          </a:p>
          <a:p>
            <a:pPr marL="342900" indent="-342900" algn="l">
              <a:buFontTx/>
              <a:buChar char="-"/>
            </a:pPr>
            <a:r>
              <a:rPr lang="tr-TR" sz="3200" dirty="0" smtClean="0"/>
              <a:t>SİCİL TASTİKNAMESİ</a:t>
            </a:r>
          </a:p>
          <a:p>
            <a:pPr marL="342900" indent="-342900" algn="l">
              <a:buFontTx/>
              <a:buChar char="-"/>
            </a:pPr>
            <a:r>
              <a:rPr lang="tr-TR" sz="3200" dirty="0"/>
              <a:t> </a:t>
            </a:r>
            <a:r>
              <a:rPr lang="tr-TR" sz="3200" dirty="0" smtClean="0"/>
              <a:t>DEĞİKLİK SONA ERME</a:t>
            </a:r>
          </a:p>
          <a:p>
            <a:pPr marL="342900" indent="-342900" algn="l">
              <a:buFontTx/>
              <a:buChar char="-"/>
            </a:pPr>
            <a:r>
              <a:rPr lang="tr-TR" sz="3200" dirty="0" smtClean="0"/>
              <a:t>SÜRE </a:t>
            </a:r>
          </a:p>
          <a:p>
            <a:pPr marL="342900" indent="-342900" algn="l">
              <a:buFontTx/>
              <a:buChar char="-"/>
            </a:pPr>
            <a:r>
              <a:rPr lang="tr-T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MAHKEME VEYA RESMİ KURUMLARA DAYANAN TESCİL</a:t>
            </a:r>
          </a:p>
          <a:p>
            <a:pPr marL="342900" indent="-342900" algn="l">
              <a:buFontTx/>
              <a:buChar char="-"/>
            </a:pPr>
            <a:r>
              <a:rPr lang="tr-TR" sz="3200" dirty="0" smtClean="0"/>
              <a:t>TESCİL TARİHİ VE İLAN </a:t>
            </a:r>
          </a:p>
          <a:p>
            <a:pPr marL="342900" indent="-342900" algn="l">
              <a:buFontTx/>
              <a:buChar char="-"/>
            </a:pPr>
            <a:r>
              <a:rPr lang="tr-TR" sz="3200" dirty="0" smtClean="0"/>
              <a:t>HARÇLAR</a:t>
            </a:r>
          </a:p>
          <a:p>
            <a:pPr marL="342900" indent="-342900" algn="l">
              <a:buFontTx/>
              <a:buChar char="-"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173758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374753" y="362294"/>
            <a:ext cx="1137753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SİCİL TASDİKNAME</a:t>
            </a:r>
            <a:endParaRPr lang="tr-TR" sz="2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tr-T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Tescil Esnasında kişiye </a:t>
            </a:r>
            <a:r>
              <a:rPr lang="tr-T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sicil tasdiknamesi verilir.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tr-T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TASDİKNAMEDE</a:t>
            </a:r>
            <a:endParaRPr lang="tr-TR" sz="2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tr-T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Adı ve Soyadı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tr-T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Kimlik numarası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tr-T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İşletme adı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tr-T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Adres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tr-T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Sektörü meslek kodu </a:t>
            </a:r>
            <a:r>
              <a:rPr lang="tr-TR" sz="28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nace</a:t>
            </a:r>
            <a:r>
              <a:rPr lang="tr-T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kodu ve tanımı bulunur.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tr-T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Şube </a:t>
            </a:r>
            <a:r>
              <a:rPr lang="tr-T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 şube adresi alınır.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tr-T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Düzenlendiği </a:t>
            </a:r>
            <a:r>
              <a:rPr lang="tr-T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tarih son geçerlilik tarihi müdür veya müdür yardımcısının adı soyadı elektronik imza ile imzalandığı belge içerir.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73978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87680" y="377513"/>
            <a:ext cx="11099074" cy="1919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tr-T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Sicil kayıtlarında herhangi bir durumun </a:t>
            </a:r>
            <a:r>
              <a:rPr lang="tr-TR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değiştirmesi gerekiyorsa tasdikname gideri harcı ilgiliden tahsil edilir.</a:t>
            </a: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tr-T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Sicil </a:t>
            </a:r>
            <a:r>
              <a:rPr lang="tr-TR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tasdiknameleri 6 ay geçerlidir. </a:t>
            </a:r>
            <a:endParaRPr lang="tr-T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487680" y="2782273"/>
            <a:ext cx="11347269" cy="282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DEĞİŞİKLİK VE SONA ERME</a:t>
            </a:r>
            <a:endParaRPr lang="tr-TR" sz="2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tr-T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Tescil </a:t>
            </a:r>
            <a:r>
              <a:rPr lang="tr-T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edilmiş hususlarda meydana gelen </a:t>
            </a:r>
            <a:r>
              <a:rPr lang="tr-T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 türlü </a:t>
            </a:r>
            <a:r>
              <a:rPr lang="tr-T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değişiklikte tescil edilir.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tr-T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Üyelik son bulduğunda sicildeki kayıt ilgilinin başvurusu üzerine kısmen </a:t>
            </a:r>
            <a:r>
              <a:rPr lang="tr-T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yada tamamen silinir.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286087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474617" y="0"/>
            <a:ext cx="11177452" cy="32598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3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SÜRE </a:t>
            </a:r>
            <a:endParaRPr lang="tr-TR" sz="3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3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Kanunda ve yönetmelikte aksi düzenlenen hallerin dışında </a:t>
            </a:r>
            <a:endParaRPr lang="tr-TR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3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a)Tescili gerekli hususların </a:t>
            </a:r>
            <a:endParaRPr lang="tr-TR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3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b)Değişikliğin</a:t>
            </a:r>
            <a:endParaRPr lang="tr-TR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3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c)Tescilde yapılacak değişiklik, için süre 30 gündür.</a:t>
            </a:r>
            <a:endParaRPr lang="tr-TR" sz="3000" dirty="0"/>
          </a:p>
        </p:txBody>
      </p:sp>
      <p:sp>
        <p:nvSpPr>
          <p:cNvPr id="5" name="Dikdörtgen 4"/>
          <p:cNvSpPr/>
          <p:nvPr/>
        </p:nvSpPr>
        <p:spPr>
          <a:xfrm>
            <a:off x="474617" y="4075400"/>
            <a:ext cx="10903132" cy="2875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3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MAHKEME VEYA RESMİ KURUMLARA DAYANAN TESCİL</a:t>
            </a:r>
            <a:endParaRPr lang="tr-TR" sz="3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3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Mahkeme veya resmi kurumlardan gelen bilgileri sicil esas ve üye defterine girmek </a:t>
            </a:r>
            <a:r>
              <a:rPr lang="tr-TR" sz="3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zorundayız. Mesela </a:t>
            </a:r>
            <a:r>
              <a:rPr lang="tr-TR" sz="3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örnek verecek olursak ihale yasaklısı işyeri ile ilgili </a:t>
            </a:r>
            <a:r>
              <a:rPr lang="tr-TR" sz="3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rehin, ipotek </a:t>
            </a:r>
            <a:r>
              <a:rPr lang="tr-TR" sz="3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vb</a:t>
            </a:r>
            <a:r>
              <a:rPr lang="tr-TR" sz="3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gelen yazılar üye kayıt defterine işlenir.</a:t>
            </a:r>
            <a:endParaRPr lang="tr-TR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9327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634" y="169817"/>
            <a:ext cx="11521440" cy="4820194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7759337" y="2521131"/>
            <a:ext cx="1123406" cy="401951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Oval 3"/>
          <p:cNvSpPr/>
          <p:nvPr/>
        </p:nvSpPr>
        <p:spPr>
          <a:xfrm>
            <a:off x="10737668" y="2722106"/>
            <a:ext cx="1123406" cy="401951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6" name="Düz Ok Bağlayıcısı 5"/>
          <p:cNvCxnSpPr/>
          <p:nvPr/>
        </p:nvCxnSpPr>
        <p:spPr>
          <a:xfrm flipH="1">
            <a:off x="1813810" y="2923081"/>
            <a:ext cx="5945527" cy="2753265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Ok Bağlayıcısı 6"/>
          <p:cNvCxnSpPr/>
          <p:nvPr/>
        </p:nvCxnSpPr>
        <p:spPr>
          <a:xfrm flipH="1">
            <a:off x="9968459" y="3124057"/>
            <a:ext cx="1467751" cy="2552287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Metin kutusu 8"/>
          <p:cNvSpPr txBox="1"/>
          <p:nvPr/>
        </p:nvSpPr>
        <p:spPr>
          <a:xfrm>
            <a:off x="405591" y="5676346"/>
            <a:ext cx="4481202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Üyenin Detay sayfasında Açıklamalar yazan bölüme girilecek</a:t>
            </a:r>
            <a:endParaRPr lang="tr-TR" dirty="0"/>
          </a:p>
        </p:txBody>
      </p:sp>
      <p:sp>
        <p:nvSpPr>
          <p:cNvPr id="11" name="Metin kutusu 10"/>
          <p:cNvSpPr txBox="1"/>
          <p:nvPr/>
        </p:nvSpPr>
        <p:spPr>
          <a:xfrm>
            <a:off x="6818169" y="5676345"/>
            <a:ext cx="4481202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Yeni Kayıt girişi için yeni sekmesinden giriş yapılacak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36603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706" y="164892"/>
            <a:ext cx="11604443" cy="4715691"/>
          </a:xfrm>
          <a:prstGeom prst="rect">
            <a:avLst/>
          </a:prstGeom>
        </p:spPr>
      </p:pic>
      <p:sp>
        <p:nvSpPr>
          <p:cNvPr id="3" name="Yuvarlatılmış Dikdörtgen 2"/>
          <p:cNvSpPr/>
          <p:nvPr/>
        </p:nvSpPr>
        <p:spPr>
          <a:xfrm>
            <a:off x="2586446" y="757646"/>
            <a:ext cx="3619482" cy="1355967"/>
          </a:xfrm>
          <a:prstGeom prst="round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5" name="Düz Ok Bağlayıcısı 4"/>
          <p:cNvCxnSpPr/>
          <p:nvPr/>
        </p:nvCxnSpPr>
        <p:spPr>
          <a:xfrm flipH="1">
            <a:off x="1409075" y="2113613"/>
            <a:ext cx="1289155" cy="3162925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Metin kutusu 5"/>
          <p:cNvSpPr txBox="1"/>
          <p:nvPr/>
        </p:nvSpPr>
        <p:spPr>
          <a:xfrm>
            <a:off x="569626" y="5412402"/>
            <a:ext cx="11438523" cy="13849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tr-TR" sz="2800" dirty="0" smtClean="0">
                <a:solidFill>
                  <a:srgbClr val="FF0000"/>
                </a:solidFill>
              </a:rPr>
              <a:t>Mahkeme kararı, İflas-Konkordato, Siciline işlenmesi geren bir durum varsa bu bölümden yazılması ve Üye Kayıt aidat defterinde üyenin sayfasına işlenmesi gereklidir.</a:t>
            </a:r>
            <a:endParaRPr lang="tr-T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4760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43988" y="415243"/>
            <a:ext cx="11412583" cy="6396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TESCİL TARİHİ TESCİL VE İLANIN ETKİSİ</a:t>
            </a:r>
            <a:endParaRPr lang="tr-TR" sz="32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_Tescil gazetede ilan edildikten sonra tamamen hukuki boyut kazanmış olur.</a:t>
            </a: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_Tescil de gerçekleştirilen bütün işlemler tescil tarihi </a:t>
            </a:r>
            <a:r>
              <a:rPr lang="tr-TR" sz="3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esbisle</a:t>
            </a:r>
            <a:r>
              <a:rPr lang="tr-TR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elektronik imza ile kayıt altına alındığı tarihtir</a:t>
            </a:r>
            <a:r>
              <a:rPr lang="tr-T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tr-TR" sz="32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</a:t>
            </a:r>
            <a:r>
              <a:rPr lang="tr-TR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HARÇLAR </a:t>
            </a:r>
            <a:endParaRPr lang="tr-TR" sz="32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Müdürlükten veya ilgili meslek odasından harcı ödenmeyen hiçbir belge alınamaz</a:t>
            </a:r>
            <a:r>
              <a:rPr lang="tr-T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(harca tabi olan belgeler, Sicil </a:t>
            </a:r>
            <a:r>
              <a:rPr lang="tr-TR" sz="32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Tastiknamesi</a:t>
            </a:r>
            <a:r>
              <a:rPr lang="tr-T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Faaliyet belgesi, İhale durum belgesi vb.)</a:t>
            </a:r>
            <a:endParaRPr lang="tr-T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824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11437" y="217585"/>
            <a:ext cx="11706391" cy="39703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800" b="1" dirty="0">
                <a:solidFill>
                  <a:srgbClr val="FF0000"/>
                </a:solidFill>
              </a:rPr>
              <a:t>TESCİL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800" b="1" dirty="0" smtClean="0"/>
              <a:t>Vergi kaydından itibaren 30 gün içinde tescil olunacak</a:t>
            </a:r>
            <a:endParaRPr lang="tr-TR" sz="2800" dirty="0"/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800" b="1" dirty="0" smtClean="0">
                <a:solidFill>
                  <a:srgbClr val="FF0000"/>
                </a:solidFill>
              </a:rPr>
              <a:t>Her </a:t>
            </a:r>
            <a:r>
              <a:rPr lang="tr-TR" sz="2800" b="1" dirty="0">
                <a:solidFill>
                  <a:srgbClr val="FF0000"/>
                </a:solidFill>
              </a:rPr>
              <a:t>bir meslek için ayrı ayrı kayıt yaptırılır.</a:t>
            </a:r>
            <a:endParaRPr lang="tr-TR" sz="2800" dirty="0">
              <a:solidFill>
                <a:srgbClr val="FF0000"/>
              </a:solidFill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800" b="1" dirty="0" smtClean="0">
                <a:solidFill>
                  <a:srgbClr val="FF0000"/>
                </a:solidFill>
              </a:rPr>
              <a:t>Aynı </a:t>
            </a:r>
            <a:r>
              <a:rPr lang="tr-TR" sz="2800" b="1" dirty="0">
                <a:solidFill>
                  <a:srgbClr val="FF0000"/>
                </a:solidFill>
              </a:rPr>
              <a:t>meslek kolu </a:t>
            </a:r>
            <a:r>
              <a:rPr lang="tr-TR" sz="2800" b="1" dirty="0"/>
              <a:t>ile birden fazla işyeri </a:t>
            </a:r>
            <a:r>
              <a:rPr lang="tr-TR" sz="2800" b="1" dirty="0" smtClean="0"/>
              <a:t>olması halinde </a:t>
            </a:r>
            <a:r>
              <a:rPr lang="tr-TR" sz="2800" b="1" dirty="0" smtClean="0">
                <a:solidFill>
                  <a:srgbClr val="FF0000"/>
                </a:solidFill>
              </a:rPr>
              <a:t>şube </a:t>
            </a:r>
            <a:r>
              <a:rPr lang="tr-TR" sz="2800" b="1" dirty="0"/>
              <a:t>olarak adlandırılır.</a:t>
            </a:r>
            <a:endParaRPr lang="tr-TR" sz="2800" dirty="0"/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800" b="1" dirty="0" smtClean="0"/>
              <a:t>Tescil </a:t>
            </a:r>
            <a:r>
              <a:rPr lang="tr-TR" sz="2800" b="1" dirty="0"/>
              <a:t>edilecek bütün kayıtların doğrulayıcı belgelere dayanması şarttır.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21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414611"/>
            <a:ext cx="1170432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800" b="1" dirty="0"/>
              <a:t> TESCİLE </a:t>
            </a:r>
            <a:r>
              <a:rPr lang="tr-TR" sz="2800" b="1" dirty="0" smtClean="0"/>
              <a:t>BAŞVURU</a:t>
            </a:r>
          </a:p>
          <a:p>
            <a:pPr marL="457200" lvl="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800" b="1" dirty="0" smtClean="0">
                <a:solidFill>
                  <a:srgbClr val="FF0000"/>
                </a:solidFill>
              </a:rPr>
              <a:t>Elektronik ortamda veya bizzat sicil </a:t>
            </a:r>
            <a:r>
              <a:rPr lang="tr-TR" sz="2800" b="1" dirty="0" smtClean="0">
                <a:solidFill>
                  <a:srgbClr val="FF0000"/>
                </a:solidFill>
              </a:rPr>
              <a:t>müdürlüğüne müracaat </a:t>
            </a:r>
            <a:r>
              <a:rPr lang="tr-TR" sz="2800" b="1" dirty="0" smtClean="0">
                <a:solidFill>
                  <a:srgbClr val="FF0000"/>
                </a:solidFill>
              </a:rPr>
              <a:t>yapılır.</a:t>
            </a:r>
          </a:p>
          <a:p>
            <a:pPr marL="457200" lvl="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800" b="1" dirty="0" smtClean="0"/>
              <a:t>Kayıt tarihi için </a:t>
            </a:r>
            <a:r>
              <a:rPr lang="tr-TR" sz="2800" b="1" dirty="0" smtClean="0">
                <a:solidFill>
                  <a:srgbClr val="FF0000"/>
                </a:solidFill>
              </a:rPr>
              <a:t>ESBİS teki tarih esas </a:t>
            </a:r>
            <a:r>
              <a:rPr lang="tr-TR" sz="2800" b="1" dirty="0" smtClean="0"/>
              <a:t>alınır.</a:t>
            </a:r>
            <a:endParaRPr lang="tr-TR" sz="2800" dirty="0"/>
          </a:p>
          <a:p>
            <a:pPr marL="457200" lvl="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800" b="1" dirty="0" smtClean="0"/>
              <a:t>Kayıt esnasında gerekli belgeleri </a:t>
            </a:r>
            <a:r>
              <a:rPr lang="tr-TR" sz="2800" b="1" dirty="0"/>
              <a:t>ister</a:t>
            </a:r>
            <a:r>
              <a:rPr lang="tr-TR" sz="2800" b="1" dirty="0" smtClean="0"/>
              <a:t>.</a:t>
            </a:r>
          </a:p>
          <a:p>
            <a:pPr marL="457200" lvl="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800" b="1" dirty="0"/>
              <a:t>ihtiyaç duyulması halinde diğer tamamlayıcı belgeleri de isteyebilir.</a:t>
            </a:r>
            <a:endParaRPr lang="tr-TR" sz="2800" dirty="0"/>
          </a:p>
          <a:p>
            <a:pPr marL="457200" lvl="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800" b="1" dirty="0">
                <a:solidFill>
                  <a:srgbClr val="FF0000"/>
                </a:solidFill>
              </a:rPr>
              <a:t>ESBİS üzerinden temin edilebilmesi halinde ayrıca belge istenmez.</a:t>
            </a:r>
            <a:endParaRPr lang="tr-TR" sz="2800" dirty="0">
              <a:solidFill>
                <a:srgbClr val="FF0000"/>
              </a:solidFill>
            </a:endParaRPr>
          </a:p>
          <a:p>
            <a:pPr marL="457200" lvl="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20391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636655"/>
              </p:ext>
            </p:extLst>
          </p:nvPr>
        </p:nvGraphicFramePr>
        <p:xfrm>
          <a:off x="305798" y="341105"/>
          <a:ext cx="11058888" cy="3886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29444">
                  <a:extLst>
                    <a:ext uri="{9D8B030D-6E8A-4147-A177-3AD203B41FA5}">
                      <a16:colId xmlns:a16="http://schemas.microsoft.com/office/drawing/2014/main" val="3986112301"/>
                    </a:ext>
                  </a:extLst>
                </a:gridCol>
                <a:gridCol w="5529444">
                  <a:extLst>
                    <a:ext uri="{9D8B030D-6E8A-4147-A177-3AD203B41FA5}">
                      <a16:colId xmlns:a16="http://schemas.microsoft.com/office/drawing/2014/main" val="756758834"/>
                    </a:ext>
                  </a:extLst>
                </a:gridCol>
              </a:tblGrid>
              <a:tr h="9826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effectLst/>
                        </a:rPr>
                        <a:t>SABİT İŞYERİ KAYDI İÇİN GEREKLİ EVRAKLAR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effectLst/>
                        </a:rPr>
                        <a:t>TAŞIMACILIK VE SEYYAR İŞLETME KAYDI İÇİN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962809"/>
                  </a:ext>
                </a:extLst>
              </a:tr>
              <a:tr h="48019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2800">
                          <a:effectLst/>
                        </a:rPr>
                        <a:t>KİMLİK FOTOKOPİSİ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2800">
                          <a:effectLst/>
                        </a:rPr>
                        <a:t>KİMLİK FOTOKOPİSİ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1098050"/>
                  </a:ext>
                </a:extLst>
              </a:tr>
              <a:tr h="48019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2800">
                          <a:effectLst/>
                        </a:rPr>
                        <a:t>VERGİ LEVHA FOTOKOPİSİ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2800">
                          <a:effectLst/>
                        </a:rPr>
                        <a:t>VERGİ LEVHA FOTOKOPİSİ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08715507"/>
                  </a:ext>
                </a:extLst>
              </a:tr>
              <a:tr h="48019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2800">
                          <a:effectLst/>
                        </a:rPr>
                        <a:t>VESİKALIK FOTOĞRAF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2800">
                          <a:effectLst/>
                        </a:rPr>
                        <a:t>VESİKALIK FOTOĞRAF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30203262"/>
                  </a:ext>
                </a:extLst>
              </a:tr>
              <a:tr h="4801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effectLst/>
                        </a:rPr>
                        <a:t> 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2800">
                          <a:effectLst/>
                        </a:rPr>
                        <a:t>İKAMETGAH BELGESİ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31011"/>
                  </a:ext>
                </a:extLst>
              </a:tr>
              <a:tr h="9826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effectLst/>
                        </a:rPr>
                        <a:t> 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tr-TR" sz="2800" dirty="0">
                          <a:effectLst/>
                        </a:rPr>
                        <a:t>ARAÇ RUHSATI (TAŞIMACILIK SEKTÖRÜ)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49771864"/>
                  </a:ext>
                </a:extLst>
              </a:tr>
            </a:tbl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305799" y="4497049"/>
            <a:ext cx="11058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>
                <a:solidFill>
                  <a:srgbClr val="FF0000"/>
                </a:solidFill>
              </a:rPr>
              <a:t> Not: Vergi kaydı açılış tarihi 2019 öncesi olanlardan Geçici Gelir Vergi Beyannamesi (Muhasebeciden (E-MAİL) Temin edilir</a:t>
            </a:r>
            <a:r>
              <a:rPr lang="tr-TR" sz="2800" dirty="0" smtClean="0">
                <a:solidFill>
                  <a:srgbClr val="FF0000"/>
                </a:solidFill>
              </a:rPr>
              <a:t>.)</a:t>
            </a:r>
            <a:endParaRPr lang="tr-T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139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29848" y="178473"/>
            <a:ext cx="1167234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TESCİLDE BAŞVURUYA YETKİLİ </a:t>
            </a:r>
            <a:r>
              <a:rPr lang="tr-TR" sz="32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KİŞİLER</a:t>
            </a:r>
          </a:p>
          <a:p>
            <a:pPr>
              <a:lnSpc>
                <a:spcPct val="150000"/>
              </a:lnSpc>
            </a:pPr>
            <a:r>
              <a:rPr lang="tr-T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Tescil </a:t>
            </a:r>
            <a:r>
              <a:rPr lang="tr-TR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başvurusu ilgililer tarafından yetkili müdürlüğe yapılır.</a:t>
            </a: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tr-TR" sz="32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Tescile </a:t>
            </a:r>
            <a:r>
              <a:rPr lang="tr-TR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başvuru yapabilecek kişiler</a:t>
            </a:r>
            <a:endParaRPr lang="tr-TR" sz="32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tr-TR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a)Esnaf ve sanatkarın kendisi</a:t>
            </a: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tr-T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b)Noter vekaleti</a:t>
            </a:r>
          </a:p>
          <a:p>
            <a:pPr>
              <a:lnSpc>
                <a:spcPct val="150000"/>
              </a:lnSpc>
            </a:pPr>
            <a:r>
              <a:rPr lang="tr-T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c) Ölüm halinde </a:t>
            </a:r>
            <a:r>
              <a:rPr lang="tr-T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tr-TR" sz="32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Mirasçılık Belgesi</a:t>
            </a:r>
            <a:r>
              <a:rPr lang="tr-T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89578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94741" y="282566"/>
            <a:ext cx="11597390" cy="4954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TESCİLE ZORUNLU OLAN HUSUSLAR</a:t>
            </a:r>
            <a:endParaRPr lang="tr-TR" sz="2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tr-T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Kimlik </a:t>
            </a:r>
            <a:r>
              <a:rPr lang="tr-T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numarası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tr-T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İşletme </a:t>
            </a:r>
            <a:r>
              <a:rPr lang="tr-T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adı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tr-TR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İş </a:t>
            </a:r>
            <a:r>
              <a:rPr lang="tr-TR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yeri </a:t>
            </a:r>
            <a:r>
              <a:rPr lang="tr-TR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adresi, S</a:t>
            </a:r>
            <a:r>
              <a:rPr lang="tr-T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eyyar </a:t>
            </a:r>
            <a:r>
              <a:rPr lang="tr-T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olanların </a:t>
            </a:r>
            <a:r>
              <a:rPr lang="tr-T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ikametgah adresi</a:t>
            </a:r>
            <a:endParaRPr lang="tr-TR" sz="2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tr-TR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Tahditli plakaların çalışma </a:t>
            </a:r>
            <a:r>
              <a:rPr lang="tr-T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bölgesi</a:t>
            </a:r>
            <a:r>
              <a:rPr lang="tr-T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8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tr-T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Sektörü </a:t>
            </a:r>
            <a:r>
              <a:rPr lang="tr-T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meslek kodu </a:t>
            </a:r>
            <a:r>
              <a:rPr lang="tr-TR" sz="28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nace</a:t>
            </a:r>
            <a:r>
              <a:rPr lang="tr-T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kodu ve tanımı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tr-T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Vekaletname 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tr-T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Kaydı </a:t>
            </a:r>
            <a:r>
              <a:rPr lang="tr-T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olmayanlar sicile davet edilir</a:t>
            </a:r>
            <a:r>
              <a:rPr lang="tr-T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63624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334780" y="237110"/>
            <a:ext cx="11717312" cy="1936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8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Sicilde </a:t>
            </a:r>
            <a:r>
              <a:rPr lang="tr-TR" sz="28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kaydı olmadan faaliyette bulunduğunu tespit edilen kişilerin bilgileri sicil müdürlüğüne </a:t>
            </a:r>
            <a:r>
              <a:rPr lang="tr-TR" sz="28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oda tarafından bildirilir</a:t>
            </a:r>
            <a:r>
              <a:rPr lang="tr-TR" sz="28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Bu bildirime istinaden Sicil müdürlüğü ruhsat vermekle yükümlü (Belediye, Emniyet vb.) kuruluşlara bildirir ve faaliyetlerini durdurulması sağlanır</a:t>
            </a:r>
            <a:endParaRPr lang="tr-TR" sz="2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99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229849" y="172421"/>
            <a:ext cx="11792262" cy="48259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İLGİLİ ODANIN TESPİTİ</a:t>
            </a:r>
            <a:endParaRPr lang="tr-TR" sz="2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Sicile </a:t>
            </a:r>
            <a:r>
              <a:rPr lang="tr-T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kayıt olan esnaf ve sanatkarlara ait bilgiler müdürlük tarafından ESBİS üzerinden ilgili odaya gönderilir.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Esnaf </a:t>
            </a:r>
            <a:r>
              <a:rPr lang="tr-T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 sanatkarların üye kaydının yapılacağı ilgili oda </a:t>
            </a:r>
            <a:endParaRPr lang="tr-TR" sz="2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a)İ</a:t>
            </a:r>
            <a:r>
              <a:rPr lang="tr-T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lgili </a:t>
            </a:r>
            <a:r>
              <a:rPr lang="tr-T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ihtisas odası 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</a:t>
            </a:r>
            <a:r>
              <a:rPr lang="tr-T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işyeri seyyar </a:t>
            </a:r>
            <a:r>
              <a:rPr lang="tr-T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olanlarındaki yerleşim yerindeki </a:t>
            </a:r>
            <a:r>
              <a:rPr lang="tr-T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ihtisas odası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c)</a:t>
            </a:r>
            <a:r>
              <a:rPr lang="tr-T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Tahditli </a:t>
            </a:r>
            <a:r>
              <a:rPr lang="tr-T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olan çalışma bölgesinin bulunduğu yerdeki meslek ihtisas odası 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d)İ</a:t>
            </a:r>
            <a:r>
              <a:rPr lang="tr-T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lgili </a:t>
            </a:r>
            <a:r>
              <a:rPr lang="tr-T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ihtisas odası </a:t>
            </a:r>
            <a:r>
              <a:rPr lang="tr-T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olmayanlar </a:t>
            </a:r>
            <a:r>
              <a:rPr lang="tr-T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karma </a:t>
            </a:r>
            <a:r>
              <a:rPr lang="tr-T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odaya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27485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514662" y="181143"/>
            <a:ext cx="11402518" cy="34501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e)</a:t>
            </a:r>
            <a:r>
              <a:rPr lang="tr-T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Karma </a:t>
            </a:r>
            <a:r>
              <a:rPr lang="tr-T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oda </a:t>
            </a:r>
            <a:r>
              <a:rPr lang="tr-T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yoksa mesleğiyle </a:t>
            </a:r>
            <a:r>
              <a:rPr lang="tr-T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ilgili en yakın ihtisas </a:t>
            </a:r>
            <a:r>
              <a:rPr lang="tr-T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odasına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f)</a:t>
            </a:r>
            <a:r>
              <a:rPr lang="tr-T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Esas faaliyet için oda kaydı zorunlu fakat ikinci meslek için oda kaydı zorunlu olmayıp sicil kaydı zorunludur.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g)</a:t>
            </a:r>
            <a:r>
              <a:rPr lang="tr-T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Tescil ve </a:t>
            </a:r>
            <a:r>
              <a:rPr lang="tr-TR" sz="28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terkde</a:t>
            </a:r>
            <a:r>
              <a:rPr lang="tr-T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yönetim </a:t>
            </a:r>
            <a:r>
              <a:rPr lang="tr-T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kurulu kararı alınması gerekmektedir.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h)</a:t>
            </a:r>
            <a:r>
              <a:rPr lang="tr-T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Esnaf </a:t>
            </a:r>
            <a:r>
              <a:rPr lang="tr-T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sayılma haddinin 6 katını aşanlar mutabakat komitesi aracılığıyla ticaret siciline aktarılır.(Satış tutarı 2020 yılı için 390 bin)</a:t>
            </a: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861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657</Words>
  <Application>Microsoft Office PowerPoint</Application>
  <PresentationFormat>Geniş ekran</PresentationFormat>
  <Paragraphs>92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Dell</dc:creator>
  <cp:lastModifiedBy>Dell</cp:lastModifiedBy>
  <cp:revision>37</cp:revision>
  <dcterms:created xsi:type="dcterms:W3CDTF">2020-09-28T12:05:32Z</dcterms:created>
  <dcterms:modified xsi:type="dcterms:W3CDTF">2020-09-30T12:04:53Z</dcterms:modified>
</cp:coreProperties>
</file>