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4" r:id="rId3"/>
    <p:sldId id="273" r:id="rId4"/>
    <p:sldId id="276" r:id="rId5"/>
    <p:sldId id="256" r:id="rId6"/>
    <p:sldId id="257" r:id="rId7"/>
    <p:sldId id="258" r:id="rId8"/>
    <p:sldId id="259" r:id="rId9"/>
    <p:sldId id="260" r:id="rId10"/>
    <p:sldId id="265" r:id="rId11"/>
    <p:sldId id="266" r:id="rId12"/>
    <p:sldId id="275" r:id="rId13"/>
    <p:sldId id="267" r:id="rId14"/>
    <p:sldId id="268" r:id="rId15"/>
    <p:sldId id="272" r:id="rId16"/>
    <p:sldId id="271" r:id="rId17"/>
    <p:sldId id="270" r:id="rId18"/>
    <p:sldId id="269" r:id="rId19"/>
    <p:sldId id="263" r:id="rId20"/>
    <p:sldId id="283" r:id="rId21"/>
    <p:sldId id="284" r:id="rId22"/>
  </p:sldIdLst>
  <p:sldSz cx="12192000" cy="6858000"/>
  <p:notesSz cx="6735763" cy="9869488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902" y="259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2244D-3DE8-4FB3-B873-9054B14BB630}" type="datetimeFigureOut">
              <a:rPr lang="tr-TR" smtClean="0"/>
              <a:t>30.12.2020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1AA-AB67-43CD-9BE7-B2BBF298ED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98484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2244D-3DE8-4FB3-B873-9054B14BB630}" type="datetimeFigureOut">
              <a:rPr lang="tr-TR" smtClean="0"/>
              <a:t>30.12.2020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1AA-AB67-43CD-9BE7-B2BBF298ED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7242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2244D-3DE8-4FB3-B873-9054B14BB630}" type="datetimeFigureOut">
              <a:rPr lang="tr-TR" smtClean="0"/>
              <a:t>30.12.2020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1AA-AB67-43CD-9BE7-B2BBF298ED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7343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84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30.12.2020</a:t>
            </a:fld>
            <a:endParaRPr lang="tr-T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86" y="313232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497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30.12.2020</a:t>
            </a:fld>
            <a:endParaRPr lang="tr-T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80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50"/>
            <a:ext cx="7955555" cy="2423347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30.12.2020</a:t>
            </a:fld>
            <a:endParaRPr lang="tr-T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687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30.12.2020</a:t>
            </a:fld>
            <a:endParaRPr lang="tr-T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07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2"/>
            <a:ext cx="4462272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2"/>
            <a:ext cx="4462272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30.12.2020</a:t>
            </a:fld>
            <a:endParaRPr lang="tr-T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065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30.12.2020</a:t>
            </a:fld>
            <a:endParaRPr lang="tr-T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321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30.12.2020</a:t>
            </a:fld>
            <a:endParaRPr lang="tr-T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647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831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721" y="731522"/>
            <a:ext cx="5356113" cy="4894731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40"/>
            <a:ext cx="4518213" cy="21395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30.12.2020</a:t>
            </a:fld>
            <a:endParaRPr lang="tr-T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573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2244D-3DE8-4FB3-B873-9054B14BB630}" type="datetimeFigureOut">
              <a:rPr lang="tr-TR" smtClean="0"/>
              <a:t>30.12.2020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1AA-AB67-43CD-9BE7-B2BBF298ED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5275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39"/>
            <a:ext cx="54864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7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30.12.2020</a:t>
            </a:fld>
            <a:endParaRPr lang="tr-T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039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30.12.2020</a:t>
            </a:fld>
            <a:endParaRPr lang="tr-T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457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89" y="731559"/>
            <a:ext cx="6439049" cy="4894729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30.12.2020</a:t>
            </a:fld>
            <a:endParaRPr lang="tr-T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622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2244D-3DE8-4FB3-B873-9054B14BB630}" type="datetimeFigureOut">
              <a:rPr lang="tr-TR" smtClean="0"/>
              <a:t>30.12.2020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1AA-AB67-43CD-9BE7-B2BBF298ED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7495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2244D-3DE8-4FB3-B873-9054B14BB630}" type="datetimeFigureOut">
              <a:rPr lang="tr-TR" smtClean="0"/>
              <a:t>30.12.2020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1AA-AB67-43CD-9BE7-B2BBF298ED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26724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2244D-3DE8-4FB3-B873-9054B14BB630}" type="datetimeFigureOut">
              <a:rPr lang="tr-TR" smtClean="0"/>
              <a:t>30.12.2020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1AA-AB67-43CD-9BE7-B2BBF298ED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8989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2244D-3DE8-4FB3-B873-9054B14BB630}" type="datetimeFigureOut">
              <a:rPr lang="tr-TR" smtClean="0"/>
              <a:t>30.12.2020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1AA-AB67-43CD-9BE7-B2BBF298ED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8192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2244D-3DE8-4FB3-B873-9054B14BB630}" type="datetimeFigureOut">
              <a:rPr lang="tr-TR" smtClean="0"/>
              <a:t>30.12.2020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1AA-AB67-43CD-9BE7-B2BBF298ED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196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2244D-3DE8-4FB3-B873-9054B14BB630}" type="datetimeFigureOut">
              <a:rPr lang="tr-TR" smtClean="0"/>
              <a:t>30.12.2020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1AA-AB67-43CD-9BE7-B2BBF298ED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66523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2244D-3DE8-4FB3-B873-9054B14BB630}" type="datetimeFigureOut">
              <a:rPr lang="tr-TR" smtClean="0"/>
              <a:t>30.12.2020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1AA-AB67-43CD-9BE7-B2BBF298ED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6027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2244D-3DE8-4FB3-B873-9054B14BB630}" type="datetimeFigureOut">
              <a:rPr lang="tr-TR" smtClean="0"/>
              <a:t>30.12.2020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7A1AA-AB67-43CD-9BE7-B2BBF298ED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8395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6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30.12.2020</a:t>
            </a:fld>
            <a:endParaRPr lang="tr-T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77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222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3287688" y="4857311"/>
            <a:ext cx="5637010" cy="1927953"/>
          </a:xfrm>
        </p:spPr>
        <p:txBody>
          <a:bodyPr>
            <a:noAutofit/>
          </a:bodyPr>
          <a:lstStyle/>
          <a:p>
            <a:pPr algn="ctr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</a:pPr>
            <a:r>
              <a:rPr lang="tr-TR" sz="2800" b="1" dirty="0" smtClean="0"/>
              <a:t>HİBE DESTEK PROGRAMI </a:t>
            </a:r>
          </a:p>
          <a:p>
            <a:pPr algn="ctr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</a:pPr>
            <a:r>
              <a:rPr lang="tr-TR" sz="1800" b="1" dirty="0" smtClean="0"/>
              <a:t>(GELİR KAYBI VE KİRA DESTEĞİ) </a:t>
            </a:r>
            <a:r>
              <a:rPr lang="tr-TR" sz="2800" b="1" dirty="0" smtClean="0"/>
              <a:t>BİLGİLENDİRME TOPLANTISI</a:t>
            </a:r>
            <a:endParaRPr lang="tr-TR" sz="2400" b="1" dirty="0"/>
          </a:p>
          <a:p>
            <a:pPr algn="ctr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</a:pPr>
            <a:r>
              <a:rPr lang="tr-TR" sz="1600" dirty="0" smtClean="0"/>
              <a:t>30 Aralık </a:t>
            </a:r>
            <a:r>
              <a:rPr lang="tr-TR" sz="1600" dirty="0"/>
              <a:t>2020</a:t>
            </a:r>
          </a:p>
        </p:txBody>
      </p:sp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524000" y="2852941"/>
            <a:ext cx="9144000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tr-TR" sz="3600" dirty="0">
                <a:effectLst>
                  <a:reflection blurRad="6350" stA="28000" endPos="27000" dir="5400000" sy="-100000" algn="bl" rotWithShape="0"/>
                </a:effectLst>
              </a:rPr>
              <a:t>T.C. </a:t>
            </a:r>
            <a:br>
              <a:rPr lang="tr-TR" sz="3600" dirty="0">
                <a:effectLst>
                  <a:reflection blurRad="6350" stA="28000" endPos="27000" dir="5400000" sy="-100000" algn="bl" rotWithShape="0"/>
                </a:effectLst>
              </a:rPr>
            </a:br>
            <a:r>
              <a:rPr lang="tr-TR" sz="3600" dirty="0">
                <a:effectLst>
                  <a:reflection blurRad="6350" stA="28000" endPos="27000" dir="5400000" sy="-100000" algn="bl" rotWithShape="0"/>
                </a:effectLst>
              </a:rPr>
              <a:t>SAKARYA ESNAF ve SANATKARLAR ODALARI BİRLİĞİ</a:t>
            </a:r>
          </a:p>
        </p:txBody>
      </p:sp>
      <p:pic>
        <p:nvPicPr>
          <p:cNvPr id="4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4" y="257464"/>
            <a:ext cx="2448152" cy="2448000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19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07795" y="125784"/>
            <a:ext cx="5814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Trebuchet MS"/>
              </a:rPr>
              <a:t>GELİR KAYBI DESTEĞİ BAŞVURUSU</a:t>
            </a:r>
            <a:endParaRPr kumimoji="0" lang="tr-TR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040" y="647679"/>
            <a:ext cx="9973920" cy="610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3207795" y="125784"/>
            <a:ext cx="5814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Trebuchet MS"/>
              </a:rPr>
              <a:t>GELİR KAYBI DESTEĞİ BAŞVURUSU</a:t>
            </a:r>
            <a:endParaRPr kumimoji="0" lang="tr-TR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185" y="649004"/>
            <a:ext cx="6797629" cy="591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0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3862423" y="125784"/>
            <a:ext cx="45320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Trebuchet MS"/>
              </a:rPr>
              <a:t>KİRA</a:t>
            </a:r>
            <a:r>
              <a:rPr kumimoji="0" lang="tr-TR" sz="2800" b="1" i="0" u="none" strike="noStrike" kern="0" cap="none" spc="0" normalizeH="0" noProof="0" dirty="0" smtClean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Trebuchet MS"/>
              </a:rPr>
              <a:t> </a:t>
            </a:r>
            <a:r>
              <a:rPr kumimoji="0" lang="tr-T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Trebuchet MS"/>
              </a:rPr>
              <a:t>DESTEĞİ BAŞVURUSU</a:t>
            </a:r>
            <a:endParaRPr kumimoji="0" lang="tr-TR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95" y="727215"/>
            <a:ext cx="11924810" cy="556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3862423" y="115393"/>
            <a:ext cx="45320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Trebuchet MS"/>
              </a:rPr>
              <a:t>KİRA</a:t>
            </a:r>
            <a:r>
              <a:rPr kumimoji="0" lang="tr-TR" sz="2800" b="1" i="0" u="none" strike="noStrike" kern="0" cap="none" spc="0" normalizeH="0" noProof="0" dirty="0" smtClean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Trebuchet MS"/>
              </a:rPr>
              <a:t> </a:t>
            </a:r>
            <a:r>
              <a:rPr kumimoji="0" lang="tr-T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Trebuchet MS"/>
              </a:rPr>
              <a:t>DESTEĞİ BAŞVURUSU</a:t>
            </a:r>
            <a:endParaRPr kumimoji="0" lang="tr-TR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507" y="638613"/>
            <a:ext cx="9156986" cy="58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9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862423" y="125784"/>
            <a:ext cx="45320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Trebuchet MS"/>
              </a:rPr>
              <a:t>KİRA</a:t>
            </a:r>
            <a:r>
              <a:rPr kumimoji="0" lang="tr-TR" sz="2800" b="1" i="0" u="none" strike="noStrike" kern="0" cap="none" spc="0" normalizeH="0" noProof="0" dirty="0" smtClean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Trebuchet MS"/>
              </a:rPr>
              <a:t> </a:t>
            </a:r>
            <a:r>
              <a:rPr kumimoji="0" lang="tr-T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Trebuchet MS"/>
              </a:rPr>
              <a:t>DESTEĞİ BAŞVURUSU</a:t>
            </a:r>
            <a:endParaRPr kumimoji="0" lang="tr-TR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369" y="649004"/>
            <a:ext cx="9102117" cy="606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2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862423" y="125784"/>
            <a:ext cx="45320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Trebuchet MS"/>
              </a:rPr>
              <a:t>KİRA</a:t>
            </a:r>
            <a:r>
              <a:rPr kumimoji="0" lang="tr-TR" sz="2800" b="1" i="0" u="none" strike="noStrike" kern="0" cap="none" spc="0" normalizeH="0" noProof="0" dirty="0" smtClean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Trebuchet MS"/>
              </a:rPr>
              <a:t> </a:t>
            </a:r>
            <a:r>
              <a:rPr kumimoji="0" lang="tr-T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Trebuchet MS"/>
              </a:rPr>
              <a:t>DESTEĞİ BAŞVURUSU</a:t>
            </a:r>
            <a:endParaRPr kumimoji="0" lang="tr-TR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769" y="649004"/>
            <a:ext cx="9376461" cy="615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6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862423" y="125784"/>
            <a:ext cx="45320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Trebuchet MS"/>
              </a:rPr>
              <a:t>KİRA</a:t>
            </a:r>
            <a:r>
              <a:rPr kumimoji="0" lang="tr-TR" sz="2800" b="1" i="0" u="none" strike="noStrike" kern="0" cap="none" spc="0" normalizeH="0" noProof="0" dirty="0" smtClean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Trebuchet MS"/>
              </a:rPr>
              <a:t> </a:t>
            </a:r>
            <a:r>
              <a:rPr kumimoji="0" lang="tr-T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Trebuchet MS"/>
              </a:rPr>
              <a:t>DESTEĞİ BAŞVURUSU</a:t>
            </a:r>
            <a:endParaRPr kumimoji="0" lang="tr-TR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615" y="649004"/>
            <a:ext cx="8132769" cy="594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8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3862423" y="125784"/>
            <a:ext cx="45320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Trebuchet MS"/>
              </a:rPr>
              <a:t>KİRA</a:t>
            </a:r>
            <a:r>
              <a:rPr kumimoji="0" lang="tr-TR" sz="2800" b="1" i="0" u="none" strike="noStrike" kern="0" cap="none" spc="0" normalizeH="0" noProof="0" dirty="0" smtClean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Trebuchet MS"/>
              </a:rPr>
              <a:t> </a:t>
            </a:r>
            <a:r>
              <a:rPr kumimoji="0" lang="tr-T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Trebuchet MS"/>
              </a:rPr>
              <a:t>DESTEĞİ BAŞVURUSU</a:t>
            </a:r>
            <a:endParaRPr kumimoji="0" lang="tr-TR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640" y="649004"/>
            <a:ext cx="6522719" cy="604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4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3862423" y="125784"/>
            <a:ext cx="45320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Trebuchet MS"/>
              </a:rPr>
              <a:t>KİRA</a:t>
            </a:r>
            <a:r>
              <a:rPr kumimoji="0" lang="tr-TR" sz="2800" b="1" i="0" u="none" strike="noStrike" kern="0" cap="none" spc="0" normalizeH="0" noProof="0" dirty="0" smtClean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Trebuchet MS"/>
              </a:rPr>
              <a:t> </a:t>
            </a:r>
            <a:r>
              <a:rPr kumimoji="0" lang="tr-T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Trebuchet MS"/>
              </a:rPr>
              <a:t>DESTEĞİ BAŞVURUSU</a:t>
            </a:r>
            <a:endParaRPr kumimoji="0" lang="tr-TR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185" y="649004"/>
            <a:ext cx="6797629" cy="590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02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532" t="12471" r="24977" b="38986"/>
          <a:stretch/>
        </p:blipFill>
        <p:spPr>
          <a:xfrm>
            <a:off x="50292" y="1728278"/>
            <a:ext cx="5789399" cy="5074858"/>
          </a:xfrm>
          <a:prstGeom prst="rect">
            <a:avLst/>
          </a:prstGeom>
        </p:spPr>
      </p:pic>
      <p:sp>
        <p:nvSpPr>
          <p:cNvPr id="5" name="Unvan 1"/>
          <p:cNvSpPr txBox="1">
            <a:spLocks/>
          </p:cNvSpPr>
          <p:nvPr/>
        </p:nvSpPr>
        <p:spPr>
          <a:xfrm>
            <a:off x="1664208" y="100170"/>
            <a:ext cx="8867554" cy="153660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7256 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Sayılı Yapılandırma 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Kanunu 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Başvuru 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ve 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İlk Taksit Ödeme 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Süreleri 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Bir Ay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Uzatıldı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95" y="100170"/>
            <a:ext cx="1446002" cy="1446002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1672" y="100169"/>
            <a:ext cx="1455839" cy="1446003"/>
          </a:xfrm>
          <a:prstGeom prst="rect">
            <a:avLst/>
          </a:prstGeom>
        </p:spPr>
      </p:pic>
      <p:sp>
        <p:nvSpPr>
          <p:cNvPr id="9" name="Metin kutusu 8"/>
          <p:cNvSpPr txBox="1"/>
          <p:nvPr/>
        </p:nvSpPr>
        <p:spPr>
          <a:xfrm>
            <a:off x="6109857" y="1901952"/>
            <a:ext cx="598765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BAŞVURU SÜRESİ: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 Aralık 2020 	         </a:t>
            </a: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31 Ocak 2021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0" name="Akış Çizelgesi: Toplam Birleşimi 9"/>
          <p:cNvSpPr/>
          <p:nvPr/>
        </p:nvSpPr>
        <p:spPr>
          <a:xfrm>
            <a:off x="6172199" y="2597727"/>
            <a:ext cx="2402379" cy="585632"/>
          </a:xfrm>
          <a:prstGeom prst="flowChartSummingJunction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Çentikli Sağ Ok 10"/>
          <p:cNvSpPr/>
          <p:nvPr/>
        </p:nvSpPr>
        <p:spPr>
          <a:xfrm>
            <a:off x="8595361" y="2680853"/>
            <a:ext cx="985058" cy="419378"/>
          </a:xfrm>
          <a:prstGeom prst="notched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Metin kutusu 12"/>
          <p:cNvSpPr txBox="1"/>
          <p:nvPr/>
        </p:nvSpPr>
        <p:spPr>
          <a:xfrm>
            <a:off x="6096000" y="3592207"/>
            <a:ext cx="5987653" cy="2993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İLK TAKSİT ÖDEME SÜRESİ: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Sosyal Güvenlik Kurumu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 Şubat 2021 	       </a:t>
            </a: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31 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Mart 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Hazine ve Maliye Bakanlığı ve Diğerleri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1" i="0" u="sng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 Ocak 2021 	        </a:t>
            </a: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28 Şubat 2021</a:t>
            </a: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9549" y="4786711"/>
            <a:ext cx="2420322" cy="603556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1663" y="5989952"/>
            <a:ext cx="2420322" cy="603556"/>
          </a:xfrm>
          <a:prstGeom prst="rect">
            <a:avLst/>
          </a:prstGeom>
        </p:spPr>
      </p:pic>
      <p:sp>
        <p:nvSpPr>
          <p:cNvPr id="16" name="Çentikli Sağ Ok 15"/>
          <p:cNvSpPr/>
          <p:nvPr/>
        </p:nvSpPr>
        <p:spPr>
          <a:xfrm>
            <a:off x="8559871" y="4858018"/>
            <a:ext cx="985058" cy="419378"/>
          </a:xfrm>
          <a:prstGeom prst="notched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Çentikli Sağ Ok 16"/>
          <p:cNvSpPr/>
          <p:nvPr/>
        </p:nvSpPr>
        <p:spPr>
          <a:xfrm>
            <a:off x="8604331" y="6069677"/>
            <a:ext cx="985058" cy="419378"/>
          </a:xfrm>
          <a:prstGeom prst="notched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69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273907"/>
            <a:ext cx="9144000" cy="61073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tr-TR" sz="3600" dirty="0" smtClean="0">
                <a:latin typeface="Arial Black" panose="020B0A04020102020204" pitchFamily="34" charset="0"/>
              </a:rPr>
              <a:t>HİBE DESTEĞİ</a:t>
            </a:r>
            <a:endParaRPr lang="tr-TR" sz="3600" dirty="0">
              <a:latin typeface="Arial Black" panose="020B0A04020102020204" pitchFamily="34" charset="0"/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437912" y="3718017"/>
            <a:ext cx="2765078" cy="772529"/>
          </a:xfr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txBody>
          <a:bodyPr anchor="ctr"/>
          <a:lstStyle/>
          <a:p>
            <a:r>
              <a:rPr lang="tr-TR" b="1" dirty="0" smtClean="0"/>
              <a:t>1000TL GELİR KAYBI DESTEĞİ ALIR</a:t>
            </a:r>
            <a:endParaRPr lang="tr-TR" b="1" dirty="0"/>
          </a:p>
        </p:txBody>
      </p:sp>
      <p:sp>
        <p:nvSpPr>
          <p:cNvPr id="6" name="Alt Başlık 2"/>
          <p:cNvSpPr txBox="1">
            <a:spLocks/>
          </p:cNvSpPr>
          <p:nvPr/>
        </p:nvSpPr>
        <p:spPr>
          <a:xfrm>
            <a:off x="2768601" y="4818866"/>
            <a:ext cx="2985655" cy="7725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750TL’YE KADAR KİRA DESTEĞİ ALIR</a:t>
            </a:r>
          </a:p>
        </p:txBody>
      </p:sp>
      <p:sp>
        <p:nvSpPr>
          <p:cNvPr id="7" name="Alt Başlık 2"/>
          <p:cNvSpPr txBox="1">
            <a:spLocks/>
          </p:cNvSpPr>
          <p:nvPr/>
        </p:nvSpPr>
        <p:spPr>
          <a:xfrm>
            <a:off x="8365651" y="3726937"/>
            <a:ext cx="1869395" cy="1424643"/>
          </a:xfrm>
          <a:prstGeom prst="rect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1000TL GELİR KAYBI DESTEĞİ ALAMAZ</a:t>
            </a:r>
          </a:p>
        </p:txBody>
      </p:sp>
      <p:sp>
        <p:nvSpPr>
          <p:cNvPr id="8" name="Alt Başlık 2"/>
          <p:cNvSpPr txBox="1">
            <a:spLocks/>
          </p:cNvSpPr>
          <p:nvPr/>
        </p:nvSpPr>
        <p:spPr>
          <a:xfrm>
            <a:off x="10366902" y="3718017"/>
            <a:ext cx="1626150" cy="1433563"/>
          </a:xfrm>
          <a:prstGeom prst="rect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750TL KİRA DESTEĞİ ALAMAZ</a:t>
            </a:r>
          </a:p>
        </p:txBody>
      </p:sp>
      <p:sp>
        <p:nvSpPr>
          <p:cNvPr id="9" name="Alt Başlık 2"/>
          <p:cNvSpPr txBox="1">
            <a:spLocks/>
          </p:cNvSpPr>
          <p:nvPr/>
        </p:nvSpPr>
        <p:spPr>
          <a:xfrm>
            <a:off x="284985" y="1148817"/>
            <a:ext cx="3294888" cy="772529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BASİT USULE TABİ Mİ?</a:t>
            </a:r>
          </a:p>
        </p:txBody>
      </p:sp>
      <p:sp>
        <p:nvSpPr>
          <p:cNvPr id="10" name="Alt Başlık 2"/>
          <p:cNvSpPr txBox="1">
            <a:spLocks/>
          </p:cNvSpPr>
          <p:nvPr/>
        </p:nvSpPr>
        <p:spPr>
          <a:xfrm>
            <a:off x="3235949" y="2387639"/>
            <a:ext cx="2319719" cy="772529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İŞYERİ KİRA MI?</a:t>
            </a:r>
          </a:p>
        </p:txBody>
      </p:sp>
      <p:sp>
        <p:nvSpPr>
          <p:cNvPr id="11" name="Alt Başlık 2"/>
          <p:cNvSpPr txBox="1">
            <a:spLocks/>
          </p:cNvSpPr>
          <p:nvPr/>
        </p:nvSpPr>
        <p:spPr>
          <a:xfrm>
            <a:off x="8698164" y="1179990"/>
            <a:ext cx="3294888" cy="772529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BAKANLIĞIN YAYIMLADIĞI NACE LİSTESİNDE VAR MI?</a:t>
            </a:r>
          </a:p>
        </p:txBody>
      </p:sp>
      <p:sp>
        <p:nvSpPr>
          <p:cNvPr id="12" name="Alt Başlık 2"/>
          <p:cNvSpPr txBox="1">
            <a:spLocks/>
          </p:cNvSpPr>
          <p:nvPr/>
        </p:nvSpPr>
        <p:spPr>
          <a:xfrm>
            <a:off x="1207368" y="2494954"/>
            <a:ext cx="1239015" cy="565931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EVET</a:t>
            </a:r>
          </a:p>
        </p:txBody>
      </p:sp>
      <p:sp>
        <p:nvSpPr>
          <p:cNvPr id="13" name="Alt Başlık 2"/>
          <p:cNvSpPr txBox="1">
            <a:spLocks/>
          </p:cNvSpPr>
          <p:nvPr/>
        </p:nvSpPr>
        <p:spPr>
          <a:xfrm>
            <a:off x="5334000" y="1131674"/>
            <a:ext cx="1239015" cy="772529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HAYIR</a:t>
            </a:r>
          </a:p>
        </p:txBody>
      </p:sp>
      <p:sp>
        <p:nvSpPr>
          <p:cNvPr id="14" name="Alt Başlık 2"/>
          <p:cNvSpPr txBox="1">
            <a:spLocks/>
          </p:cNvSpPr>
          <p:nvPr/>
        </p:nvSpPr>
        <p:spPr>
          <a:xfrm>
            <a:off x="3673071" y="3882009"/>
            <a:ext cx="1239015" cy="550886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EVET</a:t>
            </a:r>
          </a:p>
        </p:txBody>
      </p:sp>
      <p:sp>
        <p:nvSpPr>
          <p:cNvPr id="16" name="Alt Başlık 2"/>
          <p:cNvSpPr txBox="1">
            <a:spLocks/>
          </p:cNvSpPr>
          <p:nvPr/>
        </p:nvSpPr>
        <p:spPr>
          <a:xfrm>
            <a:off x="9777280" y="2321463"/>
            <a:ext cx="1239015" cy="772529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HAYIR</a:t>
            </a:r>
          </a:p>
        </p:txBody>
      </p:sp>
      <p:cxnSp>
        <p:nvCxnSpPr>
          <p:cNvPr id="18" name="Düz Ok Bağlayıcısı 17"/>
          <p:cNvCxnSpPr>
            <a:stCxn id="9" idx="3"/>
            <a:endCxn id="13" idx="1"/>
          </p:cNvCxnSpPr>
          <p:nvPr/>
        </p:nvCxnSpPr>
        <p:spPr>
          <a:xfrm flipV="1">
            <a:off x="3579873" y="1517939"/>
            <a:ext cx="1754127" cy="171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Düz Ok Bağlayıcısı 19"/>
          <p:cNvCxnSpPr/>
          <p:nvPr/>
        </p:nvCxnSpPr>
        <p:spPr>
          <a:xfrm flipV="1">
            <a:off x="6690778" y="1487318"/>
            <a:ext cx="1976212" cy="3394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lt Başlık 2"/>
          <p:cNvSpPr txBox="1">
            <a:spLocks/>
          </p:cNvSpPr>
          <p:nvPr/>
        </p:nvSpPr>
        <p:spPr>
          <a:xfrm>
            <a:off x="6334842" y="2497501"/>
            <a:ext cx="1239015" cy="534868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EVET</a:t>
            </a:r>
          </a:p>
        </p:txBody>
      </p:sp>
      <p:cxnSp>
        <p:nvCxnSpPr>
          <p:cNvPr id="25" name="Düz Ok Bağlayıcısı 24"/>
          <p:cNvCxnSpPr>
            <a:stCxn id="11" idx="1"/>
            <a:endCxn id="22" idx="0"/>
          </p:cNvCxnSpPr>
          <p:nvPr/>
        </p:nvCxnSpPr>
        <p:spPr>
          <a:xfrm flipH="1">
            <a:off x="6954350" y="1566255"/>
            <a:ext cx="1743814" cy="93124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Düz Ok Bağlayıcısı 36"/>
          <p:cNvCxnSpPr/>
          <p:nvPr/>
        </p:nvCxnSpPr>
        <p:spPr>
          <a:xfrm>
            <a:off x="10393322" y="1953109"/>
            <a:ext cx="0" cy="3846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Düz Ok Bağlayıcısı 37"/>
          <p:cNvCxnSpPr>
            <a:stCxn id="16" idx="2"/>
            <a:endCxn id="7" idx="0"/>
          </p:cNvCxnSpPr>
          <p:nvPr/>
        </p:nvCxnSpPr>
        <p:spPr>
          <a:xfrm flipH="1">
            <a:off x="9300349" y="3093992"/>
            <a:ext cx="1096439" cy="63294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Düz Ok Bağlayıcısı 42"/>
          <p:cNvCxnSpPr/>
          <p:nvPr/>
        </p:nvCxnSpPr>
        <p:spPr>
          <a:xfrm>
            <a:off x="1820451" y="1952519"/>
            <a:ext cx="6424" cy="54243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Düz Ok Bağlayıcısı 43"/>
          <p:cNvCxnSpPr>
            <a:endCxn id="14" idx="0"/>
          </p:cNvCxnSpPr>
          <p:nvPr/>
        </p:nvCxnSpPr>
        <p:spPr>
          <a:xfrm>
            <a:off x="4292579" y="3160168"/>
            <a:ext cx="0" cy="72184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Düz Ok Bağlayıcısı 54"/>
          <p:cNvCxnSpPr>
            <a:stCxn id="12" idx="2"/>
          </p:cNvCxnSpPr>
          <p:nvPr/>
        </p:nvCxnSpPr>
        <p:spPr>
          <a:xfrm flipH="1">
            <a:off x="1826875" y="3060885"/>
            <a:ext cx="1" cy="68261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Düz Ok Bağlayıcısı 55"/>
          <p:cNvCxnSpPr>
            <a:stCxn id="12" idx="3"/>
            <a:endCxn id="10" idx="1"/>
          </p:cNvCxnSpPr>
          <p:nvPr/>
        </p:nvCxnSpPr>
        <p:spPr>
          <a:xfrm flipV="1">
            <a:off x="2446383" y="2773904"/>
            <a:ext cx="789566" cy="401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Düz Ok Bağlayıcısı 57"/>
          <p:cNvCxnSpPr>
            <a:stCxn id="14" idx="2"/>
          </p:cNvCxnSpPr>
          <p:nvPr/>
        </p:nvCxnSpPr>
        <p:spPr>
          <a:xfrm>
            <a:off x="4292579" y="4432895"/>
            <a:ext cx="0" cy="38597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Alt Başlık 2"/>
          <p:cNvSpPr txBox="1">
            <a:spLocks/>
          </p:cNvSpPr>
          <p:nvPr/>
        </p:nvSpPr>
        <p:spPr>
          <a:xfrm>
            <a:off x="5453643" y="3722293"/>
            <a:ext cx="2765078" cy="7725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1000TL GELİR KAYBI DESTEĞİ ALIR</a:t>
            </a:r>
            <a:endParaRPr kumimoji="0" lang="tr-T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6" name="Düz Ok Bağlayıcısı 65"/>
          <p:cNvCxnSpPr/>
          <p:nvPr/>
        </p:nvCxnSpPr>
        <p:spPr>
          <a:xfrm flipH="1">
            <a:off x="5555668" y="2773903"/>
            <a:ext cx="730827" cy="95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Düz Ok Bağlayıcısı 68"/>
          <p:cNvCxnSpPr>
            <a:endCxn id="8" idx="0"/>
          </p:cNvCxnSpPr>
          <p:nvPr/>
        </p:nvCxnSpPr>
        <p:spPr>
          <a:xfrm>
            <a:off x="10393322" y="3093992"/>
            <a:ext cx="786655" cy="62402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Düz Ok Bağlayıcısı 74"/>
          <p:cNvCxnSpPr/>
          <p:nvPr/>
        </p:nvCxnSpPr>
        <p:spPr>
          <a:xfrm>
            <a:off x="6848050" y="3050494"/>
            <a:ext cx="0" cy="72184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Alt Başlık 2"/>
          <p:cNvSpPr txBox="1">
            <a:spLocks/>
          </p:cNvSpPr>
          <p:nvPr/>
        </p:nvSpPr>
        <p:spPr>
          <a:xfrm>
            <a:off x="243421" y="5792985"/>
            <a:ext cx="3294888" cy="772529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VERGİDEN MUAF MI?</a:t>
            </a:r>
          </a:p>
        </p:txBody>
      </p:sp>
      <p:sp>
        <p:nvSpPr>
          <p:cNvPr id="87" name="Alt Başlık 2"/>
          <p:cNvSpPr txBox="1">
            <a:spLocks/>
          </p:cNvSpPr>
          <p:nvPr/>
        </p:nvSpPr>
        <p:spPr>
          <a:xfrm>
            <a:off x="844151" y="4867315"/>
            <a:ext cx="1239015" cy="565931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EVET</a:t>
            </a:r>
          </a:p>
        </p:txBody>
      </p:sp>
      <p:cxnSp>
        <p:nvCxnSpPr>
          <p:cNvPr id="88" name="Düz Ok Bağlayıcısı 87"/>
          <p:cNvCxnSpPr/>
          <p:nvPr/>
        </p:nvCxnSpPr>
        <p:spPr>
          <a:xfrm>
            <a:off x="2083166" y="5128274"/>
            <a:ext cx="619508" cy="899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Düz Ok Bağlayıcısı 90"/>
          <p:cNvCxnSpPr/>
          <p:nvPr/>
        </p:nvCxnSpPr>
        <p:spPr>
          <a:xfrm flipH="1" flipV="1">
            <a:off x="1621446" y="4453681"/>
            <a:ext cx="8136" cy="38596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Düz Ok Bağlayıcısı 97"/>
          <p:cNvCxnSpPr/>
          <p:nvPr/>
        </p:nvCxnSpPr>
        <p:spPr>
          <a:xfrm flipH="1" flipV="1">
            <a:off x="1634956" y="5407018"/>
            <a:ext cx="8136" cy="38596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Alt Başlık 2"/>
          <p:cNvSpPr txBox="1">
            <a:spLocks/>
          </p:cNvSpPr>
          <p:nvPr/>
        </p:nvSpPr>
        <p:spPr>
          <a:xfrm>
            <a:off x="9552708" y="5793440"/>
            <a:ext cx="1239015" cy="772529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HAYIR</a:t>
            </a:r>
          </a:p>
        </p:txBody>
      </p:sp>
      <p:cxnSp>
        <p:nvCxnSpPr>
          <p:cNvPr id="100" name="Düz Ok Bağlayıcısı 99"/>
          <p:cNvCxnSpPr>
            <a:stCxn id="84" idx="3"/>
            <a:endCxn id="99" idx="1"/>
          </p:cNvCxnSpPr>
          <p:nvPr/>
        </p:nvCxnSpPr>
        <p:spPr>
          <a:xfrm>
            <a:off x="3538309" y="6179250"/>
            <a:ext cx="6014399" cy="45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Düz Ok Bağlayıcısı 101"/>
          <p:cNvCxnSpPr>
            <a:stCxn id="99" idx="0"/>
            <a:endCxn id="7" idx="2"/>
          </p:cNvCxnSpPr>
          <p:nvPr/>
        </p:nvCxnSpPr>
        <p:spPr>
          <a:xfrm flipH="1" flipV="1">
            <a:off x="9300349" y="5151580"/>
            <a:ext cx="871867" cy="64186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Düz Ok Bağlayıcısı 102"/>
          <p:cNvCxnSpPr>
            <a:stCxn id="99" idx="0"/>
            <a:endCxn id="8" idx="2"/>
          </p:cNvCxnSpPr>
          <p:nvPr/>
        </p:nvCxnSpPr>
        <p:spPr>
          <a:xfrm flipV="1">
            <a:off x="10172216" y="5151580"/>
            <a:ext cx="1007761" cy="64186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ikdörtgen 3"/>
          <p:cNvSpPr/>
          <p:nvPr/>
        </p:nvSpPr>
        <p:spPr>
          <a:xfrm>
            <a:off x="2045516" y="4747795"/>
            <a:ext cx="65498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İŞYERİ KİRA </a:t>
            </a:r>
            <a:endParaRPr kumimoji="0" lang="tr-TR" sz="11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77" y="53990"/>
            <a:ext cx="1080000" cy="1080000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1762" y="59332"/>
            <a:ext cx="108734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9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3287688" y="4857311"/>
            <a:ext cx="5637010" cy="1927953"/>
          </a:xfrm>
        </p:spPr>
        <p:txBody>
          <a:bodyPr>
            <a:noAutofit/>
          </a:bodyPr>
          <a:lstStyle/>
          <a:p>
            <a:pPr algn="ctr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</a:pPr>
            <a:r>
              <a:rPr lang="tr-TR" sz="2800" b="1" dirty="0" smtClean="0"/>
              <a:t>HİBE DESTEK PROGRAMI </a:t>
            </a:r>
          </a:p>
          <a:p>
            <a:pPr algn="ctr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</a:pPr>
            <a:r>
              <a:rPr lang="tr-TR" sz="1800" b="1" dirty="0" smtClean="0"/>
              <a:t>(GELİR KAYBI VE KİRA DESTEĞİ) </a:t>
            </a:r>
            <a:r>
              <a:rPr lang="tr-TR" sz="2800" b="1" dirty="0" smtClean="0"/>
              <a:t>BİLGİLENDİRME TOPLANTISI</a:t>
            </a:r>
            <a:endParaRPr lang="tr-TR" sz="2400" b="1" dirty="0"/>
          </a:p>
          <a:p>
            <a:pPr algn="ctr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</a:pPr>
            <a:r>
              <a:rPr lang="tr-TR" sz="1600" dirty="0" smtClean="0"/>
              <a:t>30 Aralık </a:t>
            </a:r>
            <a:r>
              <a:rPr lang="tr-TR" sz="1600" dirty="0"/>
              <a:t>2020</a:t>
            </a:r>
          </a:p>
        </p:txBody>
      </p:sp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524000" y="2852941"/>
            <a:ext cx="9144000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tr-TR" sz="3600" dirty="0">
                <a:effectLst>
                  <a:reflection blurRad="6350" stA="28000" endPos="27000" dir="5400000" sy="-100000" algn="bl" rotWithShape="0"/>
                </a:effectLst>
              </a:rPr>
              <a:t>T.C. </a:t>
            </a:r>
            <a:br>
              <a:rPr lang="tr-TR" sz="3600" dirty="0">
                <a:effectLst>
                  <a:reflection blurRad="6350" stA="28000" endPos="27000" dir="5400000" sy="-100000" algn="bl" rotWithShape="0"/>
                </a:effectLst>
              </a:rPr>
            </a:br>
            <a:r>
              <a:rPr lang="tr-TR" sz="3600" dirty="0">
                <a:effectLst>
                  <a:reflection blurRad="6350" stA="28000" endPos="27000" dir="5400000" sy="-100000" algn="bl" rotWithShape="0"/>
                </a:effectLst>
              </a:rPr>
              <a:t>SAKARYA ESNAF ve SANATKARLAR ODALARI BİRLİĞİ</a:t>
            </a:r>
          </a:p>
        </p:txBody>
      </p:sp>
      <p:pic>
        <p:nvPicPr>
          <p:cNvPr id="4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4" y="257464"/>
            <a:ext cx="2448152" cy="2448000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64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665" y="1306156"/>
            <a:ext cx="9666743" cy="5437544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2400297" y="93517"/>
            <a:ext cx="7367155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buClr>
                <a:srgbClr val="F14124">
                  <a:lumMod val="75000"/>
                </a:srgbClr>
              </a:buClr>
              <a:buSzPct val="130000"/>
            </a:pPr>
            <a:r>
              <a:rPr lang="tr-TR" sz="2800" b="1" dirty="0">
                <a:solidFill>
                  <a:srgbClr val="212745"/>
                </a:solidFill>
                <a:latin typeface="Trebuchet MS"/>
              </a:rPr>
              <a:t>HİBE DESTEK </a:t>
            </a:r>
            <a:r>
              <a:rPr lang="tr-TR" sz="2800" b="1" dirty="0" smtClean="0">
                <a:solidFill>
                  <a:srgbClr val="212745"/>
                </a:solidFill>
                <a:latin typeface="Trebuchet MS"/>
              </a:rPr>
              <a:t>PROGRAMI </a:t>
            </a:r>
          </a:p>
          <a:p>
            <a:pPr lvl="0" algn="ctr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tr-TR" sz="2800" b="1" dirty="0" smtClean="0">
                <a:solidFill>
                  <a:srgbClr val="212745"/>
                </a:solidFill>
                <a:latin typeface="Trebuchet MS"/>
              </a:rPr>
              <a:t>E - DEVLET BAŞVURU GÜNLERİ</a:t>
            </a:r>
            <a:endParaRPr lang="tr-TR" sz="2800" b="1" dirty="0">
              <a:solidFill>
                <a:srgbClr val="212745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86529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3207795" y="125784"/>
            <a:ext cx="5814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Trebuchet MS"/>
              </a:rPr>
              <a:t>GELİR KAYBI DESTEĞİ BAŞVURUSU</a:t>
            </a:r>
            <a:endParaRPr kumimoji="0" lang="tr-TR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60" y="858276"/>
            <a:ext cx="12046740" cy="56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4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3207795" y="125784"/>
            <a:ext cx="5814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Trebuchet MS"/>
              </a:rPr>
              <a:t>GELİR KAYBI DESTEĞİ BAŞVURUSU</a:t>
            </a:r>
            <a:endParaRPr kumimoji="0" lang="tr-TR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Çentikli Sağ Ok 7"/>
          <p:cNvSpPr/>
          <p:nvPr/>
        </p:nvSpPr>
        <p:spPr>
          <a:xfrm rot="1615624">
            <a:off x="7249553" y="2124802"/>
            <a:ext cx="3041440" cy="870524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78" y="649004"/>
            <a:ext cx="11510246" cy="595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6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487" y="124615"/>
            <a:ext cx="9791025" cy="668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2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3207795" y="125784"/>
            <a:ext cx="5814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Trebuchet MS"/>
              </a:rPr>
              <a:t>GELİR KAYBI DESTEĞİ BAŞVURUSU</a:t>
            </a:r>
            <a:endParaRPr kumimoji="0" lang="tr-TR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995" y="649004"/>
            <a:ext cx="8510754" cy="595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6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3207795" y="125784"/>
            <a:ext cx="5814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Trebuchet MS"/>
              </a:rPr>
              <a:t>GELİR KAYBI DESTEĞİ BAŞVURUSU</a:t>
            </a:r>
            <a:endParaRPr kumimoji="0" lang="tr-TR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999" y="649004"/>
            <a:ext cx="10358002" cy="589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2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3207795" y="125784"/>
            <a:ext cx="5814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Trebuchet MS"/>
              </a:rPr>
              <a:t>GELİR KAYBI DESTEĞİ BAŞVURUSU</a:t>
            </a:r>
            <a:endParaRPr kumimoji="0" lang="tr-TR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230" y="649004"/>
            <a:ext cx="8181541" cy="605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5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Hava Akımı">
  <a:themeElements>
    <a:clrScheme name="Hava Akımı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Hava Akımı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176</Words>
  <Application>Microsoft Office PowerPoint</Application>
  <PresentationFormat>Geniş ekran</PresentationFormat>
  <Paragraphs>55</Paragraphs>
  <Slides>20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20</vt:i4>
      </vt:variant>
    </vt:vector>
  </HeadingPairs>
  <TitlesOfParts>
    <vt:vector size="28" baseType="lpstr">
      <vt:lpstr>Arial</vt:lpstr>
      <vt:lpstr>Arial Black</vt:lpstr>
      <vt:lpstr>Calibri</vt:lpstr>
      <vt:lpstr>Calibri Light</vt:lpstr>
      <vt:lpstr>Georgia</vt:lpstr>
      <vt:lpstr>Trebuchet MS</vt:lpstr>
      <vt:lpstr>Office Teması</vt:lpstr>
      <vt:lpstr>1_Hava Akımı</vt:lpstr>
      <vt:lpstr>T.C.  SAKARYA ESNAF ve SANATKARLAR ODALARI BİRLİĞİ</vt:lpstr>
      <vt:lpstr>HİBE DESTEĞİ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T.C.  SAKARYA ESNAF ve SANATKARLAR ODALARI BİRLİĞİ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Cengiz Alkın</dc:creator>
  <cp:lastModifiedBy>Cengiz Alkın</cp:lastModifiedBy>
  <cp:revision>17</cp:revision>
  <cp:lastPrinted>2020-12-30T11:53:17Z</cp:lastPrinted>
  <dcterms:created xsi:type="dcterms:W3CDTF">2020-12-30T10:07:25Z</dcterms:created>
  <dcterms:modified xsi:type="dcterms:W3CDTF">2020-12-30T13:38:45Z</dcterms:modified>
</cp:coreProperties>
</file>