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1"/>
  </p:notesMasterIdLst>
  <p:sldIdLst>
    <p:sldId id="256" r:id="rId2"/>
    <p:sldId id="257" r:id="rId3"/>
    <p:sldId id="258" r:id="rId4"/>
    <p:sldId id="259" r:id="rId5"/>
    <p:sldId id="260" r:id="rId6"/>
    <p:sldId id="265" r:id="rId7"/>
    <p:sldId id="263" r:id="rId8"/>
    <p:sldId id="264" r:id="rId9"/>
    <p:sldId id="266" r:id="rId10"/>
    <p:sldId id="267" r:id="rId11"/>
    <p:sldId id="281" r:id="rId12"/>
    <p:sldId id="268" r:id="rId13"/>
    <p:sldId id="269" r:id="rId14"/>
    <p:sldId id="261" r:id="rId15"/>
    <p:sldId id="282" r:id="rId16"/>
    <p:sldId id="283" r:id="rId17"/>
    <p:sldId id="270" r:id="rId18"/>
    <p:sldId id="271" r:id="rId19"/>
    <p:sldId id="272" r:id="rId20"/>
    <p:sldId id="273" r:id="rId21"/>
    <p:sldId id="274" r:id="rId22"/>
    <p:sldId id="275" r:id="rId23"/>
    <p:sldId id="276" r:id="rId24"/>
    <p:sldId id="277" r:id="rId25"/>
    <p:sldId id="278" r:id="rId26"/>
    <p:sldId id="279" r:id="rId27"/>
    <p:sldId id="280" r:id="rId28"/>
    <p:sldId id="285" r:id="rId29"/>
    <p:sldId id="284" r:id="rId3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24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7AEFB5-8387-4B5E-8E29-E1B15D3AF367}" type="datetimeFigureOut">
              <a:rPr lang="tr-TR" smtClean="0"/>
              <a:t>02.10.2020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F85DD5-02A6-4187-A1B8-A5EA7396A5E8}" type="slidenum">
              <a:rPr lang="tr-TR" smtClean="0"/>
              <a:t>‹#›</a:t>
            </a:fld>
            <a:endParaRPr lang="tr-TR"/>
          </a:p>
        </p:txBody>
      </p:sp>
    </p:spTree>
    <p:extLst>
      <p:ext uri="{BB962C8B-B14F-4D97-AF65-F5344CB8AC3E}">
        <p14:creationId xmlns:p14="http://schemas.microsoft.com/office/powerpoint/2010/main" val="567342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2F85DD5-02A6-4187-A1B8-A5EA7396A5E8}" type="slidenum">
              <a:rPr lang="tr-TR" smtClean="0"/>
              <a:t>29</a:t>
            </a:fld>
            <a:endParaRPr lang="tr-TR"/>
          </a:p>
        </p:txBody>
      </p:sp>
    </p:spTree>
    <p:extLst>
      <p:ext uri="{BB962C8B-B14F-4D97-AF65-F5344CB8AC3E}">
        <p14:creationId xmlns:p14="http://schemas.microsoft.com/office/powerpoint/2010/main" val="34939246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tr-TR" smtClean="0"/>
              <a:t>Asıl başlık stili için tıklatın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A23720DD-5B6D-40BF-8493-A6B52D484E6B}" type="datetimeFigureOut">
              <a:rPr lang="tr-TR" smtClean="0"/>
              <a:t>02.10.2020</a:t>
            </a:fld>
            <a:endParaRPr lang="tr-TR"/>
          </a:p>
        </p:txBody>
      </p:sp>
      <p:sp>
        <p:nvSpPr>
          <p:cNvPr id="5" name="Footer Placeholder 4"/>
          <p:cNvSpPr>
            <a:spLocks noGrp="1"/>
          </p:cNvSpPr>
          <p:nvPr>
            <p:ph type="ftr" sz="quarter" idx="11"/>
          </p:nvPr>
        </p:nvSpPr>
        <p:spPr>
          <a:xfrm>
            <a:off x="1174044" y="5357592"/>
            <a:ext cx="5034845" cy="365125"/>
          </a:xfrm>
        </p:spPr>
        <p:txBody>
          <a:bodyPr/>
          <a:lstStyle/>
          <a:p>
            <a:endParaRPr lang="tr-T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02.10.2020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02.10.2020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02.10.2020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02.10.2020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02.10.2020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9" name="Content Placeholder 8"/>
          <p:cNvSpPr>
            <a:spLocks noGrp="1"/>
          </p:cNvSpPr>
          <p:nvPr>
            <p:ph sz="quarter" idx="13"/>
          </p:nvPr>
        </p:nvSpPr>
        <p:spPr>
          <a:xfrm>
            <a:off x="1298448" y="2121407"/>
            <a:ext cx="3200400" cy="360273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A23720DD-5B6D-40BF-8493-A6B52D484E6B}" type="datetimeFigureOut">
              <a:rPr lang="tr-TR" smtClean="0"/>
              <a:t>02.10.2020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
        <p:nvSpPr>
          <p:cNvPr id="11" name="Content Placeholder 10"/>
          <p:cNvSpPr>
            <a:spLocks noGrp="1"/>
          </p:cNvSpPr>
          <p:nvPr>
            <p:ph sz="quarter" idx="13"/>
          </p:nvPr>
        </p:nvSpPr>
        <p:spPr>
          <a:xfrm>
            <a:off x="1298448" y="2944368"/>
            <a:ext cx="3227832" cy="277977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02.10.2020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02.10.2020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tr-TR" smtClean="0"/>
              <a:t>Asıl başlık stili için tıklatın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rot="60000">
            <a:off x="6341698" y="5885672"/>
            <a:ext cx="1213821" cy="365125"/>
          </a:xfrm>
        </p:spPr>
        <p:txBody>
          <a:bodyPr/>
          <a:lstStyle/>
          <a:p>
            <a:fld id="{A23720DD-5B6D-40BF-8493-A6B52D484E6B}" type="datetimeFigureOut">
              <a:rPr lang="tr-TR" smtClean="0"/>
              <a:t>02.10.2020</a:t>
            </a:fld>
            <a:endParaRPr lang="tr-TR"/>
          </a:p>
        </p:txBody>
      </p:sp>
      <p:sp>
        <p:nvSpPr>
          <p:cNvPr id="6" name="Footer Placeholder 5"/>
          <p:cNvSpPr>
            <a:spLocks noGrp="1"/>
          </p:cNvSpPr>
          <p:nvPr>
            <p:ph type="ftr" sz="quarter" idx="11"/>
          </p:nvPr>
        </p:nvSpPr>
        <p:spPr>
          <a:xfrm rot="-60000">
            <a:off x="914554" y="5829261"/>
            <a:ext cx="3522607" cy="365125"/>
          </a:xfrm>
        </p:spPr>
        <p:txBody>
          <a:bodyPr/>
          <a:lstStyle/>
          <a:p>
            <a:endParaRPr lang="tr-TR"/>
          </a:p>
        </p:txBody>
      </p:sp>
      <p:sp>
        <p:nvSpPr>
          <p:cNvPr id="7" name="Slide Number Placeholder 6"/>
          <p:cNvSpPr>
            <a:spLocks noGrp="1"/>
          </p:cNvSpPr>
          <p:nvPr>
            <p:ph type="sldNum" sz="quarter" idx="12"/>
          </p:nvPr>
        </p:nvSpPr>
        <p:spPr>
          <a:xfrm rot="60000">
            <a:off x="7557313" y="5896961"/>
            <a:ext cx="554023" cy="365125"/>
          </a:xfrm>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rot="60000">
            <a:off x="6345936" y="5888737"/>
            <a:ext cx="1213821" cy="365125"/>
          </a:xfrm>
        </p:spPr>
        <p:txBody>
          <a:bodyPr/>
          <a:lstStyle/>
          <a:p>
            <a:fld id="{A23720DD-5B6D-40BF-8493-A6B52D484E6B}" type="datetimeFigureOut">
              <a:rPr lang="tr-TR" smtClean="0"/>
              <a:t>02.10.2020</a:t>
            </a:fld>
            <a:endParaRPr lang="tr-TR"/>
          </a:p>
        </p:txBody>
      </p:sp>
      <p:sp>
        <p:nvSpPr>
          <p:cNvPr id="6" name="Footer Placeholder 5"/>
          <p:cNvSpPr>
            <a:spLocks noGrp="1"/>
          </p:cNvSpPr>
          <p:nvPr>
            <p:ph type="ftr" sz="quarter" idx="11"/>
          </p:nvPr>
        </p:nvSpPr>
        <p:spPr>
          <a:xfrm rot="-60000">
            <a:off x="914569" y="5831037"/>
            <a:ext cx="3319043" cy="365125"/>
          </a:xfrm>
        </p:spPr>
        <p:txBody>
          <a:bodyPr/>
          <a:lstStyle/>
          <a:p>
            <a:endParaRPr lang="tr-TR"/>
          </a:p>
        </p:txBody>
      </p:sp>
      <p:sp>
        <p:nvSpPr>
          <p:cNvPr id="7" name="Slide Number Placeholder 6"/>
          <p:cNvSpPr>
            <a:spLocks noGrp="1"/>
          </p:cNvSpPr>
          <p:nvPr>
            <p:ph type="sldNum" sz="quarter" idx="12"/>
          </p:nvPr>
        </p:nvSpPr>
        <p:spPr>
          <a:xfrm rot="60000">
            <a:off x="7562089" y="5900026"/>
            <a:ext cx="554023" cy="365125"/>
          </a:xfrm>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A23720DD-5B6D-40BF-8493-A6B52D484E6B}" type="datetimeFigureOut">
              <a:rPr lang="tr-TR" smtClean="0"/>
              <a:t>02.10.2020</a:t>
            </a:fld>
            <a:endParaRPr lang="tr-T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tr-T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768854" y="764704"/>
            <a:ext cx="5723468" cy="1828090"/>
          </a:xfrm>
        </p:spPr>
        <p:txBody>
          <a:bodyPr/>
          <a:lstStyle/>
          <a:p>
            <a:r>
              <a:rPr lang="tr-TR" b="1" dirty="0" smtClean="0">
                <a:solidFill>
                  <a:schemeClr val="tx2">
                    <a:lumMod val="50000"/>
                  </a:schemeClr>
                </a:solidFill>
              </a:rPr>
              <a:t>STRES YÖNETİMİ</a:t>
            </a:r>
            <a:endParaRPr lang="tr-TR" b="1" dirty="0">
              <a:solidFill>
                <a:schemeClr val="tx2">
                  <a:lumMod val="50000"/>
                </a:schemeClr>
              </a:solidFill>
            </a:endParaRPr>
          </a:p>
        </p:txBody>
      </p:sp>
      <p:sp>
        <p:nvSpPr>
          <p:cNvPr id="3" name="AutoShape 2" descr="GÜNLÜK HAYATTA STRES VE STRES YÖNETİMİ – Sürekli Eğitim Merkez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AutoShape 5" descr="Stres Yönetimi Bölüm 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8" descr="Stres Yönetimi - Aşağı Güzelyurt Ortaokul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4347" name="Picture 11" descr="Faydalı Stres: Stres Yönetimine Farklı Bir Bakış – BiFazlas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924944"/>
            <a:ext cx="3816424" cy="1860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58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80995" y="476672"/>
            <a:ext cx="6965245" cy="1202485"/>
          </a:xfrm>
        </p:spPr>
        <p:txBody>
          <a:bodyPr>
            <a:normAutofit/>
          </a:bodyPr>
          <a:lstStyle/>
          <a:p>
            <a:r>
              <a:rPr lang="tr-TR" sz="2800" b="1" dirty="0" smtClean="0">
                <a:solidFill>
                  <a:schemeClr val="tx2">
                    <a:lumMod val="75000"/>
                  </a:schemeClr>
                </a:solidFill>
              </a:rPr>
              <a:t>3- ÖRGÜTSEL </a:t>
            </a:r>
            <a:r>
              <a:rPr lang="tr-TR" sz="2800" b="1" dirty="0">
                <a:solidFill>
                  <a:schemeClr val="tx2">
                    <a:lumMod val="75000"/>
                  </a:schemeClr>
                </a:solidFill>
              </a:rPr>
              <a:t>FAKTÖRLER</a:t>
            </a:r>
          </a:p>
        </p:txBody>
      </p:sp>
      <p:sp>
        <p:nvSpPr>
          <p:cNvPr id="3" name="İçerik Yer Tutucusu 2"/>
          <p:cNvSpPr>
            <a:spLocks noGrp="1"/>
          </p:cNvSpPr>
          <p:nvPr>
            <p:ph idx="1"/>
          </p:nvPr>
        </p:nvSpPr>
        <p:spPr>
          <a:xfrm>
            <a:off x="827584" y="3717031"/>
            <a:ext cx="7704856" cy="2448273"/>
          </a:xfrm>
        </p:spPr>
        <p:txBody>
          <a:bodyPr>
            <a:normAutofit fontScale="92500" lnSpcReduction="10000"/>
          </a:bodyPr>
          <a:lstStyle/>
          <a:p>
            <a:pPr>
              <a:buNone/>
              <a:defRPr/>
            </a:pPr>
            <a:r>
              <a:rPr lang="tr-TR" b="1" dirty="0" smtClean="0">
                <a:solidFill>
                  <a:schemeClr val="bg2">
                    <a:lumMod val="25000"/>
                  </a:schemeClr>
                </a:solidFill>
              </a:rPr>
              <a:t>Rol</a:t>
            </a:r>
            <a:r>
              <a:rPr lang="tr-TR" dirty="0" smtClean="0">
                <a:solidFill>
                  <a:schemeClr val="bg2">
                    <a:lumMod val="25000"/>
                  </a:schemeClr>
                </a:solidFill>
              </a:rPr>
              <a:t> </a:t>
            </a:r>
            <a:r>
              <a:rPr lang="tr-TR" b="1" dirty="0" smtClean="0">
                <a:solidFill>
                  <a:schemeClr val="bg2">
                    <a:lumMod val="25000"/>
                  </a:schemeClr>
                </a:solidFill>
              </a:rPr>
              <a:t>çatışmaları</a:t>
            </a:r>
            <a:r>
              <a:rPr lang="tr-TR" dirty="0" smtClean="0">
                <a:solidFill>
                  <a:schemeClr val="bg2">
                    <a:lumMod val="25000"/>
                  </a:schemeClr>
                </a:solidFill>
              </a:rPr>
              <a:t>: Çalışana </a:t>
            </a:r>
            <a:r>
              <a:rPr lang="tr-TR" dirty="0">
                <a:solidFill>
                  <a:schemeClr val="bg2">
                    <a:lumMod val="25000"/>
                  </a:schemeClr>
                </a:solidFill>
              </a:rPr>
              <a:t>iş hayatında birden fazla veya yeteneklerinin, aldığı eğitimin, kişilik yapısının üstünde roller vermektir.</a:t>
            </a:r>
          </a:p>
          <a:p>
            <a:pPr>
              <a:buNone/>
              <a:defRPr/>
            </a:pPr>
            <a:r>
              <a:rPr lang="tr-TR" b="1" dirty="0" smtClean="0">
                <a:solidFill>
                  <a:schemeClr val="bg2">
                    <a:lumMod val="25000"/>
                  </a:schemeClr>
                </a:solidFill>
              </a:rPr>
              <a:t>Rol </a:t>
            </a:r>
            <a:r>
              <a:rPr lang="tr-TR" b="1" dirty="0">
                <a:solidFill>
                  <a:schemeClr val="bg2">
                    <a:lumMod val="25000"/>
                  </a:schemeClr>
                </a:solidFill>
              </a:rPr>
              <a:t>belirsizliği: </a:t>
            </a:r>
            <a:r>
              <a:rPr lang="tr-TR" b="1" dirty="0" smtClean="0">
                <a:solidFill>
                  <a:schemeClr val="bg2">
                    <a:lumMod val="25000"/>
                  </a:schemeClr>
                </a:solidFill>
              </a:rPr>
              <a:t> </a:t>
            </a:r>
            <a:r>
              <a:rPr lang="tr-TR" dirty="0" smtClean="0">
                <a:solidFill>
                  <a:schemeClr val="bg2">
                    <a:lumMod val="25000"/>
                  </a:schemeClr>
                </a:solidFill>
              </a:rPr>
              <a:t>Ne </a:t>
            </a:r>
            <a:r>
              <a:rPr lang="tr-TR" dirty="0">
                <a:solidFill>
                  <a:schemeClr val="bg2">
                    <a:lumMod val="25000"/>
                  </a:schemeClr>
                </a:solidFill>
              </a:rPr>
              <a:t>yapacağını </a:t>
            </a:r>
            <a:r>
              <a:rPr lang="tr-TR" dirty="0" smtClean="0">
                <a:solidFill>
                  <a:schemeClr val="bg2">
                    <a:lumMod val="25000"/>
                  </a:schemeClr>
                </a:solidFill>
              </a:rPr>
              <a:t>bilememek / bilmemek</a:t>
            </a:r>
          </a:p>
          <a:p>
            <a:pPr>
              <a:buNone/>
              <a:defRPr/>
            </a:pPr>
            <a:r>
              <a:rPr lang="tr-TR" b="1" dirty="0" smtClean="0">
                <a:solidFill>
                  <a:schemeClr val="bg2">
                    <a:lumMod val="25000"/>
                  </a:schemeClr>
                </a:solidFill>
              </a:rPr>
              <a:t>Organizasyondaki </a:t>
            </a:r>
            <a:r>
              <a:rPr lang="tr-TR" b="1" dirty="0">
                <a:solidFill>
                  <a:schemeClr val="bg2">
                    <a:lumMod val="25000"/>
                  </a:schemeClr>
                </a:solidFill>
              </a:rPr>
              <a:t>etkileşim: </a:t>
            </a:r>
            <a:r>
              <a:rPr lang="tr-TR" b="1" dirty="0" smtClean="0">
                <a:solidFill>
                  <a:schemeClr val="bg2">
                    <a:lumMod val="25000"/>
                  </a:schemeClr>
                </a:solidFill>
              </a:rPr>
              <a:t> </a:t>
            </a:r>
            <a:r>
              <a:rPr lang="tr-TR" dirty="0" smtClean="0">
                <a:solidFill>
                  <a:schemeClr val="bg2">
                    <a:lumMod val="25000"/>
                  </a:schemeClr>
                </a:solidFill>
              </a:rPr>
              <a:t>Çalışanın </a:t>
            </a:r>
            <a:r>
              <a:rPr lang="tr-TR" dirty="0">
                <a:solidFill>
                  <a:schemeClr val="bg2">
                    <a:lumMod val="25000"/>
                  </a:schemeClr>
                </a:solidFill>
              </a:rPr>
              <a:t>yöneticileriyle ilişki kuramamasından</a:t>
            </a:r>
            <a:r>
              <a:rPr lang="tr-TR" dirty="0" smtClean="0">
                <a:solidFill>
                  <a:schemeClr val="bg2">
                    <a:lumMod val="25000"/>
                  </a:schemeClr>
                </a:solidFill>
              </a:rPr>
              <a:t>, arkadaşlarıyla </a:t>
            </a:r>
            <a:r>
              <a:rPr lang="tr-TR" dirty="0">
                <a:solidFill>
                  <a:schemeClr val="bg2">
                    <a:lumMod val="25000"/>
                  </a:schemeClr>
                </a:solidFill>
              </a:rPr>
              <a:t>ilişki kuramamasından kaynaklanır</a:t>
            </a:r>
            <a:r>
              <a:rPr lang="tr-TR" dirty="0" smtClean="0">
                <a:solidFill>
                  <a:schemeClr val="bg2">
                    <a:lumMod val="25000"/>
                  </a:schemeClr>
                </a:solidFill>
              </a:rPr>
              <a:t>.</a:t>
            </a:r>
            <a:endParaRPr lang="tr-TR" dirty="0">
              <a:solidFill>
                <a:schemeClr val="bg2">
                  <a:lumMod val="25000"/>
                </a:scheme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334638"/>
            <a:ext cx="3600399"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descr="DÜŞÜK ÜCRET Mİ DEMOTİVE EDER KÖTÜ YÖNETİCİ Mİ ? - Doğru Yönet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527963"/>
            <a:ext cx="3163260" cy="1989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486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71600" y="3645024"/>
            <a:ext cx="7200800" cy="2376264"/>
          </a:xfrm>
        </p:spPr>
        <p:txBody>
          <a:bodyPr>
            <a:normAutofit fontScale="92500" lnSpcReduction="20000"/>
          </a:bodyPr>
          <a:lstStyle/>
          <a:p>
            <a:pPr>
              <a:buNone/>
              <a:defRPr/>
            </a:pPr>
            <a:r>
              <a:rPr lang="tr-TR" b="1" dirty="0">
                <a:solidFill>
                  <a:schemeClr val="bg2">
                    <a:lumMod val="25000"/>
                  </a:schemeClr>
                </a:solidFill>
              </a:rPr>
              <a:t>Düşük Ücret:  </a:t>
            </a:r>
            <a:r>
              <a:rPr lang="tr-TR" dirty="0">
                <a:solidFill>
                  <a:schemeClr val="bg2">
                    <a:lumMod val="25000"/>
                  </a:schemeClr>
                </a:solidFill>
              </a:rPr>
              <a:t>Çalıştığı kuruma emek veren, işlerini başarıyla halleden bir çalışan emeğinin karşılığını alamadığını, hem ailesine karşı hem de kendisine karşı maddi sorumluluklarını yerine getiremediğini düşünerek motivasyonunu düşürecektir.</a:t>
            </a:r>
          </a:p>
          <a:p>
            <a:pPr>
              <a:buNone/>
              <a:defRPr/>
            </a:pPr>
            <a:r>
              <a:rPr lang="tr-TR" b="1" dirty="0">
                <a:solidFill>
                  <a:schemeClr val="bg2">
                    <a:lumMod val="25000"/>
                  </a:schemeClr>
                </a:solidFill>
              </a:rPr>
              <a:t>Aşırı iş yükü</a:t>
            </a:r>
            <a:r>
              <a:rPr lang="tr-TR" dirty="0">
                <a:solidFill>
                  <a:schemeClr val="bg2">
                    <a:lumMod val="25000"/>
                  </a:schemeClr>
                </a:solidFill>
              </a:rPr>
              <a:t>: Kısa sürede işi tamamlama, çalışanın iş için yetersizliği, iş yükünün fazla olması gibi faktörleri koyabiliriz.</a:t>
            </a:r>
          </a:p>
          <a:p>
            <a:endParaRPr lang="tr-TR" dirty="0"/>
          </a:p>
          <a:p>
            <a:endParaRPr lang="tr-T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5675" y="1200973"/>
            <a:ext cx="3950568" cy="2303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4" descr="Girişimciler Neden Düşük Ücret Talep Ederler? - Startup Nedi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6" descr="Girişimciler Neden Düşük Ücret Talep Ederler? - Startup Nedi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8" descr="Girişimciler Neden Düşük Ücret Talep Ederler? - Startup Nedi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10" descr="Girişimciler Neden Düşük Ücret Talep Ederler? - Startup Nedi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12" descr="Girişimciler Neden Düşük Ücret Talep Ederler? - Startup Nedi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14" descr="Girişimciler Neden Düşük Ücret Talep Ederler? - Startup Nedir"/>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17" descr="İşveren kadınlara 'daha düşük ücret' ödeyebilir mi? - 27 Mayıs 2019  Pazartesi 15:00 - Son Dakika Haberleri -SGK Rehberi"/>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1282"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230" y="1196752"/>
            <a:ext cx="3028950" cy="2303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414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solidFill>
                  <a:schemeClr val="tx2">
                    <a:lumMod val="75000"/>
                  </a:schemeClr>
                </a:solidFill>
              </a:rPr>
              <a:t>İŞ STRESİNİN SONUÇLARI</a:t>
            </a:r>
            <a:br>
              <a:rPr lang="tr-TR" b="1" dirty="0">
                <a:solidFill>
                  <a:schemeClr val="tx2">
                    <a:lumMod val="75000"/>
                  </a:schemeClr>
                </a:solidFill>
              </a:rPr>
            </a:br>
            <a:r>
              <a:rPr lang="tr-TR" b="1" dirty="0" smtClean="0">
                <a:solidFill>
                  <a:schemeClr val="tx2">
                    <a:lumMod val="75000"/>
                  </a:schemeClr>
                </a:solidFill>
              </a:rPr>
              <a:t>(FİZYOLOJİK)</a:t>
            </a:r>
            <a:endParaRPr lang="tr-TR" b="1" dirty="0">
              <a:solidFill>
                <a:schemeClr val="tx2">
                  <a:lumMod val="75000"/>
                </a:schemeClr>
              </a:solidFill>
            </a:endParaRPr>
          </a:p>
        </p:txBody>
      </p:sp>
      <p:sp>
        <p:nvSpPr>
          <p:cNvPr id="4" name="Rectangle 4"/>
          <p:cNvSpPr txBox="1">
            <a:spLocks noChangeArrowheads="1"/>
          </p:cNvSpPr>
          <p:nvPr/>
        </p:nvSpPr>
        <p:spPr>
          <a:xfrm>
            <a:off x="1187624" y="2060848"/>
            <a:ext cx="3141663" cy="4495800"/>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a:lnSpc>
                <a:spcPct val="80000"/>
              </a:lnSpc>
              <a:buFont typeface="Wingdings" pitchFamily="2" charset="2"/>
              <a:buNone/>
              <a:defRPr/>
            </a:pPr>
            <a:r>
              <a:rPr lang="tr-TR" sz="2000" b="1" dirty="0" smtClean="0">
                <a:solidFill>
                  <a:srgbClr val="C00000"/>
                </a:solidFill>
              </a:rPr>
              <a:t>BEDENSEL </a:t>
            </a:r>
            <a:r>
              <a:rPr lang="tr-TR" sz="2000" b="1" u="sng" dirty="0" smtClean="0">
                <a:solidFill>
                  <a:srgbClr val="C00000"/>
                </a:solidFill>
              </a:rPr>
              <a:t>BELİRTİLER</a:t>
            </a:r>
          </a:p>
          <a:p>
            <a:pPr>
              <a:lnSpc>
                <a:spcPct val="80000"/>
              </a:lnSpc>
              <a:defRPr/>
            </a:pPr>
            <a:r>
              <a:rPr lang="tr-TR" sz="1800" b="1" dirty="0" smtClean="0">
                <a:solidFill>
                  <a:schemeClr val="tx2">
                    <a:lumMod val="75000"/>
                  </a:schemeClr>
                </a:solidFill>
              </a:rPr>
              <a:t>İştahsızlık /kilo kaybı veya aşırı yeme</a:t>
            </a:r>
          </a:p>
          <a:p>
            <a:pPr>
              <a:lnSpc>
                <a:spcPct val="80000"/>
              </a:lnSpc>
              <a:defRPr/>
            </a:pPr>
            <a:r>
              <a:rPr lang="tr-TR" sz="1800" b="1" dirty="0" smtClean="0">
                <a:solidFill>
                  <a:schemeClr val="tx2">
                    <a:lumMod val="75000"/>
                  </a:schemeClr>
                </a:solidFill>
              </a:rPr>
              <a:t>Yorgunluk</a:t>
            </a:r>
          </a:p>
          <a:p>
            <a:pPr>
              <a:lnSpc>
                <a:spcPct val="80000"/>
              </a:lnSpc>
              <a:defRPr/>
            </a:pPr>
            <a:r>
              <a:rPr lang="tr-TR" sz="1800" b="1" dirty="0" smtClean="0">
                <a:solidFill>
                  <a:schemeClr val="tx2">
                    <a:lumMod val="75000"/>
                  </a:schemeClr>
                </a:solidFill>
              </a:rPr>
              <a:t>Sık görülen baş ağrıları</a:t>
            </a:r>
          </a:p>
          <a:p>
            <a:pPr>
              <a:lnSpc>
                <a:spcPct val="80000"/>
              </a:lnSpc>
              <a:defRPr/>
            </a:pPr>
            <a:r>
              <a:rPr lang="tr-TR" sz="1800" b="1" dirty="0" smtClean="0">
                <a:solidFill>
                  <a:schemeClr val="tx2">
                    <a:lumMod val="75000"/>
                  </a:schemeClr>
                </a:solidFill>
              </a:rPr>
              <a:t>Uyku ile ilgili sorunlar</a:t>
            </a:r>
          </a:p>
          <a:p>
            <a:pPr>
              <a:lnSpc>
                <a:spcPct val="80000"/>
              </a:lnSpc>
              <a:defRPr/>
            </a:pPr>
            <a:r>
              <a:rPr lang="tr-TR" sz="1800" b="1" dirty="0" smtClean="0">
                <a:solidFill>
                  <a:schemeClr val="tx2">
                    <a:lumMod val="75000"/>
                  </a:schemeClr>
                </a:solidFill>
              </a:rPr>
              <a:t>Sinirsel ağrılar ve kramplar</a:t>
            </a:r>
          </a:p>
          <a:p>
            <a:pPr>
              <a:lnSpc>
                <a:spcPct val="80000"/>
              </a:lnSpc>
              <a:defRPr/>
            </a:pPr>
            <a:r>
              <a:rPr lang="tr-TR" sz="1800" b="1" dirty="0" smtClean="0">
                <a:solidFill>
                  <a:schemeClr val="tx2">
                    <a:lumMod val="75000"/>
                  </a:schemeClr>
                </a:solidFill>
              </a:rPr>
              <a:t>Mide ve sindirimle ilgili sorunlar</a:t>
            </a:r>
          </a:p>
          <a:p>
            <a:pPr>
              <a:lnSpc>
                <a:spcPct val="80000"/>
              </a:lnSpc>
              <a:defRPr/>
            </a:pPr>
            <a:r>
              <a:rPr lang="tr-TR" sz="1800" b="1" dirty="0" smtClean="0">
                <a:solidFill>
                  <a:schemeClr val="tx2">
                    <a:lumMod val="75000"/>
                  </a:schemeClr>
                </a:solidFill>
              </a:rPr>
              <a:t>Aşırı hassasiyet/duygulanma</a:t>
            </a:r>
          </a:p>
          <a:p>
            <a:pPr>
              <a:lnSpc>
                <a:spcPct val="80000"/>
              </a:lnSpc>
              <a:defRPr/>
            </a:pPr>
            <a:r>
              <a:rPr lang="tr-TR" sz="1800" b="1" dirty="0" smtClean="0">
                <a:solidFill>
                  <a:schemeClr val="tx2">
                    <a:lumMod val="75000"/>
                  </a:schemeClr>
                </a:solidFill>
              </a:rPr>
              <a:t>Aşırı ilaç kullanımı</a:t>
            </a:r>
          </a:p>
        </p:txBody>
      </p:sp>
      <p:sp>
        <p:nvSpPr>
          <p:cNvPr id="5" name="Rectangle 5"/>
          <p:cNvSpPr txBox="1">
            <a:spLocks noChangeArrowheads="1"/>
          </p:cNvSpPr>
          <p:nvPr/>
        </p:nvSpPr>
        <p:spPr>
          <a:xfrm>
            <a:off x="4848505" y="2060848"/>
            <a:ext cx="3501702" cy="4495800"/>
          </a:xfrm>
          <a:prstGeom prst="rect">
            <a:avLst/>
          </a:prstGeom>
        </p:spPr>
        <p:txBody>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a:lnSpc>
                <a:spcPct val="80000"/>
              </a:lnSpc>
              <a:buFont typeface="Wingdings" pitchFamily="2" charset="2"/>
              <a:buNone/>
              <a:defRPr/>
            </a:pPr>
            <a:r>
              <a:rPr lang="tr-TR" sz="2000" b="1" dirty="0" smtClean="0">
                <a:solidFill>
                  <a:srgbClr val="C00000"/>
                </a:solidFill>
              </a:rPr>
              <a:t>BEDENSEL </a:t>
            </a:r>
            <a:r>
              <a:rPr lang="tr-TR" sz="2000" b="1" u="sng" dirty="0" smtClean="0">
                <a:solidFill>
                  <a:srgbClr val="C00000"/>
                </a:solidFill>
              </a:rPr>
              <a:t>SONUÇLAR</a:t>
            </a:r>
          </a:p>
          <a:p>
            <a:pPr>
              <a:lnSpc>
                <a:spcPct val="80000"/>
              </a:lnSpc>
              <a:defRPr/>
            </a:pPr>
            <a:r>
              <a:rPr lang="tr-TR" sz="1800" b="1" dirty="0" smtClean="0">
                <a:solidFill>
                  <a:schemeClr val="tx2">
                    <a:lumMod val="75000"/>
                  </a:schemeClr>
                </a:solidFill>
              </a:rPr>
              <a:t>Dolaşım Sistemi Hastalıkları(Kalp-damar </a:t>
            </a:r>
            <a:r>
              <a:rPr lang="tr-TR" sz="1800" b="1" dirty="0" err="1" smtClean="0">
                <a:solidFill>
                  <a:schemeClr val="tx2">
                    <a:lumMod val="75000"/>
                  </a:schemeClr>
                </a:solidFill>
              </a:rPr>
              <a:t>hast</a:t>
            </a:r>
            <a:r>
              <a:rPr lang="tr-TR" sz="1800" b="1" dirty="0" smtClean="0">
                <a:solidFill>
                  <a:schemeClr val="tx2">
                    <a:lumMod val="75000"/>
                  </a:schemeClr>
                </a:solidFill>
              </a:rPr>
              <a:t>. ,çarpıntı, göğüs </a:t>
            </a:r>
            <a:r>
              <a:rPr lang="tr-TR" sz="1800" b="1" dirty="0" err="1" smtClean="0">
                <a:solidFill>
                  <a:schemeClr val="tx2">
                    <a:lumMod val="75000"/>
                  </a:schemeClr>
                </a:solidFill>
              </a:rPr>
              <a:t>hast</a:t>
            </a:r>
            <a:r>
              <a:rPr lang="tr-TR" sz="1800" b="1" dirty="0" smtClean="0">
                <a:solidFill>
                  <a:schemeClr val="tx2">
                    <a:lumMod val="75000"/>
                  </a:schemeClr>
                </a:solidFill>
              </a:rPr>
              <a:t>.)</a:t>
            </a:r>
          </a:p>
          <a:p>
            <a:pPr>
              <a:lnSpc>
                <a:spcPct val="80000"/>
              </a:lnSpc>
              <a:defRPr/>
            </a:pPr>
            <a:r>
              <a:rPr lang="tr-TR" sz="1800" b="1" dirty="0" smtClean="0">
                <a:solidFill>
                  <a:schemeClr val="tx2">
                    <a:lumMod val="75000"/>
                  </a:schemeClr>
                </a:solidFill>
              </a:rPr>
              <a:t>Solunum Sistemi Hastalıkları(</a:t>
            </a:r>
            <a:r>
              <a:rPr lang="tr-TR" sz="1800" b="1" dirty="0" err="1" smtClean="0">
                <a:solidFill>
                  <a:schemeClr val="tx2">
                    <a:lumMod val="75000"/>
                  </a:schemeClr>
                </a:solidFill>
              </a:rPr>
              <a:t>bronşial</a:t>
            </a:r>
            <a:r>
              <a:rPr lang="tr-TR" sz="1800" b="1" dirty="0" smtClean="0">
                <a:solidFill>
                  <a:schemeClr val="tx2">
                    <a:lumMod val="75000"/>
                  </a:schemeClr>
                </a:solidFill>
              </a:rPr>
              <a:t> astım)</a:t>
            </a:r>
          </a:p>
          <a:p>
            <a:pPr>
              <a:lnSpc>
                <a:spcPct val="80000"/>
              </a:lnSpc>
              <a:defRPr/>
            </a:pPr>
            <a:r>
              <a:rPr lang="tr-TR" sz="1800" b="1" dirty="0" smtClean="0">
                <a:solidFill>
                  <a:schemeClr val="tx2">
                    <a:lumMod val="75000"/>
                  </a:schemeClr>
                </a:solidFill>
              </a:rPr>
              <a:t>Sindirim Sistemi Hastalıkları    (Gastrit-Ülser)</a:t>
            </a:r>
          </a:p>
          <a:p>
            <a:pPr>
              <a:lnSpc>
                <a:spcPct val="80000"/>
              </a:lnSpc>
              <a:defRPr/>
            </a:pPr>
            <a:r>
              <a:rPr lang="tr-TR" sz="1800" b="1" dirty="0" smtClean="0">
                <a:solidFill>
                  <a:schemeClr val="tx2">
                    <a:lumMod val="75000"/>
                  </a:schemeClr>
                </a:solidFill>
              </a:rPr>
              <a:t>Deri Hastalıkları (Egzama, Sedef)</a:t>
            </a:r>
          </a:p>
          <a:p>
            <a:pPr>
              <a:lnSpc>
                <a:spcPct val="80000"/>
              </a:lnSpc>
              <a:defRPr/>
            </a:pPr>
            <a:r>
              <a:rPr lang="tr-TR" sz="1800" b="1" dirty="0" smtClean="0">
                <a:solidFill>
                  <a:schemeClr val="tx2">
                    <a:lumMod val="75000"/>
                  </a:schemeClr>
                </a:solidFill>
              </a:rPr>
              <a:t>Kireçlenme</a:t>
            </a:r>
          </a:p>
          <a:p>
            <a:pPr>
              <a:lnSpc>
                <a:spcPct val="80000"/>
              </a:lnSpc>
              <a:defRPr/>
            </a:pPr>
            <a:r>
              <a:rPr lang="tr-TR" sz="1800" b="1" dirty="0" smtClean="0">
                <a:solidFill>
                  <a:schemeClr val="tx2">
                    <a:lumMod val="75000"/>
                  </a:schemeClr>
                </a:solidFill>
              </a:rPr>
              <a:t>Migren</a:t>
            </a:r>
          </a:p>
          <a:p>
            <a:pPr>
              <a:lnSpc>
                <a:spcPct val="80000"/>
              </a:lnSpc>
              <a:defRPr/>
            </a:pPr>
            <a:r>
              <a:rPr lang="tr-TR" sz="1800" b="1" dirty="0" smtClean="0">
                <a:solidFill>
                  <a:schemeClr val="tx2">
                    <a:lumMod val="75000"/>
                  </a:schemeClr>
                </a:solidFill>
              </a:rPr>
              <a:t>Üreme Sistemi Hastalıkları</a:t>
            </a:r>
          </a:p>
          <a:p>
            <a:pPr>
              <a:lnSpc>
                <a:spcPct val="80000"/>
              </a:lnSpc>
              <a:buFont typeface="Wingdings" pitchFamily="2" charset="2"/>
              <a:buNone/>
              <a:defRPr/>
            </a:pPr>
            <a:endParaRPr lang="tr-TR" sz="2000" b="1" dirty="0" smtClean="0"/>
          </a:p>
        </p:txBody>
      </p:sp>
    </p:spTree>
    <p:extLst>
      <p:ext uri="{BB962C8B-B14F-4D97-AF65-F5344CB8AC3E}">
        <p14:creationId xmlns:p14="http://schemas.microsoft.com/office/powerpoint/2010/main" val="4213027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solidFill>
                  <a:schemeClr val="tx2">
                    <a:lumMod val="75000"/>
                  </a:schemeClr>
                </a:solidFill>
              </a:rPr>
              <a:t> İŞ STRESİNİN SONUÇLARI</a:t>
            </a:r>
            <a:br>
              <a:rPr lang="tr-TR" b="1" dirty="0">
                <a:solidFill>
                  <a:schemeClr val="tx2">
                    <a:lumMod val="75000"/>
                  </a:schemeClr>
                </a:solidFill>
              </a:rPr>
            </a:br>
            <a:r>
              <a:rPr lang="tr-TR" b="1" dirty="0">
                <a:solidFill>
                  <a:schemeClr val="tx2">
                    <a:lumMod val="75000"/>
                  </a:schemeClr>
                </a:solidFill>
              </a:rPr>
              <a:t>(PSİKOLOJİK)</a:t>
            </a:r>
          </a:p>
        </p:txBody>
      </p:sp>
      <p:sp>
        <p:nvSpPr>
          <p:cNvPr id="4" name="Rectangle 4"/>
          <p:cNvSpPr>
            <a:spLocks noGrp="1" noChangeArrowheads="1"/>
          </p:cNvSpPr>
          <p:nvPr>
            <p:ph idx="1"/>
          </p:nvPr>
        </p:nvSpPr>
        <p:spPr>
          <a:xfrm>
            <a:off x="1259632" y="2128904"/>
            <a:ext cx="3901048" cy="3603812"/>
          </a:xfrm>
        </p:spPr>
        <p:txBody>
          <a:bodyPr/>
          <a:lstStyle/>
          <a:p>
            <a:pPr eaLnBrk="1" hangingPunct="1">
              <a:lnSpc>
                <a:spcPct val="80000"/>
              </a:lnSpc>
              <a:buFont typeface="Wingdings" pitchFamily="2" charset="2"/>
              <a:buNone/>
              <a:defRPr/>
            </a:pPr>
            <a:r>
              <a:rPr lang="tr-TR" sz="2000" b="1" dirty="0" smtClean="0">
                <a:solidFill>
                  <a:srgbClr val="C00000"/>
                </a:solidFill>
              </a:rPr>
              <a:t>PSİKOLOJİK </a:t>
            </a:r>
            <a:r>
              <a:rPr lang="tr-TR" sz="2000" b="1" u="sng" dirty="0" smtClean="0">
                <a:solidFill>
                  <a:srgbClr val="C00000"/>
                </a:solidFill>
              </a:rPr>
              <a:t>BELİRTİLERİ</a:t>
            </a:r>
          </a:p>
          <a:p>
            <a:pPr eaLnBrk="1" hangingPunct="1">
              <a:lnSpc>
                <a:spcPct val="80000"/>
              </a:lnSpc>
              <a:defRPr/>
            </a:pPr>
            <a:r>
              <a:rPr lang="tr-TR" sz="1800" b="1" dirty="0" smtClean="0">
                <a:solidFill>
                  <a:schemeClr val="tx2">
                    <a:lumMod val="75000"/>
                  </a:schemeClr>
                </a:solidFill>
              </a:rPr>
              <a:t>Aşırı tedirginlik, korku, kaygı</a:t>
            </a:r>
          </a:p>
          <a:p>
            <a:pPr eaLnBrk="1" hangingPunct="1">
              <a:lnSpc>
                <a:spcPct val="80000"/>
              </a:lnSpc>
              <a:defRPr/>
            </a:pPr>
            <a:r>
              <a:rPr lang="tr-TR" sz="1800" b="1" dirty="0" smtClean="0">
                <a:solidFill>
                  <a:schemeClr val="tx2">
                    <a:lumMod val="75000"/>
                  </a:schemeClr>
                </a:solidFill>
              </a:rPr>
              <a:t>Alınganlık, çabuk öfkelenme</a:t>
            </a:r>
          </a:p>
          <a:p>
            <a:pPr eaLnBrk="1" hangingPunct="1">
              <a:lnSpc>
                <a:spcPct val="80000"/>
              </a:lnSpc>
              <a:defRPr/>
            </a:pPr>
            <a:r>
              <a:rPr lang="tr-TR" sz="1800" b="1" dirty="0" smtClean="0">
                <a:solidFill>
                  <a:schemeClr val="tx2">
                    <a:lumMod val="75000"/>
                  </a:schemeClr>
                </a:solidFill>
              </a:rPr>
              <a:t>Yaşamdan zevk almama</a:t>
            </a:r>
          </a:p>
          <a:p>
            <a:pPr eaLnBrk="1" hangingPunct="1">
              <a:lnSpc>
                <a:spcPct val="80000"/>
              </a:lnSpc>
              <a:defRPr/>
            </a:pPr>
            <a:r>
              <a:rPr lang="tr-TR" sz="1800" b="1" dirty="0" smtClean="0">
                <a:solidFill>
                  <a:schemeClr val="tx2">
                    <a:lumMod val="75000"/>
                  </a:schemeClr>
                </a:solidFill>
              </a:rPr>
              <a:t>Hastalık korkusu</a:t>
            </a:r>
          </a:p>
          <a:p>
            <a:pPr eaLnBrk="1" hangingPunct="1">
              <a:lnSpc>
                <a:spcPct val="80000"/>
              </a:lnSpc>
              <a:defRPr/>
            </a:pPr>
            <a:r>
              <a:rPr lang="tr-TR" sz="1800" b="1" dirty="0" smtClean="0">
                <a:solidFill>
                  <a:schemeClr val="tx2">
                    <a:lumMod val="75000"/>
                  </a:schemeClr>
                </a:solidFill>
              </a:rPr>
              <a:t>Ölüm korkusu</a:t>
            </a:r>
          </a:p>
          <a:p>
            <a:pPr eaLnBrk="1" hangingPunct="1">
              <a:lnSpc>
                <a:spcPct val="80000"/>
              </a:lnSpc>
              <a:defRPr/>
            </a:pPr>
            <a:r>
              <a:rPr lang="tr-TR" sz="1800" b="1" dirty="0" smtClean="0">
                <a:solidFill>
                  <a:schemeClr val="tx2">
                    <a:lumMod val="75000"/>
                  </a:schemeClr>
                </a:solidFill>
              </a:rPr>
              <a:t>Yalnız kalma, kapalı yer korkuları</a:t>
            </a:r>
          </a:p>
          <a:p>
            <a:pPr eaLnBrk="1" hangingPunct="1">
              <a:lnSpc>
                <a:spcPct val="80000"/>
              </a:lnSpc>
              <a:defRPr/>
            </a:pPr>
            <a:r>
              <a:rPr lang="tr-TR" sz="1800" b="1" dirty="0" smtClean="0">
                <a:solidFill>
                  <a:schemeClr val="tx2">
                    <a:lumMod val="75000"/>
                  </a:schemeClr>
                </a:solidFill>
              </a:rPr>
              <a:t>Panik</a:t>
            </a:r>
          </a:p>
          <a:p>
            <a:pPr eaLnBrk="1" hangingPunct="1">
              <a:lnSpc>
                <a:spcPct val="80000"/>
              </a:lnSpc>
              <a:defRPr/>
            </a:pPr>
            <a:r>
              <a:rPr lang="tr-TR" sz="1800" b="1" dirty="0" smtClean="0">
                <a:solidFill>
                  <a:schemeClr val="tx2">
                    <a:lumMod val="75000"/>
                  </a:schemeClr>
                </a:solidFill>
              </a:rPr>
              <a:t>Durgunluk</a:t>
            </a:r>
          </a:p>
          <a:p>
            <a:pPr eaLnBrk="1" hangingPunct="1">
              <a:lnSpc>
                <a:spcPct val="80000"/>
              </a:lnSpc>
              <a:defRPr/>
            </a:pPr>
            <a:r>
              <a:rPr lang="tr-TR" sz="1800" b="1" dirty="0" smtClean="0">
                <a:solidFill>
                  <a:schemeClr val="tx2">
                    <a:lumMod val="75000"/>
                  </a:schemeClr>
                </a:solidFill>
              </a:rPr>
              <a:t>Unutkanlık</a:t>
            </a:r>
          </a:p>
          <a:p>
            <a:pPr eaLnBrk="1" hangingPunct="1">
              <a:lnSpc>
                <a:spcPct val="80000"/>
              </a:lnSpc>
              <a:defRPr/>
            </a:pPr>
            <a:r>
              <a:rPr lang="tr-TR" sz="1800" b="1" dirty="0" smtClean="0">
                <a:solidFill>
                  <a:schemeClr val="tx2">
                    <a:lumMod val="75000"/>
                  </a:schemeClr>
                </a:solidFill>
              </a:rPr>
              <a:t>İşleri yarım bırakma, dikkat dağınıklığı</a:t>
            </a:r>
          </a:p>
          <a:p>
            <a:pPr eaLnBrk="1" hangingPunct="1">
              <a:lnSpc>
                <a:spcPct val="80000"/>
              </a:lnSpc>
              <a:defRPr/>
            </a:pPr>
            <a:endParaRPr lang="tr-TR" sz="1800" dirty="0" smtClean="0"/>
          </a:p>
        </p:txBody>
      </p:sp>
      <p:sp>
        <p:nvSpPr>
          <p:cNvPr id="5" name="Rectangle 5"/>
          <p:cNvSpPr txBox="1">
            <a:spLocks noChangeArrowheads="1"/>
          </p:cNvSpPr>
          <p:nvPr/>
        </p:nvSpPr>
        <p:spPr>
          <a:xfrm>
            <a:off x="5220072" y="2132856"/>
            <a:ext cx="3141662" cy="4495800"/>
          </a:xfrm>
          <a:prstGeom prst="rect">
            <a:avLst/>
          </a:prstGeom>
        </p:spPr>
        <p:txBody>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a:lnSpc>
                <a:spcPct val="80000"/>
              </a:lnSpc>
              <a:buFont typeface="Wingdings" pitchFamily="2" charset="2"/>
              <a:buNone/>
              <a:defRPr/>
            </a:pPr>
            <a:r>
              <a:rPr lang="tr-TR" sz="2000" b="1" dirty="0" smtClean="0">
                <a:solidFill>
                  <a:srgbClr val="C00000"/>
                </a:solidFill>
              </a:rPr>
              <a:t>PSİKOLOJİK </a:t>
            </a:r>
            <a:r>
              <a:rPr lang="tr-TR" sz="2000" b="1" u="sng" dirty="0" smtClean="0">
                <a:solidFill>
                  <a:srgbClr val="C00000"/>
                </a:solidFill>
              </a:rPr>
              <a:t>SONUÇLARI</a:t>
            </a:r>
          </a:p>
          <a:p>
            <a:pPr>
              <a:lnSpc>
                <a:spcPct val="80000"/>
              </a:lnSpc>
              <a:defRPr/>
            </a:pPr>
            <a:r>
              <a:rPr lang="tr-TR" sz="1800" b="1" dirty="0" smtClean="0">
                <a:solidFill>
                  <a:schemeClr val="tx2">
                    <a:lumMod val="75000"/>
                  </a:schemeClr>
                </a:solidFill>
              </a:rPr>
              <a:t>Depresyon</a:t>
            </a:r>
          </a:p>
          <a:p>
            <a:pPr>
              <a:lnSpc>
                <a:spcPct val="80000"/>
              </a:lnSpc>
              <a:defRPr/>
            </a:pPr>
            <a:r>
              <a:rPr lang="tr-TR" sz="1800" b="1" dirty="0" err="1" smtClean="0">
                <a:solidFill>
                  <a:schemeClr val="tx2">
                    <a:lumMod val="75000"/>
                  </a:schemeClr>
                </a:solidFill>
              </a:rPr>
              <a:t>Anksiyete</a:t>
            </a:r>
            <a:r>
              <a:rPr lang="tr-TR" sz="1800" b="1" dirty="0" smtClean="0">
                <a:solidFill>
                  <a:schemeClr val="tx2">
                    <a:lumMod val="75000"/>
                  </a:schemeClr>
                </a:solidFill>
              </a:rPr>
              <a:t> Bozukluğu</a:t>
            </a:r>
          </a:p>
          <a:p>
            <a:pPr>
              <a:lnSpc>
                <a:spcPct val="80000"/>
              </a:lnSpc>
              <a:defRPr/>
            </a:pPr>
            <a:r>
              <a:rPr lang="tr-TR" sz="1800" b="1" dirty="0" smtClean="0">
                <a:solidFill>
                  <a:schemeClr val="tx2">
                    <a:lumMod val="75000"/>
                  </a:schemeClr>
                </a:solidFill>
              </a:rPr>
              <a:t>Davranış Bozuklukları</a:t>
            </a:r>
          </a:p>
          <a:p>
            <a:pPr>
              <a:lnSpc>
                <a:spcPct val="80000"/>
              </a:lnSpc>
              <a:defRPr/>
            </a:pPr>
            <a:r>
              <a:rPr lang="tr-TR" sz="1800" b="1" dirty="0" smtClean="0">
                <a:solidFill>
                  <a:schemeClr val="tx2">
                    <a:lumMod val="75000"/>
                  </a:schemeClr>
                </a:solidFill>
              </a:rPr>
              <a:t>Uyku Bozukluğu</a:t>
            </a:r>
          </a:p>
          <a:p>
            <a:pPr>
              <a:lnSpc>
                <a:spcPct val="80000"/>
              </a:lnSpc>
              <a:defRPr/>
            </a:pPr>
            <a:r>
              <a:rPr lang="tr-TR" sz="1800" b="1" dirty="0" smtClean="0">
                <a:solidFill>
                  <a:schemeClr val="tx2">
                    <a:lumMod val="75000"/>
                  </a:schemeClr>
                </a:solidFill>
              </a:rPr>
              <a:t>Tükenme Sendromu</a:t>
            </a:r>
          </a:p>
        </p:txBody>
      </p:sp>
    </p:spTree>
    <p:extLst>
      <p:ext uri="{BB962C8B-B14F-4D97-AF65-F5344CB8AC3E}">
        <p14:creationId xmlns:p14="http://schemas.microsoft.com/office/powerpoint/2010/main" val="843611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15616" y="2420888"/>
            <a:ext cx="7200800" cy="3400127"/>
          </a:xfrm>
        </p:spPr>
        <p:txBody>
          <a:bodyPr>
            <a:noAutofit/>
          </a:bodyPr>
          <a:lstStyle/>
          <a:p>
            <a:pPr marL="0" indent="0">
              <a:buNone/>
            </a:pPr>
            <a:r>
              <a:rPr lang="tr-TR" sz="1800" b="1" dirty="0" smtClean="0">
                <a:solidFill>
                  <a:schemeClr val="tx2">
                    <a:lumMod val="75000"/>
                  </a:schemeClr>
                </a:solidFill>
              </a:rPr>
              <a:t>Stresli </a:t>
            </a:r>
            <a:r>
              <a:rPr lang="tr-TR" sz="1800" b="1" dirty="0">
                <a:solidFill>
                  <a:schemeClr val="tx2">
                    <a:lumMod val="75000"/>
                  </a:schemeClr>
                </a:solidFill>
              </a:rPr>
              <a:t>durumlarda </a:t>
            </a:r>
            <a:r>
              <a:rPr lang="tr-TR" sz="1800" b="1" dirty="0" smtClean="0">
                <a:solidFill>
                  <a:schemeClr val="tx2">
                    <a:lumMod val="75000"/>
                  </a:schemeClr>
                </a:solidFill>
              </a:rPr>
              <a:t>verdiğimiz üç </a:t>
            </a:r>
            <a:r>
              <a:rPr lang="tr-TR" sz="1800" b="1" dirty="0">
                <a:solidFill>
                  <a:schemeClr val="tx2">
                    <a:lumMod val="75000"/>
                  </a:schemeClr>
                </a:solidFill>
              </a:rPr>
              <a:t>aşamalı </a:t>
            </a:r>
            <a:r>
              <a:rPr lang="tr-TR" sz="1800" b="1" dirty="0" smtClean="0">
                <a:solidFill>
                  <a:schemeClr val="tx2">
                    <a:lumMod val="75000"/>
                  </a:schemeClr>
                </a:solidFill>
              </a:rPr>
              <a:t>tepki;</a:t>
            </a:r>
          </a:p>
          <a:p>
            <a:pPr marL="0" indent="0">
              <a:buNone/>
            </a:pPr>
            <a:r>
              <a:rPr lang="tr-TR" sz="1800" b="1" dirty="0" smtClean="0">
                <a:solidFill>
                  <a:schemeClr val="tx2">
                    <a:lumMod val="75000"/>
                  </a:schemeClr>
                </a:solidFill>
              </a:rPr>
              <a:t>"</a:t>
            </a:r>
            <a:r>
              <a:rPr lang="tr-TR" sz="1800" b="1" dirty="0">
                <a:solidFill>
                  <a:schemeClr val="tx2">
                    <a:lumMod val="75000"/>
                  </a:schemeClr>
                </a:solidFill>
              </a:rPr>
              <a:t>Genel Uyum Sendromu" olarak tanımlamıştır. </a:t>
            </a:r>
            <a:endParaRPr lang="tr-TR" sz="1800" b="1" dirty="0" smtClean="0">
              <a:solidFill>
                <a:schemeClr val="tx2">
                  <a:lumMod val="75000"/>
                </a:schemeClr>
              </a:solidFill>
            </a:endParaRPr>
          </a:p>
          <a:p>
            <a:pPr marL="0" indent="0">
              <a:buNone/>
            </a:pPr>
            <a:r>
              <a:rPr lang="tr-TR" sz="1800" b="1" dirty="0" smtClean="0">
                <a:solidFill>
                  <a:schemeClr val="tx2">
                    <a:lumMod val="75000"/>
                  </a:schemeClr>
                </a:solidFill>
              </a:rPr>
              <a:t>Bu </a:t>
            </a:r>
            <a:r>
              <a:rPr lang="tr-TR" sz="1800" b="1" dirty="0">
                <a:solidFill>
                  <a:schemeClr val="tx2">
                    <a:lumMod val="75000"/>
                  </a:schemeClr>
                </a:solidFill>
              </a:rPr>
              <a:t>kurama göre, organizmanın strese tepkisi alarm, direnme veya adaptasyon ve tükenme olmak üzere üç evrede gelişmektedir. </a:t>
            </a:r>
            <a:endParaRPr lang="tr-TR" sz="1800" b="1" dirty="0" smtClean="0">
              <a:solidFill>
                <a:schemeClr val="tx2">
                  <a:lumMod val="75000"/>
                </a:schemeClr>
              </a:solidFill>
            </a:endParaRPr>
          </a:p>
          <a:p>
            <a:r>
              <a:rPr lang="tr-TR" sz="1800" b="1" i="1" dirty="0" smtClean="0">
                <a:solidFill>
                  <a:srgbClr val="C00000"/>
                </a:solidFill>
              </a:rPr>
              <a:t>1</a:t>
            </a:r>
            <a:r>
              <a:rPr lang="tr-TR" sz="1800" b="1" i="1" dirty="0">
                <a:solidFill>
                  <a:srgbClr val="C00000"/>
                </a:solidFill>
              </a:rPr>
              <a:t>. Alarm Evresi: </a:t>
            </a:r>
            <a:r>
              <a:rPr lang="tr-TR" sz="1800" b="1" i="1" dirty="0" smtClean="0">
                <a:solidFill>
                  <a:srgbClr val="C00000"/>
                </a:solidFill>
              </a:rPr>
              <a:t> </a:t>
            </a:r>
            <a:r>
              <a:rPr lang="tr-TR" sz="1800" dirty="0" smtClean="0"/>
              <a:t>Bu </a:t>
            </a:r>
            <a:r>
              <a:rPr lang="tr-TR" sz="1800" dirty="0"/>
              <a:t>strese karşı dirençte bir ilk düşüş.</a:t>
            </a:r>
          </a:p>
          <a:p>
            <a:pPr marL="0" indent="0">
              <a:buNone/>
            </a:pPr>
            <a:r>
              <a:rPr lang="tr-TR" sz="1800" dirty="0"/>
              <a:t>Alarm reaksiyon aşaması, stres altındayken vücudun yaşadığı ilk semptomları ifade eder; bu, kalp atış hızınızın artmasına ve adrenal bezlerin </a:t>
            </a:r>
            <a:r>
              <a:rPr lang="tr-TR" sz="1800" dirty="0" err="1"/>
              <a:t>kortizol</a:t>
            </a:r>
            <a:r>
              <a:rPr lang="tr-TR" sz="1800" dirty="0"/>
              <a:t> salgılamasına neden olur ve bu da size adrenalin ve enerjiden tehlike sağlar</a:t>
            </a:r>
            <a:r>
              <a:rPr lang="tr-TR" sz="1800" dirty="0" smtClean="0"/>
              <a:t>.</a:t>
            </a:r>
            <a:endParaRPr lang="tr-TR" sz="1800" dirty="0"/>
          </a:p>
        </p:txBody>
      </p:sp>
      <p:sp>
        <p:nvSpPr>
          <p:cNvPr id="4" name="Rectangle 2"/>
          <p:cNvSpPr>
            <a:spLocks noGrp="1" noChangeArrowheads="1"/>
          </p:cNvSpPr>
          <p:nvPr>
            <p:ph type="title"/>
          </p:nvPr>
        </p:nvSpPr>
        <p:spPr>
          <a:xfrm>
            <a:off x="3923928" y="817582"/>
            <a:ext cx="4136340" cy="1099249"/>
          </a:xfrm>
        </p:spPr>
        <p:txBody>
          <a:bodyPr>
            <a:normAutofit fontScale="90000"/>
          </a:bodyPr>
          <a:lstStyle/>
          <a:p>
            <a:pPr eaLnBrk="1" hangingPunct="1">
              <a:defRPr/>
            </a:pPr>
            <a:r>
              <a:rPr lang="tr-TR" dirty="0" smtClean="0"/>
              <a:t>TÜKENME SENDROMU</a:t>
            </a:r>
          </a:p>
        </p:txBody>
      </p:sp>
      <p:sp>
        <p:nvSpPr>
          <p:cNvPr id="5" name="AutoShape 2" descr="Tükenmişlik sendromu, belirtileri ve tedavisi nelerdir? - Sağlık Haberler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692696"/>
            <a:ext cx="2943225"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171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9592" y="2119257"/>
            <a:ext cx="7344816" cy="3603812"/>
          </a:xfrm>
        </p:spPr>
        <p:txBody>
          <a:bodyPr>
            <a:normAutofit fontScale="92500" lnSpcReduction="20000"/>
          </a:bodyPr>
          <a:lstStyle/>
          <a:p>
            <a:r>
              <a:rPr lang="tr-TR" b="1" i="1" dirty="0" smtClean="0">
                <a:solidFill>
                  <a:srgbClr val="C00000"/>
                </a:solidFill>
              </a:rPr>
              <a:t>2.Direnç </a:t>
            </a:r>
            <a:r>
              <a:rPr lang="tr-TR" b="1" i="1" dirty="0">
                <a:solidFill>
                  <a:srgbClr val="C00000"/>
                </a:solidFill>
              </a:rPr>
              <a:t>Evresi: </a:t>
            </a:r>
            <a:r>
              <a:rPr lang="tr-TR" dirty="0"/>
              <a:t>B</a:t>
            </a:r>
            <a:r>
              <a:rPr lang="tr-TR" dirty="0" smtClean="0"/>
              <a:t>urada </a:t>
            </a:r>
            <a:r>
              <a:rPr lang="tr-TR" dirty="0"/>
              <a:t>strese karşı ortalama bir direnç var.</a:t>
            </a:r>
          </a:p>
          <a:p>
            <a:r>
              <a:rPr lang="tr-TR" dirty="0"/>
              <a:t>Bu aşamada, stresli bir olayın ilk şokundan sonra ve bir savaş ya da uçuş tepkisine sahip olduktan sonra, vücut kendini onarmaya başlar ve daha az miktarda </a:t>
            </a:r>
            <a:r>
              <a:rPr lang="tr-TR" dirty="0" err="1"/>
              <a:t>kortizol</a:t>
            </a:r>
            <a:r>
              <a:rPr lang="tr-TR" dirty="0"/>
              <a:t> açığa çıkararak kalp atış hızınızın ve kan basıncınızın normale dönmesini sağlar. Bu iyileşme aşamasında vücut, başka bir stres yolunda gelmesi durumunda hala yüksek alarm durumundadır. Stresörler çözülürse, hormon seviyeleriniz, kalp atış hızınız ve kan basıncınız ön gerilim durumuna geri dönene kadar vücut kendini onarmaya devam eder.</a:t>
            </a:r>
          </a:p>
          <a:p>
            <a:endParaRPr lang="tr-TR" dirty="0"/>
          </a:p>
        </p:txBody>
      </p:sp>
    </p:spTree>
    <p:extLst>
      <p:ext uri="{BB962C8B-B14F-4D97-AF65-F5344CB8AC3E}">
        <p14:creationId xmlns:p14="http://schemas.microsoft.com/office/powerpoint/2010/main" val="1778630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47664" y="2564904"/>
            <a:ext cx="6421328" cy="3662221"/>
          </a:xfrm>
        </p:spPr>
        <p:txBody>
          <a:bodyPr>
            <a:normAutofit fontScale="92500" lnSpcReduction="20000"/>
          </a:bodyPr>
          <a:lstStyle/>
          <a:p>
            <a:pPr marL="0" indent="0">
              <a:buNone/>
            </a:pPr>
            <a:r>
              <a:rPr lang="tr-TR" b="1" i="1" dirty="0" smtClean="0">
                <a:solidFill>
                  <a:srgbClr val="C00000"/>
                </a:solidFill>
              </a:rPr>
              <a:t>3.Tükenme Evresi:</a:t>
            </a:r>
            <a:r>
              <a:rPr lang="tr-TR" i="1" dirty="0">
                <a:solidFill>
                  <a:srgbClr val="C00000"/>
                </a:solidFill>
              </a:rPr>
              <a:t> </a:t>
            </a:r>
            <a:r>
              <a:rPr lang="tr-TR" dirty="0"/>
              <a:t>strese karşı direncin kaybolduğu yer.</a:t>
            </a:r>
          </a:p>
          <a:p>
            <a:r>
              <a:rPr lang="tr-TR" dirty="0"/>
              <a:t>Bu son aşama, fiziksel ve duygusal ve zihinsel kaynaklarınızı vücudunuzun artık stresle mücadele edecek kaynaklara sahip olmadığı noktaya aktaran uzun süreli ve kronik stresin bir sonucudur. Artık savaşmak için gücünüz olmadığından, vazgeçmek istediğiniz gibi umutsuz hissedebilirsiniz. Bu, kendinizi yorgunluk, tükenmişlik, depresyon, </a:t>
            </a:r>
            <a:r>
              <a:rPr lang="tr-TR" dirty="0" err="1"/>
              <a:t>anksiyete</a:t>
            </a:r>
            <a:r>
              <a:rPr lang="tr-TR" dirty="0"/>
              <a:t> ve strese karşı genel olarak azaltılmış bir tolerans hissedeceğiniz </a:t>
            </a:r>
            <a:r>
              <a:rPr lang="tr-TR" dirty="0" smtClean="0"/>
              <a:t>aşamadır</a:t>
            </a:r>
            <a:r>
              <a:rPr lang="tr-TR" dirty="0"/>
              <a: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692696"/>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1054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63040" y="3068960"/>
            <a:ext cx="6637352" cy="2952327"/>
          </a:xfrm>
        </p:spPr>
        <p:txBody>
          <a:bodyPr>
            <a:normAutofit fontScale="92500" lnSpcReduction="10000"/>
          </a:bodyPr>
          <a:lstStyle/>
          <a:p>
            <a:pPr>
              <a:lnSpc>
                <a:spcPct val="90000"/>
              </a:lnSpc>
              <a:defRPr/>
            </a:pPr>
            <a:r>
              <a:rPr lang="tr-TR" dirty="0"/>
              <a:t>Yaşamın çekilmez olduğu düşüncesi</a:t>
            </a:r>
          </a:p>
          <a:p>
            <a:pPr>
              <a:lnSpc>
                <a:spcPct val="90000"/>
              </a:lnSpc>
              <a:defRPr/>
            </a:pPr>
            <a:r>
              <a:rPr lang="tr-TR" dirty="0"/>
              <a:t>Uykusuzluk, baş ağrıları, göğüs ağrıları</a:t>
            </a:r>
          </a:p>
          <a:p>
            <a:pPr>
              <a:lnSpc>
                <a:spcPct val="90000"/>
              </a:lnSpc>
              <a:defRPr/>
            </a:pPr>
            <a:r>
              <a:rPr lang="tr-TR" dirty="0"/>
              <a:t>Öfke nöbetleri,  </a:t>
            </a:r>
            <a:r>
              <a:rPr lang="tr-TR" dirty="0" err="1"/>
              <a:t>tahammülsüzlük,kızgınlık,yalnızlık,çaresizlik,can</a:t>
            </a:r>
            <a:r>
              <a:rPr lang="tr-TR" dirty="0"/>
              <a:t> </a:t>
            </a:r>
            <a:r>
              <a:rPr lang="tr-TR" dirty="0" err="1"/>
              <a:t>sıkıntıları,umutsuzluk</a:t>
            </a:r>
            <a:endParaRPr lang="tr-TR" dirty="0"/>
          </a:p>
          <a:p>
            <a:pPr marL="0" indent="0">
              <a:lnSpc>
                <a:spcPct val="90000"/>
              </a:lnSpc>
              <a:buNone/>
              <a:defRPr/>
            </a:pPr>
            <a:r>
              <a:rPr lang="tr-TR" b="1" dirty="0">
                <a:solidFill>
                  <a:srgbClr val="C00000"/>
                </a:solidFill>
              </a:rPr>
              <a:t>Tükenme olgusu </a:t>
            </a:r>
            <a:r>
              <a:rPr lang="tr-TR" b="1" dirty="0" smtClean="0">
                <a:solidFill>
                  <a:srgbClr val="C00000"/>
                </a:solidFill>
              </a:rPr>
              <a:t>3 boyutludur:</a:t>
            </a:r>
          </a:p>
          <a:p>
            <a:pPr>
              <a:lnSpc>
                <a:spcPct val="90000"/>
              </a:lnSpc>
              <a:defRPr/>
            </a:pPr>
            <a:r>
              <a:rPr lang="tr-TR" dirty="0" smtClean="0"/>
              <a:t>Duygusal </a:t>
            </a:r>
            <a:r>
              <a:rPr lang="tr-TR" dirty="0"/>
              <a:t>Tükenme, </a:t>
            </a:r>
            <a:endParaRPr lang="tr-TR" dirty="0" smtClean="0"/>
          </a:p>
          <a:p>
            <a:pPr>
              <a:lnSpc>
                <a:spcPct val="90000"/>
              </a:lnSpc>
              <a:defRPr/>
            </a:pPr>
            <a:r>
              <a:rPr lang="tr-TR" dirty="0" smtClean="0"/>
              <a:t>Duyarsızlaşma,</a:t>
            </a:r>
          </a:p>
          <a:p>
            <a:pPr>
              <a:lnSpc>
                <a:spcPct val="90000"/>
              </a:lnSpc>
              <a:defRPr/>
            </a:pPr>
            <a:r>
              <a:rPr lang="tr-TR" dirty="0" smtClean="0"/>
              <a:t>Kişisel </a:t>
            </a:r>
            <a:r>
              <a:rPr lang="tr-TR" dirty="0"/>
              <a:t>Başarıda </a:t>
            </a:r>
            <a:r>
              <a:rPr lang="tr-TR" dirty="0" smtClean="0"/>
              <a:t>Düşme</a:t>
            </a:r>
            <a:endParaRPr lang="tr-TR" dirty="0"/>
          </a:p>
        </p:txBody>
      </p:sp>
      <p:sp>
        <p:nvSpPr>
          <p:cNvPr id="4" name="AutoShape 4" descr="Tükenmişlik Sendromu - DM Hab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6" descr="Tükenmişlik Sendromu - DM Hab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692696"/>
            <a:ext cx="6408712"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1114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25723" y="2708920"/>
            <a:ext cx="6965245" cy="1202485"/>
          </a:xfrm>
        </p:spPr>
        <p:txBody>
          <a:bodyPr>
            <a:normAutofit fontScale="90000"/>
          </a:bodyPr>
          <a:lstStyle/>
          <a:p>
            <a:r>
              <a:rPr lang="tr-TR" dirty="0"/>
              <a:t> </a:t>
            </a:r>
            <a:r>
              <a:rPr lang="tr-TR" sz="3600" b="1" dirty="0">
                <a:solidFill>
                  <a:schemeClr val="tx2">
                    <a:lumMod val="75000"/>
                  </a:schemeClr>
                </a:solidFill>
              </a:rPr>
              <a:t>STRESLE BAŞA ÇIKMA                           </a:t>
            </a:r>
            <a:r>
              <a:rPr lang="tr-TR" sz="3600" b="1" dirty="0" smtClean="0">
                <a:solidFill>
                  <a:schemeClr val="tx2">
                    <a:lumMod val="75000"/>
                  </a:schemeClr>
                </a:solidFill>
              </a:rPr>
              <a:t>YÖNTEMLERİ</a:t>
            </a:r>
            <a:endParaRPr lang="tr-TR" sz="3600" b="1" dirty="0">
              <a:solidFill>
                <a:schemeClr val="tx2">
                  <a:lumMod val="75000"/>
                </a:schemeClr>
              </a:solidFill>
            </a:endParaRPr>
          </a:p>
        </p:txBody>
      </p:sp>
      <p:sp>
        <p:nvSpPr>
          <p:cNvPr id="3" name="İçerik Yer Tutucusu 2"/>
          <p:cNvSpPr>
            <a:spLocks noGrp="1"/>
          </p:cNvSpPr>
          <p:nvPr>
            <p:ph idx="1"/>
          </p:nvPr>
        </p:nvSpPr>
        <p:spPr>
          <a:xfrm>
            <a:off x="2375756" y="4221088"/>
            <a:ext cx="4665180" cy="1080120"/>
          </a:xfrm>
        </p:spPr>
        <p:txBody>
          <a:bodyPr/>
          <a:lstStyle/>
          <a:p>
            <a:pPr>
              <a:defRPr/>
            </a:pPr>
            <a:r>
              <a:rPr lang="tr-TR" b="1" dirty="0">
                <a:solidFill>
                  <a:schemeClr val="tx2">
                    <a:lumMod val="75000"/>
                  </a:schemeClr>
                </a:solidFill>
              </a:rPr>
              <a:t>Örgütsel Başa Çıkma Yöntemleri</a:t>
            </a:r>
          </a:p>
          <a:p>
            <a:pPr>
              <a:defRPr/>
            </a:pPr>
            <a:r>
              <a:rPr lang="tr-TR" b="1" dirty="0">
                <a:solidFill>
                  <a:schemeClr val="tx2">
                    <a:lumMod val="75000"/>
                  </a:schemeClr>
                </a:solidFill>
              </a:rPr>
              <a:t>Bireysel Başa Çıkma Yöntemleri</a:t>
            </a:r>
          </a:p>
          <a:p>
            <a:pPr marL="0" indent="0">
              <a:buNone/>
            </a:pPr>
            <a:endParaRPr lang="tr-TR" dirty="0"/>
          </a:p>
        </p:txBody>
      </p:sp>
      <p:pic>
        <p:nvPicPr>
          <p:cNvPr id="2054" name="Picture 6" descr="Kadınlar için stres ile başa çıkmanın yolları! Uzmanlar ne öneriy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692696"/>
            <a:ext cx="4449156" cy="1781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286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8" y="495055"/>
            <a:ext cx="6965245" cy="1202485"/>
          </a:xfrm>
        </p:spPr>
        <p:txBody>
          <a:bodyPr>
            <a:normAutofit/>
          </a:bodyPr>
          <a:lstStyle/>
          <a:p>
            <a:r>
              <a:rPr lang="tr-TR" sz="3200" b="1" dirty="0">
                <a:solidFill>
                  <a:schemeClr val="tx2">
                    <a:lumMod val="75000"/>
                  </a:schemeClr>
                </a:solidFill>
              </a:rPr>
              <a:t>Örgütsel Başa </a:t>
            </a:r>
            <a:r>
              <a:rPr lang="tr-TR" sz="3200" b="1" dirty="0" smtClean="0">
                <a:solidFill>
                  <a:schemeClr val="tx2">
                    <a:lumMod val="75000"/>
                  </a:schemeClr>
                </a:solidFill>
              </a:rPr>
              <a:t>Çıkma Yöntemleri</a:t>
            </a:r>
            <a:endParaRPr lang="tr-TR" sz="3200" b="1" dirty="0">
              <a:solidFill>
                <a:schemeClr val="tx2">
                  <a:lumMod val="75000"/>
                </a:schemeClr>
              </a:solidFill>
            </a:endParaRPr>
          </a:p>
        </p:txBody>
      </p:sp>
      <p:sp>
        <p:nvSpPr>
          <p:cNvPr id="3" name="İçerik Yer Tutucusu 2"/>
          <p:cNvSpPr>
            <a:spLocks noGrp="1"/>
          </p:cNvSpPr>
          <p:nvPr>
            <p:ph idx="1"/>
          </p:nvPr>
        </p:nvSpPr>
        <p:spPr>
          <a:xfrm>
            <a:off x="1331640" y="1556792"/>
            <a:ext cx="6624736" cy="1584176"/>
          </a:xfrm>
        </p:spPr>
        <p:txBody>
          <a:bodyPr>
            <a:normAutofit fontScale="92500" lnSpcReduction="10000"/>
          </a:bodyPr>
          <a:lstStyle/>
          <a:p>
            <a:pPr marL="457200" indent="-457200">
              <a:lnSpc>
                <a:spcPct val="90000"/>
              </a:lnSpc>
              <a:buAutoNum type="alphaLcParenR"/>
              <a:defRPr/>
            </a:pPr>
            <a:r>
              <a:rPr lang="tr-TR" b="1" dirty="0" smtClean="0">
                <a:solidFill>
                  <a:srgbClr val="C00000"/>
                </a:solidFill>
              </a:rPr>
              <a:t>Fiziki </a:t>
            </a:r>
            <a:r>
              <a:rPr lang="tr-TR" b="1" dirty="0">
                <a:solidFill>
                  <a:srgbClr val="C00000"/>
                </a:solidFill>
              </a:rPr>
              <a:t>Yapının İyileştirilmesi</a:t>
            </a:r>
            <a:r>
              <a:rPr lang="tr-TR" b="1" dirty="0" smtClean="0">
                <a:solidFill>
                  <a:srgbClr val="C00000"/>
                </a:solidFill>
              </a:rPr>
              <a:t>: </a:t>
            </a:r>
            <a:r>
              <a:rPr lang="tr-TR" dirty="0" smtClean="0">
                <a:solidFill>
                  <a:schemeClr val="tx2">
                    <a:lumMod val="75000"/>
                  </a:schemeClr>
                </a:solidFill>
              </a:rPr>
              <a:t>Çalışma </a:t>
            </a:r>
            <a:r>
              <a:rPr lang="tr-TR" dirty="0">
                <a:solidFill>
                  <a:schemeClr val="tx2">
                    <a:lumMod val="75000"/>
                  </a:schemeClr>
                </a:solidFill>
              </a:rPr>
              <a:t>ortamındaki gürültü, aydınlatma, renk düzeni, hava koşulları çalışanların yapılarına göre olmalıdır</a:t>
            </a:r>
            <a:r>
              <a:rPr lang="tr-TR" dirty="0" smtClean="0">
                <a:solidFill>
                  <a:schemeClr val="tx2">
                    <a:lumMod val="75000"/>
                  </a:schemeClr>
                </a:solidFill>
              </a:rPr>
              <a:t>.</a:t>
            </a:r>
            <a:endParaRPr lang="tr-TR" dirty="0">
              <a:solidFill>
                <a:schemeClr val="tx2">
                  <a:lumMod val="75000"/>
                </a:schemeClr>
              </a:solidFill>
            </a:endParaRPr>
          </a:p>
          <a:p>
            <a:pPr>
              <a:lnSpc>
                <a:spcPct val="90000"/>
              </a:lnSpc>
              <a:buNone/>
              <a:defRPr/>
            </a:pPr>
            <a:r>
              <a:rPr lang="tr-TR" b="1" dirty="0">
                <a:solidFill>
                  <a:srgbClr val="C00000"/>
                </a:solidFill>
              </a:rPr>
              <a:t>b)Sosyal Destek Sağlanmalı:</a:t>
            </a:r>
            <a:r>
              <a:rPr lang="tr-TR" dirty="0">
                <a:solidFill>
                  <a:srgbClr val="C00000"/>
                </a:solidFill>
              </a:rPr>
              <a:t> </a:t>
            </a:r>
            <a:r>
              <a:rPr lang="tr-TR" dirty="0">
                <a:solidFill>
                  <a:schemeClr val="tx2">
                    <a:lumMod val="75000"/>
                  </a:schemeClr>
                </a:solidFill>
              </a:rPr>
              <a:t>Destekleyici gruplar oluşturulabilir. </a:t>
            </a:r>
          </a:p>
        </p:txBody>
      </p:sp>
      <p:sp>
        <p:nvSpPr>
          <p:cNvPr id="4" name="AutoShape 2" descr="İş yerinde stresle başa çıkmanın 5 püf noktası - nKariy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3080" name="Picture 8" descr="https://cdn-acikogretim.istanbul.edu.tr/auzefcontent/19_20_Bahar/ergonomi/5/img/erg_r35.png"/>
          <p:cNvPicPr>
            <a:picLocks noChangeAspect="1" noChangeArrowheads="1"/>
          </p:cNvPicPr>
          <p:nvPr/>
        </p:nvPicPr>
        <p:blipFill rotWithShape="1">
          <a:blip r:embed="rId2">
            <a:extLst>
              <a:ext uri="{28A0092B-C50C-407E-A947-70E740481C1C}">
                <a14:useLocalDpi xmlns:a14="http://schemas.microsoft.com/office/drawing/2010/main" val="0"/>
              </a:ext>
            </a:extLst>
          </a:blip>
          <a:srcRect l="4120" t="12189" r="4534" b="7095"/>
          <a:stretch/>
        </p:blipFill>
        <p:spPr bwMode="auto">
          <a:xfrm>
            <a:off x="724973" y="3356992"/>
            <a:ext cx="3270963" cy="186591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0" descr="ETKİLİ TAKIM ÇALIŞMASI - Spontan Danışmanlık - Psikolojik Danışmanlı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12" descr="ETKİLİ TAKIM ÇALIŞMASI - Spontan Danışmanlık - Psikolojik Danışmanlı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308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0362" y="2840770"/>
            <a:ext cx="2790825" cy="1717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15" descr="İşyerinde Doğum Günü Sürprizi Nasıl Yapılı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3088" name="Picture 16"/>
          <p:cNvPicPr>
            <a:picLocks noChangeAspect="1" noChangeArrowheads="1"/>
          </p:cNvPicPr>
          <p:nvPr/>
        </p:nvPicPr>
        <p:blipFill rotWithShape="1">
          <a:blip r:embed="rId4">
            <a:extLst>
              <a:ext uri="{28A0092B-C50C-407E-A947-70E740481C1C}">
                <a14:useLocalDpi xmlns:a14="http://schemas.microsoft.com/office/drawing/2010/main" val="0"/>
              </a:ext>
            </a:extLst>
          </a:blip>
          <a:srcRect l="47428" b="-2062"/>
          <a:stretch/>
        </p:blipFill>
        <p:spPr bwMode="auto">
          <a:xfrm>
            <a:off x="7020272" y="3356992"/>
            <a:ext cx="1377065" cy="1779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9"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4086" y="4697861"/>
            <a:ext cx="2939910" cy="1583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4729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chemeClr val="tx2">
                    <a:lumMod val="50000"/>
                  </a:schemeClr>
                </a:solidFill>
              </a:rPr>
              <a:t>Stres Nedir?</a:t>
            </a:r>
            <a:endParaRPr lang="tr-TR" b="1" dirty="0">
              <a:solidFill>
                <a:schemeClr val="tx2">
                  <a:lumMod val="50000"/>
                </a:schemeClr>
              </a:solidFill>
            </a:endParaRPr>
          </a:p>
        </p:txBody>
      </p:sp>
      <p:sp>
        <p:nvSpPr>
          <p:cNvPr id="3" name="İçerik Yer Tutucusu 2"/>
          <p:cNvSpPr>
            <a:spLocks noGrp="1"/>
          </p:cNvSpPr>
          <p:nvPr>
            <p:ph idx="1"/>
          </p:nvPr>
        </p:nvSpPr>
        <p:spPr>
          <a:xfrm>
            <a:off x="1187624" y="1916832"/>
            <a:ext cx="6912768" cy="4032447"/>
          </a:xfrm>
        </p:spPr>
        <p:txBody>
          <a:bodyPr>
            <a:normAutofit lnSpcReduction="10000"/>
          </a:bodyPr>
          <a:lstStyle/>
          <a:p>
            <a:pPr>
              <a:buFont typeface="Wingdings" panose="05000000000000000000" pitchFamily="2" charset="2"/>
              <a:buChar char="§"/>
            </a:pPr>
            <a:r>
              <a:rPr lang="tr-TR" b="1" dirty="0">
                <a:solidFill>
                  <a:schemeClr val="tx2">
                    <a:lumMod val="50000"/>
                  </a:schemeClr>
                </a:solidFill>
              </a:rPr>
              <a:t>Yapılan çeşitli tanımlar incelendiğinde çoğunlukla stresin </a:t>
            </a:r>
            <a:r>
              <a:rPr lang="tr-TR" b="1" dirty="0">
                <a:solidFill>
                  <a:srgbClr val="C00000"/>
                </a:solidFill>
              </a:rPr>
              <a:t>olumsuz ve zararlı </a:t>
            </a:r>
            <a:r>
              <a:rPr lang="tr-TR" b="1" dirty="0">
                <a:solidFill>
                  <a:schemeClr val="tx2">
                    <a:lumMod val="50000"/>
                  </a:schemeClr>
                </a:solidFill>
              </a:rPr>
              <a:t>bir anlamda ele alındığı görülmektedir. </a:t>
            </a:r>
            <a:endParaRPr lang="tr-TR" b="1" dirty="0" smtClean="0">
              <a:solidFill>
                <a:schemeClr val="tx2">
                  <a:lumMod val="50000"/>
                </a:schemeClr>
              </a:solidFill>
            </a:endParaRPr>
          </a:p>
          <a:p>
            <a:pPr>
              <a:buFont typeface="Wingdings" panose="05000000000000000000" pitchFamily="2" charset="2"/>
              <a:buChar char="§"/>
            </a:pPr>
            <a:r>
              <a:rPr lang="tr-TR" b="1" dirty="0" smtClean="0">
                <a:solidFill>
                  <a:schemeClr val="tx2">
                    <a:lumMod val="50000"/>
                  </a:schemeClr>
                </a:solidFill>
              </a:rPr>
              <a:t>Kişiyi </a:t>
            </a:r>
            <a:r>
              <a:rPr lang="tr-TR" b="1" dirty="0">
                <a:solidFill>
                  <a:schemeClr val="tx2">
                    <a:lumMod val="50000"/>
                  </a:schemeClr>
                </a:solidFill>
              </a:rPr>
              <a:t>zora sokan, uyumunu bozan hatta acı veren stres, </a:t>
            </a:r>
          </a:p>
          <a:p>
            <a:pPr marL="0" indent="0">
              <a:buNone/>
            </a:pPr>
            <a:r>
              <a:rPr lang="tr-TR" b="1" dirty="0" smtClean="0">
                <a:solidFill>
                  <a:schemeClr val="tx2">
                    <a:lumMod val="50000"/>
                  </a:schemeClr>
                </a:solidFill>
              </a:rPr>
              <a:t>    </a:t>
            </a:r>
            <a:r>
              <a:rPr lang="tr-TR" b="1" u="sng" dirty="0" smtClean="0">
                <a:solidFill>
                  <a:srgbClr val="C00000"/>
                </a:solidFill>
              </a:rPr>
              <a:t>baş edilebildiğindeyse </a:t>
            </a:r>
            <a:r>
              <a:rPr lang="tr-TR" b="1" dirty="0" smtClean="0">
                <a:solidFill>
                  <a:schemeClr val="tx2">
                    <a:lumMod val="50000"/>
                  </a:schemeClr>
                </a:solidFill>
              </a:rPr>
              <a:t>aksine </a:t>
            </a:r>
            <a:r>
              <a:rPr lang="tr-TR" b="1" dirty="0">
                <a:solidFill>
                  <a:schemeClr val="tx2">
                    <a:lumMod val="50000"/>
                  </a:schemeClr>
                </a:solidFill>
              </a:rPr>
              <a:t>kişiyi ileriye, mutluluğa, başarıya da götürebilmektedir. </a:t>
            </a:r>
          </a:p>
          <a:p>
            <a:pPr marL="0" indent="0">
              <a:buNone/>
            </a:pPr>
            <a:r>
              <a:rPr lang="tr-TR" b="1" dirty="0" smtClean="0">
                <a:solidFill>
                  <a:schemeClr val="tx2">
                    <a:lumMod val="50000"/>
                  </a:schemeClr>
                </a:solidFill>
              </a:rPr>
              <a:t>    Stres </a:t>
            </a:r>
            <a:r>
              <a:rPr lang="tr-TR" b="1" dirty="0">
                <a:solidFill>
                  <a:schemeClr val="tx2">
                    <a:lumMod val="50000"/>
                  </a:schemeClr>
                </a:solidFill>
              </a:rPr>
              <a:t>aslında kötü bir durum </a:t>
            </a:r>
            <a:r>
              <a:rPr lang="tr-TR" b="1" dirty="0" smtClean="0">
                <a:solidFill>
                  <a:schemeClr val="tx2">
                    <a:lumMod val="50000"/>
                  </a:schemeClr>
                </a:solidFill>
              </a:rPr>
              <a:t>değildir, </a:t>
            </a:r>
          </a:p>
          <a:p>
            <a:pPr marL="0" indent="0">
              <a:buNone/>
            </a:pPr>
            <a:r>
              <a:rPr lang="tr-TR" b="1" dirty="0">
                <a:solidFill>
                  <a:schemeClr val="tx2">
                    <a:lumMod val="50000"/>
                  </a:schemeClr>
                </a:solidFill>
              </a:rPr>
              <a:t> </a:t>
            </a:r>
            <a:r>
              <a:rPr lang="tr-TR" b="1" dirty="0" smtClean="0">
                <a:solidFill>
                  <a:schemeClr val="tx2">
                    <a:lumMod val="50000"/>
                  </a:schemeClr>
                </a:solidFill>
              </a:rPr>
              <a:t>   Stresten kaçınmak </a:t>
            </a:r>
            <a:r>
              <a:rPr lang="tr-TR" b="1" dirty="0">
                <a:solidFill>
                  <a:schemeClr val="tx2">
                    <a:lumMod val="50000"/>
                  </a:schemeClr>
                </a:solidFill>
              </a:rPr>
              <a:t>mümkün </a:t>
            </a:r>
            <a:r>
              <a:rPr lang="tr-TR" b="1" dirty="0" smtClean="0">
                <a:solidFill>
                  <a:schemeClr val="tx2">
                    <a:lumMod val="50000"/>
                  </a:schemeClr>
                </a:solidFill>
              </a:rPr>
              <a:t>değildir ve </a:t>
            </a:r>
            <a:r>
              <a:rPr lang="tr-TR" b="1" dirty="0">
                <a:solidFill>
                  <a:schemeClr val="tx2">
                    <a:lumMod val="50000"/>
                  </a:schemeClr>
                </a:solidFill>
              </a:rPr>
              <a:t>hatta </a:t>
            </a:r>
            <a:r>
              <a:rPr lang="tr-TR" b="1" dirty="0" smtClean="0">
                <a:solidFill>
                  <a:schemeClr val="tx2">
                    <a:lumMod val="50000"/>
                  </a:schemeClr>
                </a:solidFill>
              </a:rPr>
              <a:t>stres </a:t>
            </a:r>
            <a:r>
              <a:rPr lang="tr-TR" b="1" dirty="0" smtClean="0">
                <a:solidFill>
                  <a:srgbClr val="C00000"/>
                </a:solidFill>
              </a:rPr>
              <a:t>motivasyon, değişim ve gelişim için şarttır</a:t>
            </a:r>
            <a:r>
              <a:rPr lang="tr-TR" b="1" dirty="0" smtClean="0">
                <a:solidFill>
                  <a:schemeClr val="tx2">
                    <a:lumMod val="50000"/>
                  </a:schemeClr>
                </a:solidFill>
              </a:rPr>
              <a:t>.</a:t>
            </a:r>
            <a:endParaRPr lang="tr-TR" b="1" dirty="0">
              <a:solidFill>
                <a:schemeClr val="tx2">
                  <a:lumMod val="50000"/>
                </a:schemeClr>
              </a:solidFill>
            </a:endParaRPr>
          </a:p>
        </p:txBody>
      </p:sp>
    </p:spTree>
    <p:extLst>
      <p:ext uri="{BB962C8B-B14F-4D97-AF65-F5344CB8AC3E}">
        <p14:creationId xmlns:p14="http://schemas.microsoft.com/office/powerpoint/2010/main" val="785833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75656" y="2780928"/>
            <a:ext cx="6196405" cy="3302181"/>
          </a:xfrm>
        </p:spPr>
        <p:txBody>
          <a:bodyPr/>
          <a:lstStyle/>
          <a:p>
            <a:pPr>
              <a:lnSpc>
                <a:spcPct val="90000"/>
              </a:lnSpc>
              <a:buNone/>
              <a:defRPr/>
            </a:pPr>
            <a:r>
              <a:rPr lang="tr-TR" b="1" dirty="0">
                <a:solidFill>
                  <a:srgbClr val="C00000"/>
                </a:solidFill>
              </a:rPr>
              <a:t>c)Rol çatışmaları-belirsizlikler giderilmeli</a:t>
            </a:r>
          </a:p>
          <a:p>
            <a:pPr>
              <a:lnSpc>
                <a:spcPct val="90000"/>
              </a:lnSpc>
              <a:buNone/>
              <a:defRPr/>
            </a:pPr>
            <a:r>
              <a:rPr lang="tr-TR" b="1" dirty="0"/>
              <a:t>	-</a:t>
            </a:r>
            <a:r>
              <a:rPr lang="tr-TR" b="1" dirty="0">
                <a:solidFill>
                  <a:schemeClr val="tx2">
                    <a:lumMod val="75000"/>
                  </a:schemeClr>
                </a:solidFill>
              </a:rPr>
              <a:t>Yöneticilerin  yazılı ya da sözlü yeterli görev tanımlamaları yapmaları gerekir.</a:t>
            </a:r>
          </a:p>
          <a:p>
            <a:pPr>
              <a:lnSpc>
                <a:spcPct val="90000"/>
              </a:lnSpc>
              <a:buNone/>
              <a:defRPr/>
            </a:pPr>
            <a:endParaRPr lang="tr-TR" b="1" dirty="0">
              <a:solidFill>
                <a:schemeClr val="tx2">
                  <a:lumMod val="75000"/>
                </a:schemeClr>
              </a:solidFill>
            </a:endParaRPr>
          </a:p>
          <a:p>
            <a:pPr>
              <a:lnSpc>
                <a:spcPct val="90000"/>
              </a:lnSpc>
              <a:buNone/>
              <a:defRPr/>
            </a:pPr>
            <a:r>
              <a:rPr lang="tr-TR" b="1" dirty="0">
                <a:solidFill>
                  <a:schemeClr val="tx2">
                    <a:lumMod val="75000"/>
                  </a:schemeClr>
                </a:solidFill>
              </a:rPr>
              <a:t>   -Bir kişiye potansiyelinden çok, güvenini kıracak, cesaretini kıracak, gereğinden fazla iş verilmemeli.</a:t>
            </a:r>
          </a:p>
          <a:p>
            <a:endParaRPr lang="tr-T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908718"/>
            <a:ext cx="2867025"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751555"/>
            <a:ext cx="24003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124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43021" y="908720"/>
            <a:ext cx="5616624" cy="1080120"/>
          </a:xfrm>
        </p:spPr>
        <p:txBody>
          <a:bodyPr>
            <a:normAutofit fontScale="90000"/>
          </a:bodyPr>
          <a:lstStyle/>
          <a:p>
            <a:r>
              <a:rPr lang="tr-TR" b="1" dirty="0">
                <a:solidFill>
                  <a:schemeClr val="tx2">
                    <a:lumMod val="75000"/>
                  </a:schemeClr>
                </a:solidFill>
              </a:rPr>
              <a:t>Bireysel Başa Çıkma Yöntemleri</a:t>
            </a:r>
          </a:p>
        </p:txBody>
      </p:sp>
      <p:sp>
        <p:nvSpPr>
          <p:cNvPr id="3" name="İçerik Yer Tutucusu 2"/>
          <p:cNvSpPr>
            <a:spLocks noGrp="1"/>
          </p:cNvSpPr>
          <p:nvPr>
            <p:ph idx="1"/>
          </p:nvPr>
        </p:nvSpPr>
        <p:spPr>
          <a:xfrm>
            <a:off x="755576" y="2420888"/>
            <a:ext cx="7200800" cy="3603812"/>
          </a:xfrm>
        </p:spPr>
        <p:txBody>
          <a:bodyPr>
            <a:normAutofit/>
          </a:bodyPr>
          <a:lstStyle/>
          <a:p>
            <a:pPr>
              <a:buNone/>
              <a:defRPr/>
            </a:pPr>
            <a:r>
              <a:rPr lang="tr-TR" b="1" dirty="0">
                <a:solidFill>
                  <a:srgbClr val="C00000"/>
                </a:solidFill>
              </a:rPr>
              <a:t>A)DİYET</a:t>
            </a:r>
          </a:p>
          <a:p>
            <a:pPr>
              <a:buNone/>
              <a:defRPr/>
            </a:pPr>
            <a:r>
              <a:rPr lang="tr-TR" b="1" dirty="0"/>
              <a:t>	</a:t>
            </a:r>
            <a:r>
              <a:rPr lang="tr-TR" b="1" dirty="0">
                <a:solidFill>
                  <a:schemeClr val="tx2">
                    <a:lumMod val="75000"/>
                  </a:schemeClr>
                </a:solidFill>
              </a:rPr>
              <a:t>Kilo artırıcı/kalorili besinler yerine meyve/sebze</a:t>
            </a:r>
          </a:p>
          <a:p>
            <a:pPr>
              <a:buNone/>
              <a:defRPr/>
            </a:pPr>
            <a:r>
              <a:rPr lang="tr-TR" b="1" dirty="0">
                <a:solidFill>
                  <a:schemeClr val="tx2">
                    <a:lumMod val="75000"/>
                  </a:schemeClr>
                </a:solidFill>
              </a:rPr>
              <a:t>	Tuz-şeker tüketimi</a:t>
            </a:r>
          </a:p>
          <a:p>
            <a:pPr>
              <a:buNone/>
              <a:defRPr/>
            </a:pPr>
            <a:r>
              <a:rPr lang="tr-TR" b="1" dirty="0">
                <a:solidFill>
                  <a:schemeClr val="tx2">
                    <a:lumMod val="75000"/>
                  </a:schemeClr>
                </a:solidFill>
              </a:rPr>
              <a:t>	Kırmızı et yerine beyaz et</a:t>
            </a:r>
          </a:p>
          <a:p>
            <a:pPr>
              <a:buNone/>
              <a:defRPr/>
            </a:pPr>
            <a:r>
              <a:rPr lang="tr-TR" b="1" dirty="0">
                <a:solidFill>
                  <a:schemeClr val="tx2">
                    <a:lumMod val="75000"/>
                  </a:schemeClr>
                </a:solidFill>
              </a:rPr>
              <a:t>	Alkol-sigara ve uyku ilaçlarından uzak durmak</a:t>
            </a:r>
          </a:p>
          <a:p>
            <a:pPr>
              <a:buNone/>
              <a:defRPr/>
            </a:pPr>
            <a:r>
              <a:rPr lang="tr-TR" b="1" dirty="0">
                <a:solidFill>
                  <a:schemeClr val="tx2">
                    <a:lumMod val="75000"/>
                  </a:schemeClr>
                </a:solidFill>
              </a:rPr>
              <a:t>	Kahve-Kola tüketimi</a:t>
            </a:r>
          </a:p>
          <a:p>
            <a:pPr>
              <a:buNone/>
              <a:defRPr/>
            </a:pPr>
            <a:r>
              <a:rPr lang="tr-TR" b="1" dirty="0">
                <a:solidFill>
                  <a:schemeClr val="tx2">
                    <a:lumMod val="75000"/>
                  </a:schemeClr>
                </a:solidFill>
              </a:rPr>
              <a:t>	Su</a:t>
            </a:r>
          </a:p>
          <a:p>
            <a:pPr>
              <a:buNone/>
              <a:defRPr/>
            </a:pPr>
            <a:endParaRPr lang="tr-TR" dirty="0"/>
          </a:p>
        </p:txBody>
      </p:sp>
      <p:sp>
        <p:nvSpPr>
          <p:cNvPr id="4" name="AutoShape 2" descr="Haftada 10 kilo kesin verdiren diyet listesi! Çok hızlı zayıflamak mümkün  mü? - SAĞLIK Haberler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1850" y="952168"/>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8524" y="4869160"/>
            <a:ext cx="3562350"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9478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9593" y="620688"/>
            <a:ext cx="4896543" cy="5472608"/>
          </a:xfrm>
        </p:spPr>
        <p:txBody>
          <a:bodyPr>
            <a:normAutofit fontScale="85000" lnSpcReduction="20000"/>
          </a:bodyPr>
          <a:lstStyle/>
          <a:p>
            <a:pPr>
              <a:buNone/>
              <a:defRPr/>
            </a:pPr>
            <a:r>
              <a:rPr lang="tr-TR" b="1" dirty="0">
                <a:solidFill>
                  <a:srgbClr val="C00000"/>
                </a:solidFill>
              </a:rPr>
              <a:t>B)EGZERSİZ:</a:t>
            </a:r>
            <a:r>
              <a:rPr lang="tr-TR" dirty="0">
                <a:solidFill>
                  <a:srgbClr val="C00000"/>
                </a:solidFill>
              </a:rPr>
              <a:t>  </a:t>
            </a:r>
            <a:r>
              <a:rPr lang="tr-TR" b="1" dirty="0">
                <a:solidFill>
                  <a:schemeClr val="bg2">
                    <a:lumMod val="25000"/>
                  </a:schemeClr>
                </a:solidFill>
              </a:rPr>
              <a:t>Düzenli sporu/ yürüyüşleri yaşam şekliniz haline </a:t>
            </a:r>
            <a:r>
              <a:rPr lang="tr-TR" b="1" dirty="0" smtClean="0">
                <a:solidFill>
                  <a:schemeClr val="bg2">
                    <a:lumMod val="25000"/>
                  </a:schemeClr>
                </a:solidFill>
              </a:rPr>
              <a:t>getirin</a:t>
            </a:r>
          </a:p>
          <a:p>
            <a:pPr>
              <a:buNone/>
              <a:defRPr/>
            </a:pPr>
            <a:endParaRPr lang="tr-TR" dirty="0"/>
          </a:p>
          <a:p>
            <a:pPr>
              <a:buNone/>
              <a:defRPr/>
            </a:pPr>
            <a:r>
              <a:rPr lang="tr-TR" b="1" dirty="0"/>
              <a:t> </a:t>
            </a:r>
            <a:r>
              <a:rPr lang="tr-TR" b="1" dirty="0">
                <a:solidFill>
                  <a:srgbClr val="C00000"/>
                </a:solidFill>
              </a:rPr>
              <a:t>C)GEVŞEME: </a:t>
            </a:r>
          </a:p>
          <a:p>
            <a:pPr>
              <a:buNone/>
              <a:defRPr/>
            </a:pPr>
            <a:r>
              <a:rPr lang="tr-TR" b="1" dirty="0"/>
              <a:t>	</a:t>
            </a:r>
            <a:r>
              <a:rPr lang="tr-TR" b="1" dirty="0">
                <a:solidFill>
                  <a:schemeClr val="bg2">
                    <a:lumMod val="25000"/>
                  </a:schemeClr>
                </a:solidFill>
              </a:rPr>
              <a:t>Vücut kaslarınızı germe ve sonrasında rahatlatma </a:t>
            </a:r>
            <a:r>
              <a:rPr lang="tr-TR" b="1" dirty="0" err="1">
                <a:solidFill>
                  <a:schemeClr val="bg2">
                    <a:lumMod val="25000"/>
                  </a:schemeClr>
                </a:solidFill>
              </a:rPr>
              <a:t>egzersizi.Yoga</a:t>
            </a:r>
            <a:r>
              <a:rPr lang="tr-TR" b="1" dirty="0">
                <a:solidFill>
                  <a:schemeClr val="bg2">
                    <a:lumMod val="25000"/>
                  </a:schemeClr>
                </a:solidFill>
              </a:rPr>
              <a:t>, </a:t>
            </a:r>
            <a:r>
              <a:rPr lang="tr-TR" b="1" dirty="0" smtClean="0">
                <a:solidFill>
                  <a:schemeClr val="bg2">
                    <a:lumMod val="25000"/>
                  </a:schemeClr>
                </a:solidFill>
              </a:rPr>
              <a:t>Meditasyon</a:t>
            </a:r>
          </a:p>
          <a:p>
            <a:pPr>
              <a:buNone/>
              <a:defRPr/>
            </a:pPr>
            <a:endParaRPr lang="tr-TR" dirty="0"/>
          </a:p>
          <a:p>
            <a:pPr>
              <a:buNone/>
              <a:defRPr/>
            </a:pPr>
            <a:r>
              <a:rPr lang="tr-TR" dirty="0"/>
              <a:t> </a:t>
            </a:r>
            <a:r>
              <a:rPr lang="tr-TR" b="1" dirty="0" smtClean="0">
                <a:solidFill>
                  <a:srgbClr val="C00000"/>
                </a:solidFill>
              </a:rPr>
              <a:t>D)GÜNLÜK</a:t>
            </a:r>
            <a:endParaRPr lang="tr-TR" b="1" dirty="0">
              <a:solidFill>
                <a:srgbClr val="C00000"/>
              </a:solidFill>
            </a:endParaRPr>
          </a:p>
          <a:p>
            <a:pPr>
              <a:buNone/>
              <a:defRPr/>
            </a:pPr>
            <a:r>
              <a:rPr lang="tr-TR" dirty="0"/>
              <a:t>	</a:t>
            </a:r>
            <a:r>
              <a:rPr lang="tr-TR" b="1" dirty="0">
                <a:solidFill>
                  <a:schemeClr val="bg2">
                    <a:lumMod val="25000"/>
                  </a:schemeClr>
                </a:solidFill>
              </a:rPr>
              <a:t>14 gün boyunca:</a:t>
            </a:r>
          </a:p>
          <a:p>
            <a:pPr>
              <a:buNone/>
              <a:defRPr/>
            </a:pPr>
            <a:r>
              <a:rPr lang="tr-TR" b="1" dirty="0">
                <a:solidFill>
                  <a:schemeClr val="bg2">
                    <a:lumMod val="25000"/>
                  </a:schemeClr>
                </a:solidFill>
              </a:rPr>
              <a:t>     Bugün şunun değerini anladım……………………….</a:t>
            </a:r>
          </a:p>
          <a:p>
            <a:pPr>
              <a:buNone/>
              <a:defRPr/>
            </a:pPr>
            <a:r>
              <a:rPr lang="tr-TR" b="1" dirty="0">
                <a:solidFill>
                  <a:schemeClr val="bg2">
                    <a:lumMod val="25000"/>
                  </a:schemeClr>
                </a:solidFill>
              </a:rPr>
              <a:t>     Bugün şunun için şükrettim…………………………...</a:t>
            </a:r>
          </a:p>
          <a:p>
            <a:pPr>
              <a:buNone/>
              <a:defRPr/>
            </a:pPr>
            <a:r>
              <a:rPr lang="tr-TR" b="1" dirty="0">
                <a:solidFill>
                  <a:schemeClr val="bg2">
                    <a:lumMod val="25000"/>
                  </a:schemeClr>
                </a:solidFill>
              </a:rPr>
              <a:t>     Günün en çok keyif aldığım anı………………………</a:t>
            </a:r>
          </a:p>
          <a:p>
            <a:pPr>
              <a:buNone/>
              <a:defRPr/>
            </a:pPr>
            <a:endParaRPr lang="tr-TR" dirty="0"/>
          </a:p>
          <a:p>
            <a:pPr>
              <a:buNone/>
              <a:defRPr/>
            </a:pPr>
            <a:r>
              <a:rPr lang="tr-TR" b="1" i="1" dirty="0"/>
              <a:t>Olumlu duygulara yoğunlaşarak, neşe ve huzurla bağlantılı sinir ağları oluşturmak…</a:t>
            </a:r>
          </a:p>
          <a:p>
            <a:endParaRPr lang="tr-T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2931" y="4293096"/>
            <a:ext cx="2596902" cy="1298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4" descr="Vücudunuzu şekle sokacak 7 basit egzersiz | Sağlı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AutoShape 7" descr="Yoga nedir? Yeni başlayanlar için yoga rehberi - Uplifer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820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8521" y="2492896"/>
            <a:ext cx="2727201" cy="1527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10" descr="Yürüyüş yaparken dikkat edilecek 12 kural - Sağlık Haberleri | NTV"/>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820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0980" y="731472"/>
            <a:ext cx="2622285" cy="1473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3629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339752" y="2996952"/>
            <a:ext cx="4896544" cy="3168352"/>
          </a:xfrm>
        </p:spPr>
        <p:txBody>
          <a:bodyPr/>
          <a:lstStyle/>
          <a:p>
            <a:pPr>
              <a:buNone/>
              <a:defRPr/>
            </a:pPr>
            <a:r>
              <a:rPr lang="tr-TR" b="1" dirty="0" smtClean="0">
                <a:solidFill>
                  <a:srgbClr val="C00000"/>
                </a:solidFill>
              </a:rPr>
              <a:t>            ZAMAN </a:t>
            </a:r>
            <a:r>
              <a:rPr lang="tr-TR" b="1" dirty="0">
                <a:solidFill>
                  <a:srgbClr val="C00000"/>
                </a:solidFill>
              </a:rPr>
              <a:t>YÖNETİMİ:</a:t>
            </a:r>
          </a:p>
          <a:p>
            <a:pPr>
              <a:buNone/>
              <a:defRPr/>
            </a:pPr>
            <a:r>
              <a:rPr lang="tr-TR" b="1" dirty="0" smtClean="0">
                <a:solidFill>
                  <a:schemeClr val="bg2">
                    <a:lumMod val="25000"/>
                  </a:schemeClr>
                </a:solidFill>
              </a:rPr>
              <a:t>   Yapılacaklar </a:t>
            </a:r>
            <a:r>
              <a:rPr lang="tr-TR" b="1" dirty="0">
                <a:solidFill>
                  <a:schemeClr val="bg2">
                    <a:lumMod val="25000"/>
                  </a:schemeClr>
                </a:solidFill>
              </a:rPr>
              <a:t>Listesi </a:t>
            </a:r>
            <a:r>
              <a:rPr lang="tr-TR" b="1" dirty="0" smtClean="0">
                <a:solidFill>
                  <a:schemeClr val="bg2">
                    <a:lumMod val="25000"/>
                  </a:schemeClr>
                </a:solidFill>
              </a:rPr>
              <a:t>oluşturun</a:t>
            </a:r>
          </a:p>
          <a:p>
            <a:pPr>
              <a:buNone/>
              <a:defRPr/>
            </a:pPr>
            <a:endParaRPr lang="tr-TR" b="1" dirty="0">
              <a:solidFill>
                <a:schemeClr val="bg2">
                  <a:lumMod val="25000"/>
                </a:schemeClr>
              </a:solidFill>
            </a:endParaRPr>
          </a:p>
          <a:p>
            <a:pPr>
              <a:buNone/>
              <a:defRPr/>
            </a:pPr>
            <a:r>
              <a:rPr lang="tr-TR" b="1" dirty="0">
                <a:solidFill>
                  <a:schemeClr val="bg2">
                    <a:lumMod val="25000"/>
                  </a:schemeClr>
                </a:solidFill>
              </a:rPr>
              <a:t> </a:t>
            </a:r>
            <a:r>
              <a:rPr lang="tr-TR" b="1" dirty="0" smtClean="0">
                <a:solidFill>
                  <a:schemeClr val="bg2">
                    <a:lumMod val="25000"/>
                  </a:schemeClr>
                </a:solidFill>
              </a:rPr>
              <a:t>  </a:t>
            </a:r>
            <a:r>
              <a:rPr lang="tr-TR" b="1" i="1" dirty="0" smtClean="0">
                <a:solidFill>
                  <a:schemeClr val="bg2">
                    <a:lumMod val="25000"/>
                  </a:schemeClr>
                </a:solidFill>
              </a:rPr>
              <a:t>A</a:t>
            </a:r>
            <a:r>
              <a:rPr lang="tr-TR" b="1" i="1" dirty="0">
                <a:solidFill>
                  <a:schemeClr val="bg2">
                    <a:lumMod val="25000"/>
                  </a:schemeClr>
                </a:solidFill>
              </a:rPr>
              <a:t>) </a:t>
            </a:r>
            <a:r>
              <a:rPr lang="tr-TR" b="1" dirty="0">
                <a:solidFill>
                  <a:schemeClr val="bg2">
                    <a:lumMod val="25000"/>
                  </a:schemeClr>
                </a:solidFill>
              </a:rPr>
              <a:t>Acil Yapılması Gerekenler </a:t>
            </a:r>
          </a:p>
          <a:p>
            <a:pPr>
              <a:buNone/>
              <a:defRPr/>
            </a:pPr>
            <a:r>
              <a:rPr lang="tr-TR" b="1" dirty="0">
                <a:solidFill>
                  <a:schemeClr val="bg2">
                    <a:lumMod val="25000"/>
                  </a:schemeClr>
                </a:solidFill>
              </a:rPr>
              <a:t> </a:t>
            </a:r>
            <a:r>
              <a:rPr lang="tr-TR" b="1" dirty="0" smtClean="0">
                <a:solidFill>
                  <a:schemeClr val="bg2">
                    <a:lumMod val="25000"/>
                  </a:schemeClr>
                </a:solidFill>
              </a:rPr>
              <a:t>  </a:t>
            </a:r>
            <a:r>
              <a:rPr lang="tr-TR" b="1" i="1" dirty="0" smtClean="0">
                <a:solidFill>
                  <a:schemeClr val="bg2">
                    <a:lumMod val="25000"/>
                  </a:schemeClr>
                </a:solidFill>
              </a:rPr>
              <a:t>B</a:t>
            </a:r>
            <a:r>
              <a:rPr lang="tr-TR" b="1" i="1" dirty="0">
                <a:solidFill>
                  <a:schemeClr val="bg2">
                    <a:lumMod val="25000"/>
                  </a:schemeClr>
                </a:solidFill>
              </a:rPr>
              <a:t>) </a:t>
            </a:r>
            <a:r>
              <a:rPr lang="tr-TR" b="1" dirty="0">
                <a:solidFill>
                  <a:schemeClr val="bg2">
                    <a:lumMod val="25000"/>
                  </a:schemeClr>
                </a:solidFill>
              </a:rPr>
              <a:t>Önemli ama bekleyebilir olanlar</a:t>
            </a:r>
          </a:p>
          <a:p>
            <a:pPr>
              <a:buNone/>
              <a:defRPr/>
            </a:pPr>
            <a:r>
              <a:rPr lang="tr-TR" b="1" dirty="0">
                <a:solidFill>
                  <a:schemeClr val="bg2">
                    <a:lumMod val="25000"/>
                  </a:schemeClr>
                </a:solidFill>
              </a:rPr>
              <a:t>  </a:t>
            </a:r>
            <a:r>
              <a:rPr lang="tr-TR" b="1" dirty="0" smtClean="0">
                <a:solidFill>
                  <a:schemeClr val="bg2">
                    <a:lumMod val="25000"/>
                  </a:schemeClr>
                </a:solidFill>
              </a:rPr>
              <a:t> </a:t>
            </a:r>
            <a:r>
              <a:rPr lang="tr-TR" b="1" i="1" dirty="0" smtClean="0">
                <a:solidFill>
                  <a:schemeClr val="bg2">
                    <a:lumMod val="25000"/>
                  </a:schemeClr>
                </a:solidFill>
              </a:rPr>
              <a:t>C)</a:t>
            </a:r>
            <a:r>
              <a:rPr lang="tr-TR" b="1" dirty="0" smtClean="0">
                <a:solidFill>
                  <a:schemeClr val="bg2">
                    <a:lumMod val="25000"/>
                  </a:schemeClr>
                </a:solidFill>
              </a:rPr>
              <a:t>Diğerleri</a:t>
            </a:r>
            <a:endParaRPr lang="tr-TR" b="1" dirty="0">
              <a:solidFill>
                <a:schemeClr val="bg2">
                  <a:lumMod val="25000"/>
                </a:schemeClr>
              </a:solidFill>
            </a:endParaRPr>
          </a:p>
          <a:p>
            <a:pPr marL="0" indent="0">
              <a:buNone/>
            </a:pPr>
            <a:endParaRPr lang="tr-T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836712"/>
            <a:ext cx="3811651"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2671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9592" y="1904058"/>
            <a:ext cx="6196405" cy="4680520"/>
          </a:xfrm>
        </p:spPr>
        <p:txBody>
          <a:bodyPr>
            <a:normAutofit/>
          </a:bodyPr>
          <a:lstStyle/>
          <a:p>
            <a:pPr>
              <a:buFont typeface="Wingdings" pitchFamily="2" charset="2"/>
              <a:buNone/>
              <a:defRPr/>
            </a:pPr>
            <a:r>
              <a:rPr lang="tr-TR" b="1" dirty="0" smtClean="0">
                <a:solidFill>
                  <a:srgbClr val="C00000"/>
                </a:solidFill>
              </a:rPr>
              <a:t>İŞİNİZİ </a:t>
            </a:r>
            <a:r>
              <a:rPr lang="tr-TR" b="1" dirty="0">
                <a:solidFill>
                  <a:srgbClr val="C00000"/>
                </a:solidFill>
              </a:rPr>
              <a:t>ERTELEMEYİN</a:t>
            </a:r>
          </a:p>
          <a:p>
            <a:pPr>
              <a:buFont typeface="Wingdings" pitchFamily="2" charset="2"/>
              <a:buNone/>
              <a:defRPr/>
            </a:pPr>
            <a:r>
              <a:rPr lang="tr-TR" b="1" dirty="0"/>
              <a:t>          </a:t>
            </a:r>
            <a:r>
              <a:rPr lang="tr-TR" b="1" dirty="0" smtClean="0"/>
              <a:t>  </a:t>
            </a:r>
            <a:r>
              <a:rPr lang="tr-TR" b="1" dirty="0">
                <a:solidFill>
                  <a:schemeClr val="bg2">
                    <a:lumMod val="25000"/>
                  </a:schemeClr>
                </a:solidFill>
              </a:rPr>
              <a:t>a)Parçalara Ayırın</a:t>
            </a:r>
          </a:p>
          <a:p>
            <a:pPr>
              <a:buFont typeface="Wingdings" pitchFamily="2" charset="2"/>
              <a:buNone/>
              <a:defRPr/>
            </a:pPr>
            <a:r>
              <a:rPr lang="tr-TR" b="1" dirty="0">
                <a:solidFill>
                  <a:schemeClr val="bg2">
                    <a:lumMod val="25000"/>
                  </a:schemeClr>
                </a:solidFill>
              </a:rPr>
              <a:t>		b) Görevler Yönetin</a:t>
            </a:r>
          </a:p>
          <a:p>
            <a:pPr>
              <a:buFont typeface="Wingdings" pitchFamily="2" charset="2"/>
              <a:buNone/>
              <a:defRPr/>
            </a:pPr>
            <a:r>
              <a:rPr lang="tr-TR" b="1" dirty="0">
                <a:solidFill>
                  <a:schemeClr val="bg2">
                    <a:lumMod val="25000"/>
                  </a:schemeClr>
                </a:solidFill>
              </a:rPr>
              <a:t>		c) Çevresel Kontrol</a:t>
            </a:r>
          </a:p>
          <a:p>
            <a:pPr>
              <a:buFont typeface="Wingdings" pitchFamily="2" charset="2"/>
              <a:buNone/>
              <a:defRPr/>
            </a:pPr>
            <a:r>
              <a:rPr lang="tr-TR" b="1" dirty="0">
                <a:solidFill>
                  <a:schemeClr val="bg2">
                    <a:lumMod val="25000"/>
                  </a:schemeClr>
                </a:solidFill>
              </a:rPr>
              <a:t>		d) 5dk Kuralını Uygulayın</a:t>
            </a:r>
          </a:p>
          <a:p>
            <a:pPr>
              <a:buFont typeface="Wingdings" pitchFamily="2" charset="2"/>
              <a:buNone/>
              <a:defRPr/>
            </a:pPr>
            <a:r>
              <a:rPr lang="tr-TR" b="1" dirty="0">
                <a:solidFill>
                  <a:schemeClr val="bg2">
                    <a:lumMod val="25000"/>
                  </a:schemeClr>
                </a:solidFill>
              </a:rPr>
              <a:t>		e) </a:t>
            </a:r>
            <a:r>
              <a:rPr lang="tr-TR" b="1" dirty="0" smtClean="0">
                <a:solidFill>
                  <a:schemeClr val="bg2">
                    <a:lumMod val="25000"/>
                  </a:schemeClr>
                </a:solidFill>
              </a:rPr>
              <a:t>Molalar Verin</a:t>
            </a:r>
          </a:p>
          <a:p>
            <a:pPr>
              <a:buFont typeface="Wingdings" pitchFamily="2" charset="2"/>
              <a:buNone/>
              <a:defRPr/>
            </a:pPr>
            <a:endParaRPr lang="tr-TR" dirty="0"/>
          </a:p>
          <a:p>
            <a:pPr>
              <a:buFont typeface="Wingdings" pitchFamily="2" charset="2"/>
              <a:buNone/>
              <a:defRPr/>
            </a:pPr>
            <a:r>
              <a:rPr lang="tr-TR" b="1" dirty="0" smtClean="0">
                <a:solidFill>
                  <a:srgbClr val="C00000"/>
                </a:solidFill>
              </a:rPr>
              <a:t>DESTEK ALIN</a:t>
            </a:r>
          </a:p>
          <a:p>
            <a:pPr>
              <a:buFont typeface="Wingdings" pitchFamily="2" charset="2"/>
              <a:buNone/>
              <a:defRPr/>
            </a:pPr>
            <a:endParaRPr lang="tr-TR" b="1" dirty="0"/>
          </a:p>
          <a:p>
            <a:pPr>
              <a:buFont typeface="Wingdings" pitchFamily="2" charset="2"/>
              <a:buNone/>
              <a:defRPr/>
            </a:pPr>
            <a:endParaRPr lang="tr-TR" b="1" dirty="0"/>
          </a:p>
          <a:p>
            <a:pPr marL="0" indent="0">
              <a:buNone/>
            </a:pPr>
            <a:endParaRPr lang="tr-T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764704"/>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0396" y="4293096"/>
            <a:ext cx="2628900"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ikdörtgen 1"/>
          <p:cNvSpPr/>
          <p:nvPr/>
        </p:nvSpPr>
        <p:spPr>
          <a:xfrm>
            <a:off x="971600" y="927049"/>
            <a:ext cx="4878288" cy="646331"/>
          </a:xfrm>
          <a:prstGeom prst="rect">
            <a:avLst/>
          </a:prstGeom>
        </p:spPr>
        <p:txBody>
          <a:bodyPr wrap="square">
            <a:spAutoFit/>
          </a:bodyPr>
          <a:lstStyle/>
          <a:p>
            <a:r>
              <a:rPr lang="tr-TR" b="1" i="1" dirty="0" smtClean="0">
                <a:solidFill>
                  <a:schemeClr val="bg2">
                    <a:lumMod val="25000"/>
                  </a:schemeClr>
                </a:solidFill>
              </a:rPr>
              <a:t>'</a:t>
            </a:r>
            <a:r>
              <a:rPr lang="tr-TR" b="1" i="1" dirty="0">
                <a:solidFill>
                  <a:schemeClr val="bg2">
                    <a:lumMod val="25000"/>
                  </a:schemeClr>
                </a:solidFill>
              </a:rPr>
              <a:t>'Hiçbir şey tamamlanmamış bir görevin asılı kalması kadar yorucu değildir.'</a:t>
            </a:r>
            <a:endParaRPr lang="tr-TR" b="1" i="1" dirty="0">
              <a:solidFill>
                <a:schemeClr val="bg2">
                  <a:lumMod val="25000"/>
                </a:schemeClr>
              </a:solidFill>
            </a:endParaRPr>
          </a:p>
        </p:txBody>
      </p:sp>
    </p:spTree>
    <p:extLst>
      <p:ext uri="{BB962C8B-B14F-4D97-AF65-F5344CB8AC3E}">
        <p14:creationId xmlns:p14="http://schemas.microsoft.com/office/powerpoint/2010/main" val="997960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23628" y="2636912"/>
            <a:ext cx="6840760" cy="3096344"/>
          </a:xfrm>
        </p:spPr>
        <p:txBody>
          <a:bodyPr>
            <a:normAutofit/>
          </a:bodyPr>
          <a:lstStyle/>
          <a:p>
            <a:pPr marL="0" indent="0" algn="ctr">
              <a:lnSpc>
                <a:spcPct val="90000"/>
              </a:lnSpc>
              <a:buNone/>
              <a:defRPr/>
            </a:pPr>
            <a:r>
              <a:rPr lang="tr-TR" sz="2800" b="1" dirty="0" smtClean="0">
                <a:solidFill>
                  <a:srgbClr val="C00000"/>
                </a:solidFill>
              </a:rPr>
              <a:t>Çarpıttığımız </a:t>
            </a:r>
            <a:r>
              <a:rPr lang="tr-TR" sz="2800" b="1" dirty="0">
                <a:solidFill>
                  <a:srgbClr val="C00000"/>
                </a:solidFill>
              </a:rPr>
              <a:t>Düşüncelerimiz:</a:t>
            </a:r>
          </a:p>
          <a:p>
            <a:pPr>
              <a:lnSpc>
                <a:spcPct val="90000"/>
              </a:lnSpc>
              <a:buNone/>
              <a:defRPr/>
            </a:pPr>
            <a:r>
              <a:rPr lang="tr-TR" b="1" dirty="0"/>
              <a:t>	</a:t>
            </a:r>
            <a:r>
              <a:rPr lang="tr-TR" b="1" i="1" u="sng" dirty="0" smtClean="0">
                <a:solidFill>
                  <a:schemeClr val="bg2">
                    <a:lumMod val="25000"/>
                  </a:schemeClr>
                </a:solidFill>
              </a:rPr>
              <a:t>1- </a:t>
            </a:r>
            <a:r>
              <a:rPr lang="tr-TR" b="1" i="1" u="sng" dirty="0" smtClean="0">
                <a:solidFill>
                  <a:schemeClr val="bg2">
                    <a:lumMod val="25000"/>
                  </a:schemeClr>
                </a:solidFill>
              </a:rPr>
              <a:t>Hep </a:t>
            </a:r>
            <a:r>
              <a:rPr lang="tr-TR" b="1" i="1" u="sng" dirty="0">
                <a:solidFill>
                  <a:schemeClr val="bg2">
                    <a:lumMod val="25000"/>
                  </a:schemeClr>
                </a:solidFill>
              </a:rPr>
              <a:t>ya da hiç düşüncesi</a:t>
            </a:r>
            <a:r>
              <a:rPr lang="tr-TR" b="1" i="1" u="sng" dirty="0" smtClean="0">
                <a:solidFill>
                  <a:schemeClr val="bg2">
                    <a:lumMod val="25000"/>
                  </a:schemeClr>
                </a:solidFill>
              </a:rPr>
              <a:t>: </a:t>
            </a:r>
            <a:r>
              <a:rPr lang="tr-TR" dirty="0" err="1" smtClean="0">
                <a:solidFill>
                  <a:schemeClr val="bg2">
                    <a:lumMod val="25000"/>
                  </a:schemeClr>
                </a:solidFill>
              </a:rPr>
              <a:t>Mükemmelliyetçilikten</a:t>
            </a:r>
            <a:r>
              <a:rPr lang="tr-TR" dirty="0" smtClean="0">
                <a:solidFill>
                  <a:schemeClr val="bg2">
                    <a:lumMod val="25000"/>
                  </a:schemeClr>
                </a:solidFill>
              </a:rPr>
              <a:t> </a:t>
            </a:r>
            <a:r>
              <a:rPr lang="tr-TR" dirty="0">
                <a:solidFill>
                  <a:schemeClr val="bg2">
                    <a:lumMod val="25000"/>
                  </a:schemeClr>
                </a:solidFill>
              </a:rPr>
              <a:t>güç alır</a:t>
            </a:r>
            <a:r>
              <a:rPr lang="tr-TR" dirty="0" smtClean="0">
                <a:solidFill>
                  <a:schemeClr val="bg2">
                    <a:lumMod val="25000"/>
                  </a:schemeClr>
                </a:solidFill>
              </a:rPr>
              <a:t>. Uç </a:t>
            </a:r>
            <a:r>
              <a:rPr lang="tr-TR" dirty="0">
                <a:solidFill>
                  <a:schemeClr val="bg2">
                    <a:lumMod val="25000"/>
                  </a:schemeClr>
                </a:solidFill>
              </a:rPr>
              <a:t>noktalar vardır. Ya siyah ya da beyaz.. Hatasız kimse yoktur. </a:t>
            </a:r>
            <a:endParaRPr lang="tr-TR" dirty="0" smtClean="0">
              <a:solidFill>
                <a:schemeClr val="bg2">
                  <a:lumMod val="25000"/>
                </a:schemeClr>
              </a:solidFill>
            </a:endParaRPr>
          </a:p>
          <a:p>
            <a:pPr>
              <a:lnSpc>
                <a:spcPct val="90000"/>
              </a:lnSpc>
              <a:buNone/>
              <a:defRPr/>
            </a:pPr>
            <a:r>
              <a:rPr lang="tr-TR" dirty="0">
                <a:solidFill>
                  <a:schemeClr val="bg2">
                    <a:lumMod val="25000"/>
                  </a:schemeClr>
                </a:solidFill>
              </a:rPr>
              <a:t>	</a:t>
            </a:r>
            <a:r>
              <a:rPr lang="tr-TR" dirty="0" smtClean="0">
                <a:solidFill>
                  <a:schemeClr val="bg2">
                    <a:lumMod val="25000"/>
                  </a:schemeClr>
                </a:solidFill>
              </a:rPr>
              <a:t>2</a:t>
            </a:r>
            <a:r>
              <a:rPr lang="tr-TR" b="1" i="1" u="sng" dirty="0" smtClean="0">
                <a:solidFill>
                  <a:schemeClr val="bg2">
                    <a:lumMod val="25000"/>
                  </a:schemeClr>
                </a:solidFill>
              </a:rPr>
              <a:t>- Aşırı </a:t>
            </a:r>
            <a:r>
              <a:rPr lang="tr-TR" b="1" i="1" u="sng" dirty="0">
                <a:solidFill>
                  <a:schemeClr val="bg2">
                    <a:lumMod val="25000"/>
                  </a:schemeClr>
                </a:solidFill>
              </a:rPr>
              <a:t>Genelleme: </a:t>
            </a:r>
            <a:r>
              <a:rPr lang="tr-TR" dirty="0">
                <a:solidFill>
                  <a:schemeClr val="bg2">
                    <a:lumMod val="25000"/>
                  </a:schemeClr>
                </a:solidFill>
              </a:rPr>
              <a:t>Hata yapmış olabilirsiniz fakat bu her zaman hata yapacağınız, başarısız olduğunuz anlamına gelmez…</a:t>
            </a:r>
            <a:endParaRPr lang="tr-TR" b="1" dirty="0">
              <a:solidFill>
                <a:schemeClr val="bg2">
                  <a:lumMod val="25000"/>
                </a:schemeClr>
              </a:solidFill>
            </a:endParaRPr>
          </a:p>
          <a:p>
            <a:endParaRPr lang="tr-TR"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764704"/>
            <a:ext cx="3024336" cy="1672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9348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80159" y="2420888"/>
            <a:ext cx="6196405" cy="3603812"/>
          </a:xfrm>
        </p:spPr>
        <p:txBody>
          <a:bodyPr>
            <a:normAutofit fontScale="92500" lnSpcReduction="20000"/>
          </a:bodyPr>
          <a:lstStyle/>
          <a:p>
            <a:pPr>
              <a:buNone/>
              <a:defRPr/>
            </a:pPr>
            <a:r>
              <a:rPr lang="tr-TR" b="1" i="1" u="sng" dirty="0" smtClean="0">
                <a:solidFill>
                  <a:schemeClr val="bg2">
                    <a:lumMod val="25000"/>
                  </a:schemeClr>
                </a:solidFill>
              </a:rPr>
              <a:t>3- Zihinsel </a:t>
            </a:r>
            <a:r>
              <a:rPr lang="tr-TR" b="1" i="1" u="sng" dirty="0">
                <a:solidFill>
                  <a:schemeClr val="bg2">
                    <a:lumMod val="25000"/>
                  </a:schemeClr>
                </a:solidFill>
              </a:rPr>
              <a:t>Filtreleme</a:t>
            </a:r>
            <a:r>
              <a:rPr lang="tr-TR" b="1" i="1" u="sng" dirty="0" smtClean="0">
                <a:solidFill>
                  <a:schemeClr val="bg2">
                    <a:lumMod val="25000"/>
                  </a:schemeClr>
                </a:solidFill>
              </a:rPr>
              <a:t>: </a:t>
            </a:r>
            <a:r>
              <a:rPr lang="tr-TR" dirty="0" smtClean="0"/>
              <a:t>Depresyondayken </a:t>
            </a:r>
            <a:r>
              <a:rPr lang="tr-TR" dirty="0"/>
              <a:t>ya da</a:t>
            </a:r>
            <a:r>
              <a:rPr lang="tr-TR" b="1" dirty="0"/>
              <a:t> </a:t>
            </a:r>
            <a:r>
              <a:rPr lang="tr-TR" dirty="0"/>
              <a:t>stresli bir durumda karşılaştığımızda olumlu her şeyi filtreleyen bir gözlük takmış gibi oluruz. </a:t>
            </a:r>
            <a:r>
              <a:rPr lang="tr-TR" dirty="0" smtClean="0"/>
              <a:t>Buna </a:t>
            </a:r>
            <a:r>
              <a:rPr lang="tr-TR" dirty="0"/>
              <a:t>zihinsel filtre diyoruz.</a:t>
            </a:r>
          </a:p>
          <a:p>
            <a:pPr>
              <a:buNone/>
              <a:defRPr/>
            </a:pPr>
            <a:r>
              <a:rPr lang="tr-TR" b="1" dirty="0"/>
              <a:t>		</a:t>
            </a:r>
            <a:r>
              <a:rPr lang="tr-TR" b="1" dirty="0">
                <a:solidFill>
                  <a:schemeClr val="bg2">
                    <a:lumMod val="25000"/>
                  </a:schemeClr>
                </a:solidFill>
              </a:rPr>
              <a:t>-</a:t>
            </a:r>
            <a:r>
              <a:rPr lang="tr-TR" b="1" dirty="0" err="1">
                <a:solidFill>
                  <a:schemeClr val="bg2">
                    <a:lumMod val="25000"/>
                  </a:schemeClr>
                </a:solidFill>
              </a:rPr>
              <a:t>Meli</a:t>
            </a:r>
            <a:r>
              <a:rPr lang="tr-TR" b="1" dirty="0">
                <a:solidFill>
                  <a:schemeClr val="bg2">
                    <a:lumMod val="25000"/>
                  </a:schemeClr>
                </a:solidFill>
              </a:rPr>
              <a:t>,-Malı tarzında Cümleler: </a:t>
            </a:r>
            <a:endParaRPr lang="tr-TR" b="1" dirty="0" smtClean="0">
              <a:solidFill>
                <a:schemeClr val="bg2">
                  <a:lumMod val="25000"/>
                </a:schemeClr>
              </a:solidFill>
            </a:endParaRPr>
          </a:p>
          <a:p>
            <a:pPr>
              <a:buNone/>
              <a:defRPr/>
            </a:pPr>
            <a:r>
              <a:rPr lang="tr-TR" b="1" dirty="0">
                <a:solidFill>
                  <a:schemeClr val="bg2">
                    <a:lumMod val="25000"/>
                  </a:schemeClr>
                </a:solidFill>
              </a:rPr>
              <a:t>	</a:t>
            </a:r>
            <a:r>
              <a:rPr lang="tr-TR" dirty="0" err="1" smtClean="0"/>
              <a:t>Örn</a:t>
            </a:r>
            <a:r>
              <a:rPr lang="tr-TR" dirty="0"/>
              <a:t>: Başarılı olmalıyım yerine başarılı </a:t>
            </a:r>
            <a:r>
              <a:rPr lang="tr-TR" dirty="0" smtClean="0"/>
              <a:t>olmak </a:t>
            </a:r>
            <a:r>
              <a:rPr lang="tr-TR" dirty="0"/>
              <a:t>istiyorum</a:t>
            </a:r>
          </a:p>
          <a:p>
            <a:pPr>
              <a:buNone/>
              <a:defRPr/>
            </a:pPr>
            <a:r>
              <a:rPr lang="tr-TR" dirty="0"/>
              <a:t>      	</a:t>
            </a:r>
            <a:r>
              <a:rPr lang="tr-TR" b="1" dirty="0">
                <a:solidFill>
                  <a:schemeClr val="bg2">
                    <a:lumMod val="25000"/>
                  </a:schemeClr>
                </a:solidFill>
              </a:rPr>
              <a:t>-Büyütme-Küçültme: </a:t>
            </a:r>
            <a:endParaRPr lang="tr-TR" b="1" dirty="0" smtClean="0">
              <a:solidFill>
                <a:schemeClr val="bg2">
                  <a:lumMod val="25000"/>
                </a:schemeClr>
              </a:solidFill>
            </a:endParaRPr>
          </a:p>
          <a:p>
            <a:pPr>
              <a:buNone/>
              <a:defRPr/>
            </a:pPr>
            <a:r>
              <a:rPr lang="tr-TR" b="1" dirty="0">
                <a:solidFill>
                  <a:schemeClr val="bg2">
                    <a:lumMod val="25000"/>
                  </a:schemeClr>
                </a:solidFill>
              </a:rPr>
              <a:t>	</a:t>
            </a:r>
            <a:r>
              <a:rPr lang="tr-TR" dirty="0" smtClean="0"/>
              <a:t>Bu </a:t>
            </a:r>
            <a:r>
              <a:rPr lang="tr-TR" dirty="0"/>
              <a:t>çarpıtmada ise başarısız olduğumuz konuları, olayları gözümüzde abartacak ,bir felaket gibi görüp aşamayacağımızı düşünürüz. Başarılı olayları ise küçümseriz.</a:t>
            </a:r>
          </a:p>
          <a:p>
            <a:endParaRPr lang="tr-T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692696"/>
            <a:ext cx="2560925"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7624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19672" y="2708920"/>
            <a:ext cx="5976664" cy="3456384"/>
          </a:xfrm>
        </p:spPr>
        <p:txBody>
          <a:bodyPr/>
          <a:lstStyle/>
          <a:p>
            <a:pPr algn="ctr">
              <a:lnSpc>
                <a:spcPct val="90000"/>
              </a:lnSpc>
              <a:buNone/>
              <a:defRPr/>
            </a:pPr>
            <a:r>
              <a:rPr lang="tr-TR" sz="2800" b="1" dirty="0" smtClean="0">
                <a:solidFill>
                  <a:srgbClr val="C00000"/>
                </a:solidFill>
              </a:rPr>
              <a:t>Şunu unutmayın ki;  </a:t>
            </a:r>
          </a:p>
          <a:p>
            <a:pPr algn="ctr">
              <a:lnSpc>
                <a:spcPct val="90000"/>
              </a:lnSpc>
              <a:buNone/>
              <a:defRPr/>
            </a:pPr>
            <a:r>
              <a:rPr lang="tr-TR" b="1" dirty="0" smtClean="0">
                <a:solidFill>
                  <a:schemeClr val="bg2">
                    <a:lumMod val="25000"/>
                  </a:schemeClr>
                </a:solidFill>
              </a:rPr>
              <a:t>Yaşamın 5 alanı vardır. </a:t>
            </a:r>
          </a:p>
          <a:p>
            <a:pPr algn="ctr">
              <a:lnSpc>
                <a:spcPct val="90000"/>
              </a:lnSpc>
              <a:buNone/>
              <a:defRPr/>
            </a:pPr>
            <a:r>
              <a:rPr lang="tr-TR" b="1" dirty="0" smtClean="0">
                <a:solidFill>
                  <a:schemeClr val="bg2">
                    <a:lumMod val="25000"/>
                  </a:schemeClr>
                </a:solidFill>
              </a:rPr>
              <a:t>Bunlar düşünceler, ruh halleri, bedensel tepkiler, davranışlar ve çevredir. </a:t>
            </a:r>
          </a:p>
          <a:p>
            <a:pPr algn="ctr">
              <a:lnSpc>
                <a:spcPct val="90000"/>
              </a:lnSpc>
              <a:buNone/>
              <a:defRPr/>
            </a:pPr>
            <a:r>
              <a:rPr lang="tr-TR" b="1" dirty="0" smtClean="0">
                <a:solidFill>
                  <a:schemeClr val="bg2">
                    <a:lumMod val="25000"/>
                  </a:schemeClr>
                </a:solidFill>
              </a:rPr>
              <a:t>Bunların hepsi birbiriyle etkileşim halindedir.</a:t>
            </a:r>
          </a:p>
          <a:p>
            <a:pPr algn="ctr">
              <a:lnSpc>
                <a:spcPct val="90000"/>
              </a:lnSpc>
              <a:buNone/>
              <a:defRPr/>
            </a:pPr>
            <a:endParaRPr lang="tr-TR" b="1" dirty="0" smtClean="0">
              <a:solidFill>
                <a:schemeClr val="bg2">
                  <a:lumMod val="25000"/>
                </a:schemeClr>
              </a:solidFill>
            </a:endParaRPr>
          </a:p>
          <a:p>
            <a:pPr algn="ctr">
              <a:lnSpc>
                <a:spcPct val="90000"/>
              </a:lnSpc>
              <a:buNone/>
              <a:defRPr/>
            </a:pPr>
            <a:r>
              <a:rPr lang="tr-TR" b="1" dirty="0" smtClean="0">
                <a:solidFill>
                  <a:schemeClr val="bg2">
                    <a:lumMod val="25000"/>
                  </a:schemeClr>
                </a:solidFill>
              </a:rPr>
              <a:t>   Düşüncelerimiz her şeyin başlangıç noktasıdır…</a:t>
            </a:r>
          </a:p>
          <a:p>
            <a:pPr marL="0" indent="0" algn="ctr">
              <a:buNone/>
            </a:pPr>
            <a:endParaRPr lang="tr-TR" dirty="0"/>
          </a:p>
        </p:txBody>
      </p:sp>
      <p:sp>
        <p:nvSpPr>
          <p:cNvPr id="2" name="AutoShape 2" descr="Negatif Düşüncelerden Kurtulmak için Kullanabileceğiniz 10 Etkili Yol |  Parati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331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1788" y="836712"/>
            <a:ext cx="3312368" cy="1773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36982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Düşünce-Duygu-Davranış – Uzm. Klinik Psikolog Canay Uygur"/>
          <p:cNvPicPr>
            <a:picLocks noChangeAspect="1" noChangeArrowheads="1"/>
          </p:cNvPicPr>
          <p:nvPr/>
        </p:nvPicPr>
        <p:blipFill rotWithShape="1">
          <a:blip r:embed="rId2">
            <a:extLst>
              <a:ext uri="{28A0092B-C50C-407E-A947-70E740481C1C}">
                <a14:useLocalDpi xmlns:a14="http://schemas.microsoft.com/office/drawing/2010/main" val="0"/>
              </a:ext>
            </a:extLst>
          </a:blip>
          <a:srcRect t="8442" b="7347"/>
          <a:stretch/>
        </p:blipFill>
        <p:spPr bwMode="auto">
          <a:xfrm>
            <a:off x="2051720" y="1412776"/>
            <a:ext cx="5404262"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314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5616" y="2780928"/>
            <a:ext cx="6965245" cy="1202485"/>
          </a:xfrm>
        </p:spPr>
        <p:txBody>
          <a:bodyPr>
            <a:normAutofit fontScale="90000"/>
          </a:bodyPr>
          <a:lstStyle/>
          <a:p>
            <a:r>
              <a:rPr lang="tr-TR" dirty="0" smtClean="0">
                <a:solidFill>
                  <a:schemeClr val="bg2">
                    <a:lumMod val="50000"/>
                  </a:schemeClr>
                </a:solidFill>
              </a:rPr>
              <a:t>Teşekkür Ederim</a:t>
            </a:r>
            <a:br>
              <a:rPr lang="tr-TR" dirty="0" smtClean="0">
                <a:solidFill>
                  <a:schemeClr val="bg2">
                    <a:lumMod val="50000"/>
                  </a:schemeClr>
                </a:solidFill>
              </a:rPr>
            </a:br>
            <a:r>
              <a:rPr lang="tr-TR" dirty="0" smtClean="0">
                <a:solidFill>
                  <a:schemeClr val="bg2">
                    <a:lumMod val="50000"/>
                  </a:schemeClr>
                </a:solidFill>
              </a:rPr>
              <a:t/>
            </a:r>
            <a:br>
              <a:rPr lang="tr-TR" dirty="0" smtClean="0">
                <a:solidFill>
                  <a:schemeClr val="bg2">
                    <a:lumMod val="50000"/>
                  </a:schemeClr>
                </a:solidFill>
              </a:rPr>
            </a:br>
            <a:r>
              <a:rPr lang="tr-TR" dirty="0" smtClean="0">
                <a:solidFill>
                  <a:schemeClr val="bg2">
                    <a:lumMod val="50000"/>
                  </a:schemeClr>
                </a:solidFill>
              </a:rPr>
              <a:t>Özel </a:t>
            </a:r>
            <a:r>
              <a:rPr lang="tr-TR" dirty="0" err="1" smtClean="0">
                <a:solidFill>
                  <a:schemeClr val="bg2">
                    <a:lumMod val="50000"/>
                  </a:schemeClr>
                </a:solidFill>
              </a:rPr>
              <a:t>Kalem|Nurbanu</a:t>
            </a:r>
            <a:r>
              <a:rPr lang="tr-TR" dirty="0" smtClean="0">
                <a:solidFill>
                  <a:schemeClr val="bg2">
                    <a:lumMod val="50000"/>
                  </a:schemeClr>
                </a:solidFill>
              </a:rPr>
              <a:t> BEKTAŞ</a:t>
            </a:r>
            <a:endParaRPr lang="tr-TR" dirty="0">
              <a:solidFill>
                <a:schemeClr val="bg2">
                  <a:lumMod val="50000"/>
                </a:schemeClr>
              </a:solidFill>
            </a:endParaRPr>
          </a:p>
        </p:txBody>
      </p:sp>
    </p:spTree>
    <p:extLst>
      <p:ext uri="{BB962C8B-B14F-4D97-AF65-F5344CB8AC3E}">
        <p14:creationId xmlns:p14="http://schemas.microsoft.com/office/powerpoint/2010/main" val="2842360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71600" y="836712"/>
            <a:ext cx="7437417" cy="1747322"/>
          </a:xfrm>
        </p:spPr>
        <p:txBody>
          <a:bodyPr>
            <a:normAutofit/>
          </a:bodyPr>
          <a:lstStyle/>
          <a:p>
            <a:r>
              <a:rPr lang="tr-TR" b="1" dirty="0" smtClean="0">
                <a:solidFill>
                  <a:schemeClr val="tx2">
                    <a:lumMod val="75000"/>
                  </a:schemeClr>
                </a:solidFill>
              </a:rPr>
              <a:t>Stres Altında Mıyız?</a:t>
            </a:r>
            <a:r>
              <a:rPr lang="tr-TR" b="1" dirty="0" smtClean="0"/>
              <a:t/>
            </a:r>
            <a:br>
              <a:rPr lang="tr-TR" b="1" dirty="0" smtClean="0"/>
            </a:br>
            <a:endParaRPr lang="tr-TR" b="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2060848"/>
            <a:ext cx="6196013" cy="3485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1293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80965" y="1628800"/>
            <a:ext cx="6480721" cy="1202485"/>
          </a:xfrm>
        </p:spPr>
        <p:txBody>
          <a:bodyPr>
            <a:normAutofit/>
          </a:bodyPr>
          <a:lstStyle/>
          <a:p>
            <a:r>
              <a:rPr lang="tr-TR" sz="4000" b="1" dirty="0" smtClean="0">
                <a:solidFill>
                  <a:schemeClr val="tx2">
                    <a:lumMod val="75000"/>
                  </a:schemeClr>
                </a:solidFill>
              </a:rPr>
              <a:t>Stresin Belirtileri</a:t>
            </a:r>
            <a:endParaRPr lang="tr-TR" sz="4000" b="1" dirty="0">
              <a:solidFill>
                <a:schemeClr val="tx2">
                  <a:lumMod val="75000"/>
                </a:schemeClr>
              </a:solidFill>
            </a:endParaRPr>
          </a:p>
        </p:txBody>
      </p:sp>
      <p:sp>
        <p:nvSpPr>
          <p:cNvPr id="3" name="İçerik Yer Tutucusu 2"/>
          <p:cNvSpPr>
            <a:spLocks noGrp="1"/>
          </p:cNvSpPr>
          <p:nvPr>
            <p:ph idx="1"/>
          </p:nvPr>
        </p:nvSpPr>
        <p:spPr>
          <a:xfrm>
            <a:off x="971600" y="2564904"/>
            <a:ext cx="7272808" cy="3806237"/>
          </a:xfrm>
        </p:spPr>
        <p:txBody>
          <a:bodyPr>
            <a:normAutofit fontScale="92500"/>
          </a:bodyPr>
          <a:lstStyle/>
          <a:p>
            <a:pPr marL="0" indent="0">
              <a:buNone/>
            </a:pPr>
            <a:r>
              <a:rPr lang="tr-TR" sz="2800" b="1" i="1" dirty="0" smtClean="0">
                <a:solidFill>
                  <a:srgbClr val="C00000"/>
                </a:solidFill>
              </a:rPr>
              <a:t>Fiziksel </a:t>
            </a:r>
            <a:r>
              <a:rPr lang="tr-TR" sz="2800" b="1" i="1" dirty="0">
                <a:solidFill>
                  <a:srgbClr val="C00000"/>
                </a:solidFill>
              </a:rPr>
              <a:t>Belirtileri: </a:t>
            </a:r>
            <a:r>
              <a:rPr lang="tr-TR" dirty="0">
                <a:solidFill>
                  <a:schemeClr val="tx2">
                    <a:lumMod val="75000"/>
                  </a:schemeClr>
                </a:solidFill>
              </a:rPr>
              <a:t>Baş ağrısı, düzensiz uyku, sırt ağrıları, çene kasılması veya diş gıcırdatma, kabızlık, ishal ve kolit, döküntü, kas ağrıları, hazımsızlık ve ülser, yüksek tansiyon veya kalp krizi, aşırı terleme, iştahta değişiklik, yorgunluk veya enerji kaybı, kazalarda artış. </a:t>
            </a:r>
            <a:endParaRPr lang="tr-TR" dirty="0" smtClean="0">
              <a:solidFill>
                <a:schemeClr val="tx2">
                  <a:lumMod val="75000"/>
                </a:schemeClr>
              </a:solidFill>
            </a:endParaRPr>
          </a:p>
          <a:p>
            <a:pPr marL="0" indent="0">
              <a:buNone/>
            </a:pPr>
            <a:r>
              <a:rPr lang="tr-TR" sz="2800" b="1" i="1" dirty="0" smtClean="0">
                <a:solidFill>
                  <a:srgbClr val="C00000"/>
                </a:solidFill>
              </a:rPr>
              <a:t>Duygusal </a:t>
            </a:r>
            <a:r>
              <a:rPr lang="tr-TR" sz="2800" b="1" i="1" dirty="0">
                <a:solidFill>
                  <a:srgbClr val="C00000"/>
                </a:solidFill>
              </a:rPr>
              <a:t>Belirtileri: </a:t>
            </a:r>
            <a:r>
              <a:rPr lang="tr-TR" dirty="0">
                <a:solidFill>
                  <a:schemeClr val="tx2">
                    <a:lumMod val="75000"/>
                  </a:schemeClr>
                </a:solidFill>
              </a:rPr>
              <a:t>Kaygı veya endişe, depresyon, çabuk ağlama, ruhsal durumun hızlı ve sürekli değişmesi, asabilik, gerginlik, özgüven azalması, güvensizlik hissi, aşırı hassasiyet, kolay </a:t>
            </a:r>
            <a:r>
              <a:rPr lang="tr-TR" dirty="0" err="1">
                <a:solidFill>
                  <a:schemeClr val="tx2">
                    <a:lumMod val="75000"/>
                  </a:schemeClr>
                </a:solidFill>
              </a:rPr>
              <a:t>kırılabilirlik</a:t>
            </a:r>
            <a:r>
              <a:rPr lang="tr-TR" dirty="0">
                <a:solidFill>
                  <a:schemeClr val="tx2">
                    <a:lumMod val="75000"/>
                  </a:schemeClr>
                </a:solidFill>
              </a:rPr>
              <a:t>, öfke patlamaları, saldırganlık veya düşmanlık duygusal olarak tükendiğini hissetme. </a:t>
            </a:r>
            <a:endParaRPr lang="tr-TR" b="1" dirty="0" smtClean="0">
              <a:solidFill>
                <a:schemeClr val="tx2">
                  <a:lumMod val="75000"/>
                </a:schemeClr>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4630" y="614043"/>
            <a:ext cx="1699667" cy="128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99" y="614043"/>
            <a:ext cx="1800200" cy="128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800" y="614043"/>
            <a:ext cx="1682488" cy="128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21326" y="581360"/>
            <a:ext cx="2159521" cy="1315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3757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31640" y="2492896"/>
            <a:ext cx="6493336" cy="3613999"/>
          </a:xfrm>
        </p:spPr>
        <p:txBody>
          <a:bodyPr>
            <a:normAutofit/>
          </a:bodyPr>
          <a:lstStyle/>
          <a:p>
            <a:pPr marL="0" indent="0">
              <a:buNone/>
            </a:pPr>
            <a:r>
              <a:rPr lang="tr-TR" b="1" dirty="0" smtClean="0"/>
              <a:t> 	</a:t>
            </a:r>
            <a:endParaRPr lang="tr-TR" b="1" dirty="0"/>
          </a:p>
        </p:txBody>
      </p:sp>
      <p:pic>
        <p:nvPicPr>
          <p:cNvPr id="2050" name="Picture 2" descr="unutkanlık zeka göstergesi mi? | Tuğrul Akı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836712"/>
            <a:ext cx="3456384" cy="1815953"/>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971600" y="2652665"/>
            <a:ext cx="7200800" cy="3600986"/>
          </a:xfrm>
          <a:prstGeom prst="rect">
            <a:avLst/>
          </a:prstGeom>
        </p:spPr>
        <p:txBody>
          <a:bodyPr wrap="square">
            <a:spAutoFit/>
          </a:bodyPr>
          <a:lstStyle/>
          <a:p>
            <a:r>
              <a:rPr lang="tr-TR" sz="2400" b="1" i="1" dirty="0" smtClean="0">
                <a:solidFill>
                  <a:srgbClr val="C00000"/>
                </a:solidFill>
              </a:rPr>
              <a:t>Zihinsel </a:t>
            </a:r>
            <a:r>
              <a:rPr lang="tr-TR" sz="2400" b="1" i="1" dirty="0">
                <a:solidFill>
                  <a:srgbClr val="C00000"/>
                </a:solidFill>
              </a:rPr>
              <a:t>Belirtileri: </a:t>
            </a:r>
            <a:r>
              <a:rPr lang="tr-TR" sz="2000" dirty="0">
                <a:solidFill>
                  <a:schemeClr val="tx2">
                    <a:lumMod val="75000"/>
                  </a:schemeClr>
                </a:solidFill>
              </a:rPr>
              <a:t>Konsantrasyon, karar vermede güçlük, unutkanlık, zihin karışıklığı, hafızada zayıflık, aşırı derecede hayal kurma, tek bir fikir veya düşünceyle meşgul olma, mizah anlayışı kaybı, düşük verimlilik, İş kalitesinde düşüş, hatalarda artış, muhakemede zayıflama. </a:t>
            </a:r>
            <a:endParaRPr lang="tr-TR" sz="2000" dirty="0" smtClean="0">
              <a:solidFill>
                <a:schemeClr val="tx2">
                  <a:lumMod val="75000"/>
                </a:schemeClr>
              </a:solidFill>
            </a:endParaRPr>
          </a:p>
          <a:p>
            <a:endParaRPr lang="tr-TR" sz="2000" dirty="0">
              <a:solidFill>
                <a:schemeClr val="tx2">
                  <a:lumMod val="75000"/>
                </a:schemeClr>
              </a:solidFill>
            </a:endParaRPr>
          </a:p>
          <a:p>
            <a:r>
              <a:rPr lang="tr-TR" sz="2400" b="1" i="1" dirty="0" smtClean="0">
                <a:solidFill>
                  <a:srgbClr val="C00000"/>
                </a:solidFill>
              </a:rPr>
              <a:t>Sosyal </a:t>
            </a:r>
            <a:r>
              <a:rPr lang="tr-TR" sz="2400" b="1" i="1" dirty="0">
                <a:solidFill>
                  <a:srgbClr val="C00000"/>
                </a:solidFill>
              </a:rPr>
              <a:t>Belirtileri: </a:t>
            </a:r>
            <a:r>
              <a:rPr lang="tr-TR" sz="2000" dirty="0">
                <a:solidFill>
                  <a:schemeClr val="tx2">
                    <a:lumMod val="75000"/>
                  </a:schemeClr>
                </a:solidFill>
              </a:rPr>
              <a:t>İnsanlara karşı güvensizlik, başkalarını suçlamak, randevulara gitmemek veya çok kısa zaman kala iptal etmek, İnsanlarda hata bulmaya çalışmak ve sözle rencide etmek, haddinden fazla savunmacı tutum, bir çok kişiye küskün olmak, konuşmamak </a:t>
            </a:r>
            <a:endParaRPr lang="tr-TR" sz="2000" b="1" dirty="0">
              <a:solidFill>
                <a:schemeClr val="tx2">
                  <a:lumMod val="75000"/>
                </a:schemeClr>
              </a:solidFill>
            </a:endParaRPr>
          </a:p>
        </p:txBody>
      </p:sp>
    </p:spTree>
    <p:extLst>
      <p:ext uri="{BB962C8B-B14F-4D97-AF65-F5344CB8AC3E}">
        <p14:creationId xmlns:p14="http://schemas.microsoft.com/office/powerpoint/2010/main" val="4280157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solidFill>
                  <a:schemeClr val="tx2">
                    <a:lumMod val="75000"/>
                  </a:schemeClr>
                </a:solidFill>
              </a:rPr>
              <a:t>Strese Neden Olan Faktörler</a:t>
            </a:r>
            <a:br>
              <a:rPr lang="tr-TR" b="1" dirty="0" smtClean="0">
                <a:solidFill>
                  <a:schemeClr val="tx2">
                    <a:lumMod val="75000"/>
                  </a:schemeClr>
                </a:solidFill>
              </a:rPr>
            </a:br>
            <a:r>
              <a:rPr lang="tr-TR" sz="2700" b="1" dirty="0">
                <a:solidFill>
                  <a:schemeClr val="tx2">
                    <a:lumMod val="75000"/>
                  </a:schemeClr>
                </a:solidFill>
              </a:rPr>
              <a:t>1-BİREYSEL FAKTÖRLER</a:t>
            </a:r>
            <a:r>
              <a:rPr lang="tr-TR" b="1" dirty="0"/>
              <a:t/>
            </a:r>
            <a:br>
              <a:rPr lang="tr-TR" b="1" dirty="0"/>
            </a:br>
            <a:endParaRPr lang="tr-TR" b="1" dirty="0">
              <a:solidFill>
                <a:schemeClr val="tx2">
                  <a:lumMod val="75000"/>
                </a:schemeClr>
              </a:solidFill>
            </a:endParaRPr>
          </a:p>
        </p:txBody>
      </p:sp>
      <p:sp>
        <p:nvSpPr>
          <p:cNvPr id="3" name="İçerik Yer Tutucusu 2"/>
          <p:cNvSpPr>
            <a:spLocks noGrp="1"/>
          </p:cNvSpPr>
          <p:nvPr>
            <p:ph idx="1"/>
          </p:nvPr>
        </p:nvSpPr>
        <p:spPr>
          <a:xfrm>
            <a:off x="1547664" y="2708920"/>
            <a:ext cx="6196405" cy="2533879"/>
          </a:xfrm>
        </p:spPr>
        <p:txBody>
          <a:bodyPr/>
          <a:lstStyle/>
          <a:p>
            <a:pPr algn="ctr">
              <a:buNone/>
              <a:defRPr/>
            </a:pPr>
            <a:r>
              <a:rPr lang="tr-TR" sz="2800" b="1" dirty="0" smtClean="0">
                <a:solidFill>
                  <a:schemeClr val="tx2">
                    <a:lumMod val="75000"/>
                  </a:schemeClr>
                </a:solidFill>
              </a:rPr>
              <a:t>Kişilik Özellikleri</a:t>
            </a:r>
          </a:p>
          <a:p>
            <a:pPr algn="ctr">
              <a:buNone/>
              <a:defRPr/>
            </a:pPr>
            <a:r>
              <a:rPr lang="tr-TR" sz="2800" b="1" dirty="0" smtClean="0">
                <a:solidFill>
                  <a:schemeClr val="tx2">
                    <a:lumMod val="75000"/>
                  </a:schemeClr>
                </a:solidFill>
              </a:rPr>
              <a:t>Yaş</a:t>
            </a:r>
          </a:p>
          <a:p>
            <a:pPr algn="ctr">
              <a:buNone/>
              <a:defRPr/>
            </a:pPr>
            <a:r>
              <a:rPr lang="tr-TR" sz="2800" b="1" dirty="0" smtClean="0">
                <a:solidFill>
                  <a:schemeClr val="tx2">
                    <a:lumMod val="75000"/>
                  </a:schemeClr>
                </a:solidFill>
              </a:rPr>
              <a:t>Cinsiyet</a:t>
            </a:r>
          </a:p>
          <a:p>
            <a:pPr algn="ctr">
              <a:buNone/>
              <a:defRPr/>
            </a:pPr>
            <a:r>
              <a:rPr lang="tr-TR" sz="2800" b="1" dirty="0" smtClean="0">
                <a:solidFill>
                  <a:schemeClr val="tx2">
                    <a:lumMod val="75000"/>
                  </a:schemeClr>
                </a:solidFill>
              </a:rPr>
              <a:t>Maddi Durum</a:t>
            </a:r>
            <a:endParaRPr lang="tr-TR" sz="2800" b="1" dirty="0">
              <a:solidFill>
                <a:schemeClr val="tx2">
                  <a:lumMod val="75000"/>
                </a:schemeClr>
              </a:solidFill>
            </a:endParaRPr>
          </a:p>
          <a:p>
            <a:pPr marL="0" indent="0">
              <a:buNone/>
            </a:pPr>
            <a:endParaRPr lang="tr-TR" dirty="0"/>
          </a:p>
        </p:txBody>
      </p:sp>
      <p:pic>
        <p:nvPicPr>
          <p:cNvPr id="4098" name="Picture 2" descr="İngilizce Kişilik Özellikleri - Personality | İngilizceDilBilgisi.n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864390"/>
            <a:ext cx="2117035" cy="151216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ünya Sağlık Örgütü Yeni Yaş Dilimlerini Açıkladı - Diyetisyen Dünyası |  Gerçek Diyetisyenlerin Paylaşım Mecras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4437112"/>
            <a:ext cx="2592288" cy="173698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MEB 'Toplumsal Cinsiyet Eşitliği'ni yönetmelikten çıkardı | Ekmek ve Gü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2020407"/>
            <a:ext cx="1800200" cy="120013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Maddi Durum Nasıl? - Rusya'da Bugü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4889" y="4670437"/>
            <a:ext cx="2433535" cy="1520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167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051720" y="820862"/>
            <a:ext cx="6399900" cy="1155540"/>
          </a:xfrm>
        </p:spPr>
        <p:txBody>
          <a:bodyPr>
            <a:normAutofit/>
          </a:bodyPr>
          <a:lstStyle/>
          <a:p>
            <a:pPr marL="0" indent="0" algn="ctr">
              <a:buNone/>
            </a:pPr>
            <a:r>
              <a:rPr lang="tr-TR" sz="3200" b="1" dirty="0">
                <a:solidFill>
                  <a:schemeClr val="tx2">
                    <a:lumMod val="75000"/>
                  </a:schemeClr>
                </a:solidFill>
              </a:rPr>
              <a:t>KİŞİLİK ÖZELLİKLERİ</a:t>
            </a:r>
            <a:br>
              <a:rPr lang="tr-TR" sz="3200" b="1" dirty="0">
                <a:solidFill>
                  <a:schemeClr val="tx2">
                    <a:lumMod val="75000"/>
                  </a:schemeClr>
                </a:solidFill>
              </a:rPr>
            </a:br>
            <a:r>
              <a:rPr lang="tr-TR" sz="3200" b="1" dirty="0">
                <a:solidFill>
                  <a:schemeClr val="tx2">
                    <a:lumMod val="75000"/>
                  </a:schemeClr>
                </a:solidFill>
              </a:rPr>
              <a:t>A TİPİ KİŞİLİK</a:t>
            </a:r>
          </a:p>
        </p:txBody>
      </p:sp>
      <p:sp>
        <p:nvSpPr>
          <p:cNvPr id="4" name="Rectangle 4"/>
          <p:cNvSpPr txBox="1">
            <a:spLocks noChangeArrowheads="1"/>
          </p:cNvSpPr>
          <p:nvPr/>
        </p:nvSpPr>
        <p:spPr>
          <a:xfrm>
            <a:off x="2752637" y="2060848"/>
            <a:ext cx="2664296" cy="3744416"/>
          </a:xfrm>
          <a:prstGeom prst="rect">
            <a:avLst/>
          </a:prstGeom>
        </p:spPr>
        <p:txBody>
          <a:bodyPr vert="horz" lIns="91440" tIns="45720" rIns="91440" bIns="45720" rtlCol="0" anchor="t">
            <a:normAutofit fontScale="92500" lnSpcReduction="10000"/>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a:buFont typeface="Wingdings" pitchFamily="2" charset="2"/>
              <a:buNone/>
              <a:defRPr/>
            </a:pPr>
            <a:r>
              <a:rPr lang="tr-TR" sz="2600" b="1" i="1" u="sng" dirty="0" smtClean="0">
                <a:solidFill>
                  <a:srgbClr val="C00000"/>
                </a:solidFill>
              </a:rPr>
              <a:t>OLUMLU YÖNLERİ</a:t>
            </a:r>
          </a:p>
          <a:p>
            <a:pPr>
              <a:defRPr/>
            </a:pPr>
            <a:r>
              <a:rPr lang="tr-TR" sz="2000" b="1" dirty="0" smtClean="0">
                <a:solidFill>
                  <a:schemeClr val="tx2">
                    <a:lumMod val="75000"/>
                  </a:schemeClr>
                </a:solidFill>
              </a:rPr>
              <a:t>Çalışkanlardır</a:t>
            </a:r>
          </a:p>
          <a:p>
            <a:pPr>
              <a:defRPr/>
            </a:pPr>
            <a:r>
              <a:rPr lang="tr-TR" sz="2000" b="1" dirty="0" smtClean="0">
                <a:solidFill>
                  <a:schemeClr val="tx2">
                    <a:lumMod val="75000"/>
                  </a:schemeClr>
                </a:solidFill>
              </a:rPr>
              <a:t>Güvenilirlerdir</a:t>
            </a:r>
          </a:p>
          <a:p>
            <a:pPr>
              <a:defRPr/>
            </a:pPr>
            <a:r>
              <a:rPr lang="tr-TR" sz="2000" b="1" dirty="0" smtClean="0">
                <a:solidFill>
                  <a:schemeClr val="tx2">
                    <a:lumMod val="75000"/>
                  </a:schemeClr>
                </a:solidFill>
              </a:rPr>
              <a:t>Acelecidirler</a:t>
            </a:r>
          </a:p>
          <a:p>
            <a:pPr>
              <a:defRPr/>
            </a:pPr>
            <a:r>
              <a:rPr lang="tr-TR" sz="2000" b="1" dirty="0" smtClean="0">
                <a:solidFill>
                  <a:schemeClr val="tx2">
                    <a:lumMod val="75000"/>
                  </a:schemeClr>
                </a:solidFill>
              </a:rPr>
              <a:t>Hedeflerini gerçekleştirme konusunda yeteneklidirler</a:t>
            </a:r>
          </a:p>
          <a:p>
            <a:pPr>
              <a:defRPr/>
            </a:pPr>
            <a:r>
              <a:rPr lang="tr-TR" sz="2000" b="1" dirty="0" smtClean="0">
                <a:solidFill>
                  <a:schemeClr val="tx2">
                    <a:lumMod val="75000"/>
                  </a:schemeClr>
                </a:solidFill>
              </a:rPr>
              <a:t>Organizatörlükleri iyidir</a:t>
            </a:r>
          </a:p>
          <a:p>
            <a:pPr>
              <a:defRPr/>
            </a:pPr>
            <a:r>
              <a:rPr lang="tr-TR" sz="2000" b="1" dirty="0" smtClean="0">
                <a:solidFill>
                  <a:schemeClr val="tx2">
                    <a:lumMod val="75000"/>
                  </a:schemeClr>
                </a:solidFill>
              </a:rPr>
              <a:t>Bireysel çalışmalara uygundurlar.</a:t>
            </a:r>
          </a:p>
        </p:txBody>
      </p:sp>
      <p:sp>
        <p:nvSpPr>
          <p:cNvPr id="5" name="Rectangle 5"/>
          <p:cNvSpPr txBox="1">
            <a:spLocks noChangeArrowheads="1"/>
          </p:cNvSpPr>
          <p:nvPr/>
        </p:nvSpPr>
        <p:spPr>
          <a:xfrm>
            <a:off x="5436096" y="2060848"/>
            <a:ext cx="3015524" cy="3600400"/>
          </a:xfrm>
          <a:prstGeom prst="rect">
            <a:avLst/>
          </a:prstGeom>
        </p:spPr>
        <p:txBody>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a:buFont typeface="Wingdings" pitchFamily="2" charset="2"/>
              <a:buNone/>
              <a:defRPr/>
            </a:pPr>
            <a:r>
              <a:rPr lang="tr-TR" b="1" dirty="0" smtClean="0">
                <a:solidFill>
                  <a:schemeClr val="tx2">
                    <a:lumMod val="75000"/>
                  </a:schemeClr>
                </a:solidFill>
              </a:rPr>
              <a:t>	</a:t>
            </a:r>
            <a:r>
              <a:rPr lang="tr-TR" b="1" i="1" u="sng" dirty="0" smtClean="0">
                <a:solidFill>
                  <a:srgbClr val="C00000"/>
                </a:solidFill>
              </a:rPr>
              <a:t>OLUMSUZ YÖNLERİ</a:t>
            </a:r>
          </a:p>
          <a:p>
            <a:pPr>
              <a:defRPr/>
            </a:pPr>
            <a:r>
              <a:rPr lang="tr-TR" sz="2000" b="1" dirty="0" smtClean="0">
                <a:solidFill>
                  <a:schemeClr val="tx2">
                    <a:lumMod val="75000"/>
                  </a:schemeClr>
                </a:solidFill>
              </a:rPr>
              <a:t>Egoist ve Aşırı Güvenli</a:t>
            </a:r>
          </a:p>
          <a:p>
            <a:pPr>
              <a:defRPr/>
            </a:pPr>
            <a:r>
              <a:rPr lang="tr-TR" sz="2000" b="1" dirty="0" smtClean="0">
                <a:solidFill>
                  <a:schemeClr val="tx2">
                    <a:lumMod val="75000"/>
                  </a:schemeClr>
                </a:solidFill>
              </a:rPr>
              <a:t>Kıskançlardır</a:t>
            </a:r>
          </a:p>
          <a:p>
            <a:pPr>
              <a:defRPr/>
            </a:pPr>
            <a:r>
              <a:rPr lang="tr-TR" sz="2000" b="1" dirty="0" smtClean="0">
                <a:solidFill>
                  <a:schemeClr val="tx2">
                    <a:lumMod val="75000"/>
                  </a:schemeClr>
                </a:solidFill>
              </a:rPr>
              <a:t>Öfkelidirler</a:t>
            </a:r>
          </a:p>
          <a:p>
            <a:pPr>
              <a:defRPr/>
            </a:pPr>
            <a:r>
              <a:rPr lang="tr-TR" sz="2000" b="1" dirty="0" smtClean="0">
                <a:solidFill>
                  <a:schemeClr val="tx2">
                    <a:lumMod val="75000"/>
                  </a:schemeClr>
                </a:solidFill>
              </a:rPr>
              <a:t>Mesafelidirler</a:t>
            </a:r>
          </a:p>
          <a:p>
            <a:pPr>
              <a:defRPr/>
            </a:pPr>
            <a:r>
              <a:rPr lang="tr-TR" sz="2000" b="1" dirty="0" smtClean="0">
                <a:solidFill>
                  <a:schemeClr val="tx2">
                    <a:lumMod val="75000"/>
                  </a:schemeClr>
                </a:solidFill>
              </a:rPr>
              <a:t>Grup çalışmalarına uygun değillerdir</a:t>
            </a:r>
          </a:p>
          <a:p>
            <a:pPr>
              <a:defRPr/>
            </a:pPr>
            <a:r>
              <a:rPr lang="tr-TR" sz="2000" b="1" dirty="0" smtClean="0">
                <a:solidFill>
                  <a:schemeClr val="tx2">
                    <a:lumMod val="75000"/>
                  </a:schemeClr>
                </a:solidFill>
              </a:rPr>
              <a:t>Hırslıdırlar</a:t>
            </a:r>
          </a:p>
          <a:p>
            <a:pPr>
              <a:defRPr/>
            </a:pPr>
            <a:r>
              <a:rPr lang="tr-TR" sz="2000" b="1" dirty="0" smtClean="0">
                <a:solidFill>
                  <a:schemeClr val="tx2">
                    <a:lumMod val="75000"/>
                  </a:schemeClr>
                </a:solidFill>
              </a:rPr>
              <a:t>İlişkileri yüzeyseldir</a:t>
            </a:r>
          </a:p>
        </p:txBody>
      </p:sp>
      <p:pic>
        <p:nvPicPr>
          <p:cNvPr id="9218" name="Picture 2" descr="Stres ve A Tipi Kişilik"/>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810234" y="764703"/>
            <a:ext cx="1942404" cy="2589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826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051720" y="633024"/>
            <a:ext cx="6696744" cy="1219200"/>
          </a:xfrm>
        </p:spPr>
        <p:txBody>
          <a:bodyPr/>
          <a:lstStyle/>
          <a:p>
            <a:pPr eaLnBrk="1" hangingPunct="1">
              <a:defRPr/>
            </a:pPr>
            <a:r>
              <a:rPr lang="tr-TR" sz="2800" b="1" dirty="0" smtClean="0">
                <a:solidFill>
                  <a:schemeClr val="tx2">
                    <a:lumMod val="75000"/>
                  </a:schemeClr>
                </a:solidFill>
              </a:rPr>
              <a:t>KİŞİLİK ÖZELLİKLERİ</a:t>
            </a:r>
            <a:br>
              <a:rPr lang="tr-TR" sz="2800" b="1" dirty="0" smtClean="0">
                <a:solidFill>
                  <a:schemeClr val="tx2">
                    <a:lumMod val="75000"/>
                  </a:schemeClr>
                </a:solidFill>
              </a:rPr>
            </a:br>
            <a:r>
              <a:rPr lang="tr-TR" sz="2800" b="1" dirty="0" smtClean="0">
                <a:solidFill>
                  <a:schemeClr val="tx2">
                    <a:lumMod val="75000"/>
                  </a:schemeClr>
                </a:solidFill>
              </a:rPr>
              <a:t>B TİPİ KİŞİLİK</a:t>
            </a:r>
          </a:p>
        </p:txBody>
      </p:sp>
      <p:sp>
        <p:nvSpPr>
          <p:cNvPr id="5" name="Rectangle 4"/>
          <p:cNvSpPr txBox="1">
            <a:spLocks noChangeArrowheads="1"/>
          </p:cNvSpPr>
          <p:nvPr/>
        </p:nvSpPr>
        <p:spPr>
          <a:xfrm>
            <a:off x="2895839" y="1852224"/>
            <a:ext cx="2925639" cy="4495800"/>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a:buFont typeface="Wingdings" pitchFamily="2" charset="2"/>
              <a:buNone/>
              <a:defRPr/>
            </a:pPr>
            <a:r>
              <a:rPr lang="tr-TR" b="1" i="1" dirty="0" smtClean="0">
                <a:solidFill>
                  <a:srgbClr val="C00000"/>
                </a:solidFill>
              </a:rPr>
              <a:t> OLUMLU YÖNLERİ</a:t>
            </a:r>
          </a:p>
          <a:p>
            <a:pPr>
              <a:defRPr/>
            </a:pPr>
            <a:r>
              <a:rPr lang="tr-TR" sz="2000" b="1" dirty="0" smtClean="0">
                <a:solidFill>
                  <a:schemeClr val="tx2">
                    <a:lumMod val="75000"/>
                  </a:schemeClr>
                </a:solidFill>
              </a:rPr>
              <a:t>Yaratıcılardır</a:t>
            </a:r>
          </a:p>
          <a:p>
            <a:pPr>
              <a:defRPr/>
            </a:pPr>
            <a:r>
              <a:rPr lang="tr-TR" sz="2000" b="1" dirty="0" smtClean="0">
                <a:solidFill>
                  <a:schemeClr val="tx2">
                    <a:lumMod val="75000"/>
                  </a:schemeClr>
                </a:solidFill>
              </a:rPr>
              <a:t>Kibar ve naziktirler</a:t>
            </a:r>
          </a:p>
          <a:p>
            <a:pPr>
              <a:defRPr/>
            </a:pPr>
            <a:r>
              <a:rPr lang="tr-TR" sz="2000" b="1" dirty="0" smtClean="0">
                <a:solidFill>
                  <a:schemeClr val="tx2">
                    <a:lumMod val="75000"/>
                  </a:schemeClr>
                </a:solidFill>
              </a:rPr>
              <a:t>Anlayışlılardır</a:t>
            </a:r>
          </a:p>
          <a:p>
            <a:pPr>
              <a:defRPr/>
            </a:pPr>
            <a:r>
              <a:rPr lang="tr-TR" sz="2000" b="1" dirty="0" smtClean="0">
                <a:solidFill>
                  <a:schemeClr val="tx2">
                    <a:lumMod val="75000"/>
                  </a:schemeClr>
                </a:solidFill>
              </a:rPr>
              <a:t>İlişkileri kuvvetlidir</a:t>
            </a:r>
          </a:p>
          <a:p>
            <a:pPr>
              <a:defRPr/>
            </a:pPr>
            <a:r>
              <a:rPr lang="tr-TR" sz="2000" b="1" dirty="0" smtClean="0">
                <a:solidFill>
                  <a:schemeClr val="tx2">
                    <a:lumMod val="75000"/>
                  </a:schemeClr>
                </a:solidFill>
              </a:rPr>
              <a:t>İş hayatında katı kuralları yoktur</a:t>
            </a:r>
          </a:p>
          <a:p>
            <a:pPr>
              <a:defRPr/>
            </a:pPr>
            <a:r>
              <a:rPr lang="tr-TR" sz="2000" b="1" dirty="0" smtClean="0">
                <a:solidFill>
                  <a:schemeClr val="tx2">
                    <a:lumMod val="75000"/>
                  </a:schemeClr>
                </a:solidFill>
              </a:rPr>
              <a:t>Farklı fikirlere açıktır</a:t>
            </a:r>
          </a:p>
          <a:p>
            <a:pPr>
              <a:defRPr/>
            </a:pPr>
            <a:r>
              <a:rPr lang="tr-TR" sz="2000" b="1" dirty="0" smtClean="0">
                <a:solidFill>
                  <a:schemeClr val="tx2">
                    <a:lumMod val="75000"/>
                  </a:schemeClr>
                </a:solidFill>
              </a:rPr>
              <a:t>Grup çalışmalarına yatkındırlar</a:t>
            </a:r>
          </a:p>
        </p:txBody>
      </p:sp>
      <p:sp>
        <p:nvSpPr>
          <p:cNvPr id="6" name="Rectangle 5"/>
          <p:cNvSpPr txBox="1">
            <a:spLocks noChangeArrowheads="1"/>
          </p:cNvSpPr>
          <p:nvPr/>
        </p:nvSpPr>
        <p:spPr>
          <a:xfrm>
            <a:off x="5508104" y="1852224"/>
            <a:ext cx="2925638" cy="4241072"/>
          </a:xfrm>
          <a:prstGeom prst="rect">
            <a:avLst/>
          </a:prstGeom>
        </p:spPr>
        <p:txBody>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a:buFont typeface="Wingdings" pitchFamily="2" charset="2"/>
              <a:buNone/>
              <a:defRPr/>
            </a:pPr>
            <a:r>
              <a:rPr lang="tr-TR" b="1" dirty="0" smtClean="0">
                <a:solidFill>
                  <a:schemeClr val="tx2">
                    <a:lumMod val="75000"/>
                  </a:schemeClr>
                </a:solidFill>
              </a:rPr>
              <a:t>  </a:t>
            </a:r>
            <a:r>
              <a:rPr lang="tr-TR" b="1" i="1" dirty="0" smtClean="0">
                <a:solidFill>
                  <a:srgbClr val="C00000"/>
                </a:solidFill>
              </a:rPr>
              <a:t>OLUMSUZ YÖNLERİ</a:t>
            </a:r>
          </a:p>
          <a:p>
            <a:pPr>
              <a:defRPr/>
            </a:pPr>
            <a:r>
              <a:rPr lang="tr-TR" sz="2000" b="1" dirty="0" smtClean="0">
                <a:solidFill>
                  <a:schemeClr val="tx2">
                    <a:lumMod val="75000"/>
                  </a:schemeClr>
                </a:solidFill>
              </a:rPr>
              <a:t>Tembeldirler</a:t>
            </a:r>
          </a:p>
          <a:p>
            <a:pPr>
              <a:defRPr/>
            </a:pPr>
            <a:r>
              <a:rPr lang="tr-TR" sz="2000" b="1" dirty="0" smtClean="0">
                <a:solidFill>
                  <a:schemeClr val="tx2">
                    <a:lumMod val="75000"/>
                  </a:schemeClr>
                </a:solidFill>
              </a:rPr>
              <a:t>Dikkatleri çabuk dağılır</a:t>
            </a:r>
          </a:p>
          <a:p>
            <a:pPr>
              <a:defRPr/>
            </a:pPr>
            <a:r>
              <a:rPr lang="tr-TR" sz="2000" b="1" dirty="0" smtClean="0">
                <a:solidFill>
                  <a:schemeClr val="tx2">
                    <a:lumMod val="75000"/>
                  </a:schemeClr>
                </a:solidFill>
              </a:rPr>
              <a:t>Duygusaldırlar</a:t>
            </a:r>
          </a:p>
          <a:p>
            <a:pPr>
              <a:defRPr/>
            </a:pPr>
            <a:r>
              <a:rPr lang="tr-TR" sz="2000" b="1" dirty="0" smtClean="0">
                <a:solidFill>
                  <a:schemeClr val="tx2">
                    <a:lumMod val="75000"/>
                  </a:schemeClr>
                </a:solidFill>
              </a:rPr>
              <a:t>Kararsızlardır</a:t>
            </a:r>
          </a:p>
          <a:p>
            <a:pPr>
              <a:defRPr/>
            </a:pPr>
            <a:r>
              <a:rPr lang="tr-TR" sz="2000" b="1" dirty="0" smtClean="0">
                <a:solidFill>
                  <a:schemeClr val="tx2">
                    <a:lumMod val="75000"/>
                  </a:schemeClr>
                </a:solidFill>
              </a:rPr>
              <a:t>Geçmişte yaşarlar</a:t>
            </a:r>
          </a:p>
          <a:p>
            <a:pPr>
              <a:defRPr/>
            </a:pPr>
            <a:r>
              <a:rPr lang="tr-TR" sz="2000" b="1" dirty="0" smtClean="0">
                <a:solidFill>
                  <a:schemeClr val="tx2">
                    <a:lumMod val="75000"/>
                  </a:schemeClr>
                </a:solidFill>
              </a:rPr>
              <a:t>Bağımlılık sahibidirler</a:t>
            </a:r>
          </a:p>
          <a:p>
            <a:pPr>
              <a:defRPr/>
            </a:pPr>
            <a:r>
              <a:rPr lang="tr-TR" sz="2000" b="1" dirty="0" smtClean="0">
                <a:solidFill>
                  <a:schemeClr val="tx2">
                    <a:lumMod val="75000"/>
                  </a:schemeClr>
                </a:solidFill>
              </a:rPr>
              <a:t>Özgüven eksikliği yaşarlar</a:t>
            </a:r>
          </a:p>
          <a:p>
            <a:pPr>
              <a:defRPr/>
            </a:pPr>
            <a:r>
              <a:rPr lang="tr-TR" sz="2000" b="1" dirty="0" smtClean="0">
                <a:solidFill>
                  <a:schemeClr val="tx2">
                    <a:lumMod val="75000"/>
                  </a:schemeClr>
                </a:solidFill>
              </a:rPr>
              <a:t>Şikayetçilerdir ama harekete geçmezler</a:t>
            </a:r>
          </a:p>
        </p:txBody>
      </p:sp>
      <p:pic>
        <p:nvPicPr>
          <p:cNvPr id="8194" name="Picture 2" descr="Stres ve A Tipi Kişilik"/>
          <p:cNvPicPr>
            <a:picLocks noChangeAspect="1" noChangeArrowheads="1"/>
          </p:cNvPicPr>
          <p:nvPr/>
        </p:nvPicPr>
        <p:blipFill rotWithShape="1">
          <a:blip r:embed="rId2">
            <a:extLst>
              <a:ext uri="{28A0092B-C50C-407E-A947-70E740481C1C}">
                <a14:useLocalDpi xmlns:a14="http://schemas.microsoft.com/office/drawing/2010/main" val="0"/>
              </a:ext>
            </a:extLst>
          </a:blip>
          <a:srcRect l="48620"/>
          <a:stretch/>
        </p:blipFill>
        <p:spPr bwMode="auto">
          <a:xfrm>
            <a:off x="755576" y="836712"/>
            <a:ext cx="2130487"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687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5616" y="620688"/>
            <a:ext cx="6965245" cy="823315"/>
          </a:xfrm>
        </p:spPr>
        <p:txBody>
          <a:bodyPr>
            <a:normAutofit/>
          </a:bodyPr>
          <a:lstStyle/>
          <a:p>
            <a:r>
              <a:rPr lang="tr-TR" sz="3200" b="1" dirty="0" smtClean="0">
                <a:solidFill>
                  <a:schemeClr val="tx2">
                    <a:lumMod val="75000"/>
                  </a:schemeClr>
                </a:solidFill>
              </a:rPr>
              <a:t>2-</a:t>
            </a:r>
            <a:r>
              <a:rPr lang="tr-TR" sz="2800" b="1" dirty="0" smtClean="0">
                <a:solidFill>
                  <a:schemeClr val="tx2">
                    <a:lumMod val="75000"/>
                  </a:schemeClr>
                </a:solidFill>
              </a:rPr>
              <a:t>ÇEVRESEL </a:t>
            </a:r>
            <a:r>
              <a:rPr lang="tr-TR" sz="2800" b="1" dirty="0">
                <a:solidFill>
                  <a:schemeClr val="tx2">
                    <a:lumMod val="75000"/>
                  </a:schemeClr>
                </a:solidFill>
              </a:rPr>
              <a:t>FAKTÖRLER</a:t>
            </a:r>
          </a:p>
        </p:txBody>
      </p:sp>
      <p:sp>
        <p:nvSpPr>
          <p:cNvPr id="3" name="İçerik Yer Tutucusu 2"/>
          <p:cNvSpPr>
            <a:spLocks noGrp="1"/>
          </p:cNvSpPr>
          <p:nvPr>
            <p:ph idx="1"/>
          </p:nvPr>
        </p:nvSpPr>
        <p:spPr>
          <a:xfrm>
            <a:off x="827584" y="4161287"/>
            <a:ext cx="7556928" cy="1947628"/>
          </a:xfrm>
        </p:spPr>
        <p:txBody>
          <a:bodyPr>
            <a:normAutofit fontScale="92500" lnSpcReduction="20000"/>
          </a:bodyPr>
          <a:lstStyle/>
          <a:p>
            <a:pPr algn="ctr">
              <a:defRPr/>
            </a:pPr>
            <a:endParaRPr lang="tr-TR" dirty="0"/>
          </a:p>
          <a:p>
            <a:pPr algn="ctr">
              <a:defRPr/>
            </a:pPr>
            <a:r>
              <a:rPr lang="tr-TR" b="1" dirty="0">
                <a:solidFill>
                  <a:schemeClr val="tx2">
                    <a:lumMod val="75000"/>
                  </a:schemeClr>
                </a:solidFill>
              </a:rPr>
              <a:t>   İş, aile, sosyal çevre </a:t>
            </a:r>
            <a:r>
              <a:rPr lang="tr-TR" b="1" dirty="0" smtClean="0">
                <a:solidFill>
                  <a:schemeClr val="tx2">
                    <a:lumMod val="75000"/>
                  </a:schemeClr>
                </a:solidFill>
              </a:rPr>
              <a:t>üçgenindeki ihtiyaçlarımızın </a:t>
            </a:r>
            <a:r>
              <a:rPr lang="tr-TR" b="1" dirty="0">
                <a:solidFill>
                  <a:schemeClr val="tx2">
                    <a:lumMod val="75000"/>
                  </a:schemeClr>
                </a:solidFill>
              </a:rPr>
              <a:t>karşılanamaması</a:t>
            </a:r>
          </a:p>
          <a:p>
            <a:pPr algn="ctr">
              <a:buNone/>
              <a:defRPr/>
            </a:pPr>
            <a:r>
              <a:rPr lang="tr-TR" b="1" dirty="0">
                <a:solidFill>
                  <a:schemeClr val="tx2">
                    <a:lumMod val="75000"/>
                  </a:schemeClr>
                </a:solidFill>
              </a:rPr>
              <a:t> </a:t>
            </a:r>
          </a:p>
          <a:p>
            <a:pPr algn="ctr">
              <a:defRPr/>
            </a:pPr>
            <a:r>
              <a:rPr lang="tr-TR" b="1" dirty="0">
                <a:solidFill>
                  <a:schemeClr val="tx2">
                    <a:lumMod val="75000"/>
                  </a:schemeClr>
                </a:solidFill>
              </a:rPr>
              <a:t>Herhangi birinde oluşacak olumsuzluk diğerini de etkileyecektir</a:t>
            </a:r>
          </a:p>
          <a:p>
            <a:pPr marL="0" indent="0">
              <a:buNone/>
            </a:pPr>
            <a:endParaRPr lang="tr-TR" dirty="0"/>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8854" y="1533575"/>
            <a:ext cx="3317938"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634670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Raptiye">
  <a:themeElements>
    <a:clrScheme name="Raptiye">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Raptiye">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aptiye">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644</TotalTime>
  <Words>953</Words>
  <Application>Microsoft Office PowerPoint</Application>
  <PresentationFormat>Ekran Gösterisi (4:3)</PresentationFormat>
  <Paragraphs>180</Paragraphs>
  <Slides>29</Slides>
  <Notes>1</Notes>
  <HiddenSlides>0</HiddenSlides>
  <MMClips>0</MMClips>
  <ScaleCrop>false</ScaleCrop>
  <HeadingPairs>
    <vt:vector size="4" baseType="variant">
      <vt:variant>
        <vt:lpstr>Tema</vt:lpstr>
      </vt:variant>
      <vt:variant>
        <vt:i4>1</vt:i4>
      </vt:variant>
      <vt:variant>
        <vt:lpstr>Slayt Başlıkları</vt:lpstr>
      </vt:variant>
      <vt:variant>
        <vt:i4>29</vt:i4>
      </vt:variant>
    </vt:vector>
  </HeadingPairs>
  <TitlesOfParts>
    <vt:vector size="30" baseType="lpstr">
      <vt:lpstr>Raptiye</vt:lpstr>
      <vt:lpstr>STRES YÖNETİMİ</vt:lpstr>
      <vt:lpstr>Stres Nedir?</vt:lpstr>
      <vt:lpstr>Stres Altında Mıyız? </vt:lpstr>
      <vt:lpstr>Stresin Belirtileri</vt:lpstr>
      <vt:lpstr>PowerPoint Sunusu</vt:lpstr>
      <vt:lpstr>Strese Neden Olan Faktörler 1-BİREYSEL FAKTÖRLER </vt:lpstr>
      <vt:lpstr>PowerPoint Sunusu</vt:lpstr>
      <vt:lpstr>KİŞİLİK ÖZELLİKLERİ B TİPİ KİŞİLİK</vt:lpstr>
      <vt:lpstr>2-ÇEVRESEL FAKTÖRLER</vt:lpstr>
      <vt:lpstr>3- ÖRGÜTSEL FAKTÖRLER</vt:lpstr>
      <vt:lpstr>PowerPoint Sunusu</vt:lpstr>
      <vt:lpstr>İŞ STRESİNİN SONUÇLARI (FİZYOLOJİK)</vt:lpstr>
      <vt:lpstr> İŞ STRESİNİN SONUÇLARI (PSİKOLOJİK)</vt:lpstr>
      <vt:lpstr>TÜKENME SENDROMU</vt:lpstr>
      <vt:lpstr>PowerPoint Sunusu</vt:lpstr>
      <vt:lpstr>PowerPoint Sunusu</vt:lpstr>
      <vt:lpstr>PowerPoint Sunusu</vt:lpstr>
      <vt:lpstr> STRESLE BAŞA ÇIKMA                           YÖNTEMLERİ</vt:lpstr>
      <vt:lpstr>Örgütsel Başa Çıkma Yöntemleri</vt:lpstr>
      <vt:lpstr>PowerPoint Sunusu</vt:lpstr>
      <vt:lpstr>Bireysel Başa Çıkma Yöntemleri</vt:lpstr>
      <vt:lpstr>PowerPoint Sunusu</vt:lpstr>
      <vt:lpstr>PowerPoint Sunusu</vt:lpstr>
      <vt:lpstr>PowerPoint Sunusu</vt:lpstr>
      <vt:lpstr>PowerPoint Sunusu</vt:lpstr>
      <vt:lpstr>PowerPoint Sunusu</vt:lpstr>
      <vt:lpstr>PowerPoint Sunusu</vt:lpstr>
      <vt:lpstr>PowerPoint Sunusu</vt:lpstr>
      <vt:lpstr>Teşekkür Ederim  Özel Kalem|Nurbanu BEKTAŞ</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 YÖNETİMİ</dc:title>
  <dc:creator>User</dc:creator>
  <cp:lastModifiedBy>User</cp:lastModifiedBy>
  <cp:revision>70</cp:revision>
  <dcterms:created xsi:type="dcterms:W3CDTF">2020-09-30T06:23:10Z</dcterms:created>
  <dcterms:modified xsi:type="dcterms:W3CDTF">2020-10-02T10:33:53Z</dcterms:modified>
</cp:coreProperties>
</file>