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87" r:id="rId3"/>
    <p:sldId id="391" r:id="rId4"/>
    <p:sldId id="394" r:id="rId5"/>
    <p:sldId id="396" r:id="rId6"/>
    <p:sldId id="393" r:id="rId7"/>
    <p:sldId id="397" r:id="rId8"/>
    <p:sldId id="395" r:id="rId9"/>
    <p:sldId id="398" r:id="rId10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684" autoAdjust="0"/>
    <p:restoredTop sz="94605" autoAdjust="0"/>
  </p:normalViewPr>
  <p:slideViewPr>
    <p:cSldViewPr>
      <p:cViewPr varScale="1">
        <p:scale>
          <a:sx n="85" d="100"/>
          <a:sy n="85" d="100"/>
        </p:scale>
        <p:origin x="-444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2A6CC-619F-479B-A3FA-DD0B32C6603F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1D4B6-2520-4D02-90F6-317F204998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4060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1D4B6-2520-4D02-90F6-317F204998B4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449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11.09.2020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0875" y="4358433"/>
            <a:ext cx="5637010" cy="661589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tr-TR" b="1" dirty="0" smtClean="0"/>
              <a:t>GENEL SEKRETERLER EĞİTİM VE BİLGİLENDİRME TOPLANTISI</a:t>
            </a:r>
          </a:p>
          <a:p>
            <a:pPr algn="ctr"/>
            <a:r>
              <a:rPr lang="tr-TR" b="1" dirty="0" smtClean="0"/>
              <a:t>11 Ağustos</a:t>
            </a:r>
          </a:p>
          <a:p>
            <a:pPr algn="ctr"/>
            <a:r>
              <a:rPr lang="tr-TR" b="1" dirty="0" smtClean="0"/>
              <a:t> 2020</a:t>
            </a:r>
            <a:endParaRPr lang="tr-TR" b="1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380" y="2427734"/>
            <a:ext cx="9144000" cy="1344875"/>
          </a:xfrm>
        </p:spPr>
        <p:txBody>
          <a:bodyPr/>
          <a:lstStyle/>
          <a:p>
            <a:pPr marL="182880" indent="0" algn="ctr">
              <a:buNone/>
            </a:pPr>
            <a:r>
              <a:rPr lang="tr-TR" sz="3600" dirty="0" smtClean="0">
                <a:effectLst>
                  <a:reflection blurRad="6350" stA="28000" endPos="27000" dir="5400000" sy="-100000" algn="bl" rotWithShape="0"/>
                </a:effectLst>
              </a:rPr>
              <a:t>T.C. </a:t>
            </a:r>
            <a:br>
              <a:rPr lang="tr-TR" sz="3600" dirty="0" smtClean="0">
                <a:effectLst>
                  <a:reflection blurRad="6350" stA="28000" endPos="27000" dir="5400000" sy="-100000" algn="bl" rotWithShape="0"/>
                </a:effectLst>
              </a:rPr>
            </a:br>
            <a:r>
              <a:rPr lang="tr-TR" sz="3600" dirty="0" smtClean="0">
                <a:effectLst>
                  <a:reflection blurRad="6350" stA="28000" endPos="27000" dir="5400000" sy="-100000" algn="bl" rotWithShape="0"/>
                </a:effectLst>
              </a:rPr>
              <a:t>SAKARYA ESNAF ve SANATKARLAR ODALARI BİRLİĞİ</a:t>
            </a:r>
            <a:endParaRPr lang="tr-TR" sz="3600" dirty="0">
              <a:effectLst>
                <a:reflection blurRad="6350" stA="28000" endPos="27000" dir="5400000" sy="-100000" algn="bl" rotWithShape="0"/>
              </a:effectLst>
            </a:endParaRPr>
          </a:p>
        </p:txBody>
      </p:sp>
      <p:pic>
        <p:nvPicPr>
          <p:cNvPr id="4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380" y="123478"/>
            <a:ext cx="2160000" cy="216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8715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4294967295"/>
          </p:nvPr>
        </p:nvSpPr>
        <p:spPr>
          <a:xfrm>
            <a:off x="467544" y="551185"/>
            <a:ext cx="7992888" cy="396478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BİLİNDİĞİ ÜZERE STOK TAKİP SİSTEMİ ELEKTRONİK ORTAMDA İLK OLARAK 20/10/2006 YILINDA ESNAF VE SANATKARLAR MESLEK KURULUŞLARININ KULLANIMINA SUNULMUŞTUR.</a:t>
            </a:r>
            <a:endParaRPr lang="tr-TR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ARADAN GEÇEN ZAMAN İÇİNDE, YASAL, TEKNOLOJİK VE YAZILIM SEKTÖRÜNDEKİ GELİŞMELER DOĞRULTUSUN DA, SÖZ KONUSU PROGRAM REVİZE EDİLEREK 01 MAYIS 2019 TARİHİNDE TEKRAR KULLANIMA SUNULMUŞTUR.</a:t>
            </a:r>
            <a:endParaRPr lang="tr-TR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BAĞLAMDA; STOK TAKİP SİSTEMİ DÜZGÜN VE ZAMANIN DA KULLANILMASI, BELGE SATIŞLARININ ANLIK VE ONLİNE YAPILMASI SON DERECE ÖNEM ARZ ETMEKTEDİR.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-20538"/>
            <a:ext cx="9144000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BASILI EVRAK STOK TAKİP SİSTEMİ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0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4294967295"/>
          </p:nvPr>
        </p:nvSpPr>
        <p:spPr>
          <a:xfrm>
            <a:off x="467544" y="551185"/>
            <a:ext cx="7992888" cy="396478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KAPASİTE RAPORU; </a:t>
            </a: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ÜRETİM VE İMALAT ALANINDA FAALİYET GÖSTEREN ESNAF VE SANATKARA AİT BİLGİLER, MAKİNE VE TESİSAT, YILLIK ÜRETİM KAPASİTESİ, KAPASİTE HESABI GİBİ BİLGİLERİ GÖSTEREN VE TESK ONAYINDAN İTİBAREN 3 YIL GEÇERLİLİĞİ OLAN BİR BELGEDİR.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KAPASİTE RAPORUNUN TANZİM AMACI;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SANAYİ SİCİL BELGESİ ALMAK (UYGUN ELEKTRİK), TEŞVİK, TAHSİS, İHALELER VE BAZI BELGELERİN ALINMASI VB. İŞLEMLERDE KULLANILMAK AMACIYLA DÜZENLENİR.</a:t>
            </a:r>
            <a:endParaRPr lang="tr-TR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-20538"/>
            <a:ext cx="9144000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E-KAPASİTE RAPORU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0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4294967295"/>
          </p:nvPr>
        </p:nvSpPr>
        <p:spPr>
          <a:xfrm>
            <a:off x="467544" y="551185"/>
            <a:ext cx="7992888" cy="3964781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KAPASİTE RAPORU DÜZENLEME İŞLEMLERİ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ESNAF VE SANATKARLAR ODALARINA KAYDI OLMASI VE BİLGİLERİNİN DOĞRU VE GÜNCEL OLMASI GEREKİR. (MESLEK, UNVAN, ADRES VB.)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DAHA SONRA BİRLİĞE GELEREK İLGİLİ HARÇ VE ÖDEMELERİ YAPAR VE DEKONTLAR İLE BİRLİKTE MESLEK ODASINA GİDER.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KAPASİTE RAPORUNU SİSTEME GİRİŞ AŞAMASINDA İLK OLARAK, İLGİLİ MESLEK ODASI TESK YÖNETİM MODÜLÜ KISMINDAN ESNAF VERİ TABANI SİSTEMİNE KAYIT EDİLİR.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-20538"/>
            <a:ext cx="9144000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E-KAPASİTE RAPORU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0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4294967295"/>
          </p:nvPr>
        </p:nvSpPr>
        <p:spPr>
          <a:xfrm>
            <a:off x="467544" y="551185"/>
            <a:ext cx="7992888" cy="3964781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2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KAPASİTE</a:t>
            </a:r>
            <a:r>
              <a:rPr lang="tr-TR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RAPORU DÜZENLEME İŞLEMLERİ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25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KAPASİTE RAPORUNUN SORUMLULUĞU; </a:t>
            </a:r>
            <a:r>
              <a:rPr lang="tr-TR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KAYITLI OLDUKLARI MESLEK ODALARI VE FAALİYET KONUSU İLE İLGİLİ MÜHENDİS TARAFINDAN  DÜZENLENİR.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25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DÜZENLEYEN MÜHENDİSİN; MÜHENDİSLER ODASINA VE TESK ONLİNE İŞLEMLERE KAYDI OLMASI GEREKİR.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MÜHENDİS VE İLGİLİ MESLEK ODASI GEREKLİ KONTROLLERİ YAPARAK  SİSTEME GİRER VE BİRLİK ONAYINA SUNULUR.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BİRLİK TARAFINDAN KONTROLÜ YAPILAN KAPASİTE RAPORU ONAYLANIR VE TESK’İN ONAYINA SUNULUR.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r>
              <a:rPr lang="tr-TR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	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TESK’İN ONAYININ AKABİNDE, ODA GENEL SEKRETERİ TARAFINDAN KAPASİTE RAPORUNUN ÇIKTISI ALINIR VE İMZALANIP MÜHÜRLENDİKTEN SONRA ESNAF VE SANATKARA TESLİM EDİLİR.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-20538"/>
            <a:ext cx="9144000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E-KAPASİTE RAPORU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0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4294967295"/>
          </p:nvPr>
        </p:nvSpPr>
        <p:spPr>
          <a:xfrm>
            <a:off x="467544" y="500048"/>
            <a:ext cx="7992888" cy="401591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İHRACAT NEDİR; </a:t>
            </a: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BİR ÜLKE SINIRLARI İÇERİSİNDE SERBEST DOLAŞIMDA BULUNAN (BU ÜLKEDE YETİŞEN, ÜRETİLEN VEYA BAŞKA ÜLKELERDEN İTHAL EDİLMİŞ) MALLARIN VE HİZMETLERİN BAŞKA ÜLKELERE SATILMASI/GÖNDERİLMESİ ANLAMINA GELİR.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KİMLER İHRACAT YAPABİLİR; </a:t>
            </a: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RESMİ GAZETEDE YAYIMLANAN 06/06/2006 TARİHLİ VE 26190 SAYILI İHRACAT YÖNETMELİĞİNE GÖRE; İHRAC EDECEĞİ MALA GÖRE İLGİLİ İHRACATÇI BİRLİKLERİ GENEL SEKRETERLİĞİNE ÜYE OLAN, VERGİ NUMARASINA SAHİP GERÇEK VEYA TÜZEL KİŞİLER İHRACAT YAPABİLİR.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-20538"/>
            <a:ext cx="9144000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DOLAŞIM BELGELERİ VE İHRACAT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0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4294967295"/>
          </p:nvPr>
        </p:nvSpPr>
        <p:spPr>
          <a:xfrm>
            <a:off x="467544" y="500048"/>
            <a:ext cx="7992888" cy="401591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DOLAŞIM BELGELERİ; </a:t>
            </a: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AVRUPA BİRLİĞİ ÜLKELERİ İLE GÜMRÜK BİRLİĞİ ÇERÇEVESİNDE YAPILAN TERCİHLİ TİCARETTE KULLANILIR. SANAYİ VE İŞLENMİŞ TARIM ÜRÜNLERİ İHRACATI VE İTHALATINDA GÜMRÜK VERGİSİ MUAFİYETİ SAĞLAYAN BELGELERDİR.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A.TR DOLAŞIM BELGESİ              </a:t>
            </a: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D-8 MENŞE İSPAT BELGESİ</a:t>
            </a:r>
            <a:endParaRPr lang="tr-TR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EUR.1 DOLAŞIM BELGESİ           </a:t>
            </a: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MENŞE</a:t>
            </a: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İRAN BELGESİ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EUR-MED DOLAŞIM BELGESİ     </a:t>
            </a: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MENŞE ŞAHADETNAME BELG.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tr-TR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 A DOLAŞIM BELGESİ        </a:t>
            </a: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MENŞE</a:t>
            </a: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MALEZYA BELGESİ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-20538"/>
            <a:ext cx="9144000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DOLAŞIM BELGELERİ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0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4294967295"/>
          </p:nvPr>
        </p:nvSpPr>
        <p:spPr>
          <a:xfrm>
            <a:off x="467544" y="500048"/>
            <a:ext cx="7992888" cy="401591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endParaRPr lang="tr-TR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endParaRPr lang="tr-TR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TESK, ESNAF VERİ TABANINA ÜYE GİRİŞ VE KAYIT İŞLEMİ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GÜMRÜK MÜŞAVİRİ TARAFINDAN SİSTEME BELGE GİRİŞİ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BİRLİK KONTROL VE ONAY İŞLEMİ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TESK KONTROL ONAY VE VİZE İŞLEMİ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r>
              <a:rPr 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tr-T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EVRAK ÇIKTISI ALMA (TİCARET BAKANLIĞI – GÜMRÜKLER GENEL MÜDÜRLÜĞÜ)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-20538"/>
            <a:ext cx="9144000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2400" smtClean="0">
                <a:solidFill>
                  <a:srgbClr val="002060"/>
                </a:solidFill>
                <a:latin typeface="Arial Black" pitchFamily="34" charset="0"/>
              </a:rPr>
              <a:t>DOLAŞIM BELGELERİ ONAY VE VİZE İŞLEMLERİ</a:t>
            </a:r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0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İçerik Yer Tutucusu"/>
          <p:cNvSpPr>
            <a:spLocks noGrp="1"/>
          </p:cNvSpPr>
          <p:nvPr>
            <p:ph idx="4294967295"/>
          </p:nvPr>
        </p:nvSpPr>
        <p:spPr>
          <a:xfrm>
            <a:off x="467544" y="500048"/>
            <a:ext cx="7992888" cy="4015919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endParaRPr lang="tr-TR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tr-TR" altLang="tr-TR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TEŞEKKÜR EDERİM 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tr-TR" altLang="tr-TR" sz="2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tr-TR" altLang="tr-TR" sz="3000" b="1" dirty="0" smtClean="0">
                <a:solidFill>
                  <a:srgbClr val="A9A9FF"/>
                </a:solidFill>
                <a:latin typeface="Arial" pitchFamily="34" charset="0"/>
                <a:cs typeface="Arial" pitchFamily="34" charset="0"/>
              </a:rPr>
              <a:t>Kemal CEYLAN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tr-TR" altLang="tr-TR" sz="2400" b="1" dirty="0" smtClean="0">
                <a:solidFill>
                  <a:srgbClr val="A9A9FF"/>
                </a:solidFill>
                <a:latin typeface="Arial" pitchFamily="34" charset="0"/>
                <a:cs typeface="Arial" pitchFamily="34" charset="0"/>
              </a:rPr>
              <a:t>              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tr-TR" altLang="tr-TR" sz="3000" b="1" dirty="0" smtClean="0">
                <a:solidFill>
                  <a:srgbClr val="A9A9FF"/>
                </a:solidFill>
                <a:latin typeface="Arial" pitchFamily="34" charset="0"/>
                <a:cs typeface="Arial" pitchFamily="34" charset="0"/>
              </a:rPr>
              <a:t>Tel: 0264 282 37 50 Dahili:26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tr-TR" altLang="tr-TR" sz="3000" b="1" dirty="0" smtClean="0">
                <a:solidFill>
                  <a:srgbClr val="A9A9FF"/>
                </a:solidFill>
                <a:latin typeface="Arial" pitchFamily="34" charset="0"/>
                <a:cs typeface="Arial" pitchFamily="34" charset="0"/>
              </a:rPr>
              <a:t>                 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tr-TR" altLang="tr-TR" sz="3000" b="1" dirty="0" smtClean="0">
                <a:solidFill>
                  <a:srgbClr val="A9A9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altLang="tr-TR" sz="3000" b="1" dirty="0" err="1" smtClean="0">
                <a:solidFill>
                  <a:srgbClr val="A9A9FF"/>
                </a:solidFill>
                <a:latin typeface="Arial" pitchFamily="34" charset="0"/>
                <a:cs typeface="Arial" pitchFamily="34" charset="0"/>
              </a:rPr>
              <a:t>Fax</a:t>
            </a:r>
            <a:r>
              <a:rPr lang="tr-TR" altLang="tr-TR" sz="3000" b="1" dirty="0" smtClean="0">
                <a:solidFill>
                  <a:srgbClr val="A9A9FF"/>
                </a:solidFill>
                <a:latin typeface="Arial" pitchFamily="34" charset="0"/>
                <a:cs typeface="Arial" pitchFamily="34" charset="0"/>
              </a:rPr>
              <a:t>: 0264 277 20 26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tr-TR" altLang="tr-TR" sz="3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tr-TR" altLang="tr-TR" sz="3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Mail: </a:t>
            </a:r>
            <a:r>
              <a:rPr lang="tr-TR" altLang="tr-TR" sz="3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basilievrak</a:t>
            </a:r>
            <a:r>
              <a:rPr lang="tr-TR" altLang="tr-TR" sz="3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tr-TR" altLang="tr-TR" sz="3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sesob</a:t>
            </a:r>
            <a:r>
              <a:rPr lang="tr-TR" altLang="tr-TR" sz="3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tr-TR" altLang="tr-TR" sz="3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org.tr</a:t>
            </a:r>
            <a:endParaRPr lang="tr-TR" altLang="tr-TR" sz="3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None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Clr>
                <a:srgbClr val="002060"/>
              </a:buClr>
              <a:buSzPct val="150000"/>
              <a:buFont typeface="Arial" panose="020B0604020202020204" pitchFamily="34" charset="0"/>
              <a:buChar char="•"/>
            </a:pPr>
            <a:endParaRPr lang="tr-TR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0" y="-20538"/>
            <a:ext cx="9144000" cy="738664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accent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002060"/>
                </a:solidFill>
                <a:latin typeface="Arial Black" pitchFamily="34" charset="0"/>
              </a:rPr>
              <a:t>İLETİŞİM</a:t>
            </a:r>
          </a:p>
          <a:p>
            <a:pPr algn="ctr"/>
            <a:endParaRPr lang="tr-TR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0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2497</TotalTime>
  <Words>513</Words>
  <Application>Microsoft Office PowerPoint</Application>
  <PresentationFormat>Ekran Gösterisi (16:9)</PresentationFormat>
  <Paragraphs>58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Hava Akımı</vt:lpstr>
      <vt:lpstr>T.C.  SAKARYA ESNAF ve SANATKARLAR ODALARI BİRLİĞİ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 SAKARYA ESNAF ve SANATKARLAR ODALARI BİRLİĞİ</dc:title>
  <dc:creator>User</dc:creator>
  <cp:lastModifiedBy>dell</cp:lastModifiedBy>
  <cp:revision>213</cp:revision>
  <cp:lastPrinted>2019-08-02T11:57:12Z</cp:lastPrinted>
  <dcterms:created xsi:type="dcterms:W3CDTF">2019-08-02T08:11:49Z</dcterms:created>
  <dcterms:modified xsi:type="dcterms:W3CDTF">2020-09-11T06:13:57Z</dcterms:modified>
</cp:coreProperties>
</file>